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865" r:id="rId2"/>
    <p:sldId id="2867" r:id="rId3"/>
    <p:sldId id="2891" r:id="rId4"/>
    <p:sldId id="2868" r:id="rId5"/>
    <p:sldId id="2870" r:id="rId6"/>
    <p:sldId id="2875" r:id="rId7"/>
    <p:sldId id="2889" r:id="rId8"/>
    <p:sldId id="2876" r:id="rId9"/>
    <p:sldId id="2888" r:id="rId10"/>
    <p:sldId id="2872" r:id="rId11"/>
    <p:sldId id="2871" r:id="rId12"/>
    <p:sldId id="2890" r:id="rId13"/>
    <p:sldId id="288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Y4W6iE8aGH6u8k4sV+zcxA==" hashData="KvIG1ods9PeJxfc/AvCMARZraStn73emLb52D2+izU75e+9T0e7gSvZHAN+vhutNXJzk02IzXSJFG1GxiW/0tg=="/>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88" autoAdjust="0"/>
    <p:restoredTop sz="68277" autoAdjust="0"/>
  </p:normalViewPr>
  <p:slideViewPr>
    <p:cSldViewPr snapToGrid="0">
      <p:cViewPr>
        <p:scale>
          <a:sx n="90" d="100"/>
          <a:sy n="90" d="100"/>
        </p:scale>
        <p:origin x="53" y="11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05" d="100"/>
          <a:sy n="105" d="100"/>
        </p:scale>
        <p:origin x="228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A282A0-2FB0-4FCD-9D9E-3BED2B24F020}" type="datetimeFigureOut">
              <a:rPr lang="en-US" smtClean="0"/>
              <a:t>5/16/2022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629CCD-38A3-4530-A3F3-A027CDE06685}" type="slidenum">
              <a:rPr lang="en-US" smtClean="0"/>
              <a:t>‹#›</a:t>
            </a:fld>
            <a:endParaRPr lang="en-US"/>
          </a:p>
        </p:txBody>
      </p:sp>
    </p:spTree>
    <p:extLst>
      <p:ext uri="{BB962C8B-B14F-4D97-AF65-F5344CB8AC3E}">
        <p14:creationId xmlns:p14="http://schemas.microsoft.com/office/powerpoint/2010/main" val="3974396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4675" y="454025"/>
            <a:ext cx="5708650" cy="3211513"/>
          </a:xfrm>
        </p:spPr>
      </p:sp>
      <p:sp>
        <p:nvSpPr>
          <p:cNvPr id="3" name="Notes Placeholder 2"/>
          <p:cNvSpPr>
            <a:spLocks noGrp="1"/>
          </p:cNvSpPr>
          <p:nvPr>
            <p:ph type="body" idx="1"/>
          </p:nvPr>
        </p:nvSpPr>
        <p:spPr>
          <a:xfrm>
            <a:off x="685800" y="5638800"/>
            <a:ext cx="5486400" cy="23622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cs typeface="Times New Roman" panose="02020603050405020304" pitchFamily="18" charset="0"/>
            </a:endParaRPr>
          </a:p>
        </p:txBody>
      </p:sp>
      <p:sp>
        <p:nvSpPr>
          <p:cNvPr id="4" name="Slide Number Placeholder 3"/>
          <p:cNvSpPr>
            <a:spLocks noGrp="1"/>
          </p:cNvSpPr>
          <p:nvPr>
            <p:ph type="sldNum" sz="quarter" idx="10"/>
          </p:nvPr>
        </p:nvSpPr>
        <p:spPr>
          <a:xfrm>
            <a:off x="3630613" y="8460581"/>
            <a:ext cx="2971800" cy="458787"/>
          </a:xfrm>
        </p:spPr>
        <p:txBody>
          <a:bodyPr/>
          <a:lstStyle/>
          <a:p>
            <a:fld id="{452140A9-11FD-AB46-B99D-C1331D8D84D1}" type="slidenum">
              <a:rPr lang="en-US" smtClean="0"/>
              <a:t>1</a:t>
            </a:fld>
            <a:endParaRPr lang="en-US" dirty="0"/>
          </a:p>
        </p:txBody>
      </p:sp>
    </p:spTree>
    <p:extLst>
      <p:ext uri="{BB962C8B-B14F-4D97-AF65-F5344CB8AC3E}">
        <p14:creationId xmlns:p14="http://schemas.microsoft.com/office/powerpoint/2010/main" val="3151185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4513" y="454025"/>
            <a:ext cx="5768975" cy="3246438"/>
          </a:xfrm>
        </p:spPr>
      </p:sp>
      <p:sp>
        <p:nvSpPr>
          <p:cNvPr id="3" name="Notes Placeholder 2"/>
          <p:cNvSpPr>
            <a:spLocks noGrp="1"/>
          </p:cNvSpPr>
          <p:nvPr>
            <p:ph type="body" idx="1"/>
          </p:nvPr>
        </p:nvSpPr>
        <p:spPr>
          <a:xfrm>
            <a:off x="689655" y="3985860"/>
            <a:ext cx="5478690" cy="2540877"/>
          </a:xfrm>
        </p:spPr>
        <p:txBody>
          <a:bodyPr/>
          <a:lstStyle/>
          <a:p>
            <a:pPr>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The applicant business is a food truck, which has a 722 3-digit NAICS subsector code…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In this example, no single individual or entity owns more than 50% of the applicant business, so we look to see if any business entity owner owns 20% or more of the applicant </a:t>
            </a:r>
            <a:r>
              <a:rPr lang="en-US" sz="1100" b="1" i="1" dirty="0">
                <a:effectLst/>
                <a:latin typeface="Source Sans Pro" panose="020B0503030403020204" pitchFamily="34" charset="0"/>
                <a:ea typeface="Source Sans Pro" panose="020B0503030403020204" pitchFamily="34" charset="0"/>
                <a:cs typeface="Times New Roman" panose="02020603050405020304" pitchFamily="18" charset="0"/>
              </a:rPr>
              <a:t>and</a:t>
            </a: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 also operates in the same 3-digit NAICS subsector.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4 is someone we have to look at for affiliation, because Owner 4 owns 20% or more of the Applicant business </a:t>
            </a:r>
            <a:r>
              <a:rPr lang="en-US" sz="1100" b="1" i="1" u="sng" dirty="0">
                <a:effectLst/>
                <a:latin typeface="Source Sans Pro" panose="020B0503030403020204" pitchFamily="34" charset="0"/>
                <a:ea typeface="Source Sans Pro" panose="020B0503030403020204" pitchFamily="34" charset="0"/>
                <a:cs typeface="Times New Roman" panose="02020603050405020304" pitchFamily="18" charset="0"/>
              </a:rPr>
              <a:t>and </a:t>
            </a: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4 is a business entity.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4 is a full-service restaurant that has a 722 3-digit NAICS subsector code.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The Applicant business is affiliated with Owner 4 because both businesses operate in the NAICS 3-digit subsector of 722.</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Note that the measurements are “more than 50 percent” and “20 percent or more”.</a:t>
            </a:r>
          </a:p>
        </p:txBody>
      </p:sp>
      <p:sp>
        <p:nvSpPr>
          <p:cNvPr id="4" name="Slide Number Placeholder 3"/>
          <p:cNvSpPr>
            <a:spLocks noGrp="1"/>
          </p:cNvSpPr>
          <p:nvPr>
            <p:ph type="sldNum" sz="quarter" idx="10"/>
          </p:nvPr>
        </p:nvSpPr>
        <p:spPr>
          <a:xfrm>
            <a:off x="6226952" y="8377479"/>
            <a:ext cx="353160" cy="34409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140A9-11FD-AB46-B99D-C1331D8D84D1}" type="slidenum">
              <a:rPr kumimoji="0" lang="en-US" sz="1200" b="0" i="0" u="none" strike="noStrike" kern="1200" cap="none" spc="0" normalizeH="0" baseline="0" noProof="0" smtClean="0">
                <a:ln>
                  <a:noFill/>
                </a:ln>
                <a:solidFill>
                  <a:prstClr val="black"/>
                </a:solidFill>
                <a:effectLst/>
                <a:uLnTx/>
                <a:uFillTx/>
                <a:latin typeface="Source Sans Pro" panose="020B0503030403020204" pitchFamily="34" charset="0"/>
                <a:ea typeface="Source Sans Pro" panose="020B050303040302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endParaRPr>
          </a:p>
        </p:txBody>
      </p:sp>
    </p:spTree>
    <p:extLst>
      <p:ext uri="{BB962C8B-B14F-4D97-AF65-F5344CB8AC3E}">
        <p14:creationId xmlns:p14="http://schemas.microsoft.com/office/powerpoint/2010/main" val="3562767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5938" y="527050"/>
            <a:ext cx="5826125" cy="3276600"/>
          </a:xfrm>
        </p:spPr>
      </p:sp>
      <p:sp>
        <p:nvSpPr>
          <p:cNvPr id="3" name="Notes Placeholder 2"/>
          <p:cNvSpPr>
            <a:spLocks noGrp="1"/>
          </p:cNvSpPr>
          <p:nvPr>
            <p:ph type="body" idx="1"/>
          </p:nvPr>
        </p:nvSpPr>
        <p:spPr>
          <a:xfrm>
            <a:off x="515938" y="3969657"/>
            <a:ext cx="5826125" cy="3142343"/>
          </a:xfrm>
        </p:spPr>
        <p:txBody>
          <a:bodyPr/>
          <a:lstStyle/>
          <a:p>
            <a:pPr>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The applicant business is a food truck, which has a 722 NAICS 3-digit subsector code…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In this example, there aren’t any owners that own more than 50% of the applicant business, so we look to see if any owner that owns 20% or more of the applicant also owns more than 50% of another business entity.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4 is someone we have to look at for affiliation, because she owns 20% or more of the Applicant business and she also owns more than 50% of another business.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4’s full-service restaurant has a 722 NAICS 3-digit subsector code.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4’s automotive repair shop has an 811 NAICS 3-digit subsector code.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The Applicant business is affiliated with Owner 4’s full-service restaurant because both businesses operate in the NAICS subsector 722.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The Applicant business is not affiliated with Owner 4’s automotive repair shop because they operate in different subsectors.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Note that this test looks at businesses owned by owners of the applicant. The owners may be either individuals or business entities.</a:t>
            </a:r>
          </a:p>
        </p:txBody>
      </p:sp>
      <p:sp>
        <p:nvSpPr>
          <p:cNvPr id="4" name="Slide Number Placeholder 3"/>
          <p:cNvSpPr>
            <a:spLocks noGrp="1"/>
          </p:cNvSpPr>
          <p:nvPr>
            <p:ph type="sldNum" sz="quarter" idx="10"/>
          </p:nvPr>
        </p:nvSpPr>
        <p:spPr>
          <a:xfrm>
            <a:off x="6165483" y="8342710"/>
            <a:ext cx="353160" cy="34409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140A9-11FD-AB46-B99D-C1331D8D84D1}" type="slidenum">
              <a:rPr kumimoji="0" lang="en-US" sz="1200" b="0" i="0" u="none" strike="noStrike" kern="1200" cap="none" spc="0" normalizeH="0" baseline="0" noProof="0" smtClean="0">
                <a:ln>
                  <a:noFill/>
                </a:ln>
                <a:solidFill>
                  <a:prstClr val="black"/>
                </a:solidFill>
                <a:effectLst/>
                <a:uLnTx/>
                <a:uFillTx/>
                <a:latin typeface="Source Sans Pro" panose="020B0503030403020204" pitchFamily="34" charset="0"/>
                <a:ea typeface="Source Sans Pro" panose="020B050303040302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endParaRPr>
          </a:p>
        </p:txBody>
      </p:sp>
    </p:spTree>
    <p:extLst>
      <p:ext uri="{BB962C8B-B14F-4D97-AF65-F5344CB8AC3E}">
        <p14:creationId xmlns:p14="http://schemas.microsoft.com/office/powerpoint/2010/main" val="3013428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5625" y="504825"/>
            <a:ext cx="5746750" cy="3232150"/>
          </a:xfrm>
        </p:spPr>
      </p:sp>
      <p:sp>
        <p:nvSpPr>
          <p:cNvPr id="3" name="Notes Placeholder 2"/>
          <p:cNvSpPr>
            <a:spLocks noGrp="1"/>
          </p:cNvSpPr>
          <p:nvPr>
            <p:ph type="body" idx="1"/>
          </p:nvPr>
        </p:nvSpPr>
        <p:spPr>
          <a:xfrm>
            <a:off x="555625" y="4106666"/>
            <a:ext cx="5619751" cy="1565047"/>
          </a:xfrm>
        </p:spPr>
        <p:txBody>
          <a:bodyPr/>
          <a:lstStyle/>
          <a:p>
            <a:pPr>
              <a:defRPr/>
            </a:pP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a:xfrm>
            <a:off x="5949215" y="8241110"/>
            <a:ext cx="353160" cy="34409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140A9-11FD-AB46-B99D-C1331D8D84D1}" type="slidenum">
              <a:rPr kumimoji="0" lang="en-US" sz="1200" b="0" i="0" u="none" strike="noStrike" kern="1200" cap="none" spc="0" normalizeH="0" baseline="0" noProof="0" smtClean="0">
                <a:ln>
                  <a:noFill/>
                </a:ln>
                <a:solidFill>
                  <a:prstClr val="black"/>
                </a:solidFill>
                <a:effectLst/>
                <a:uLnTx/>
                <a:uFillTx/>
                <a:latin typeface="Source Sans Pro" panose="020B0503030403020204" pitchFamily="34" charset="0"/>
                <a:ea typeface="Source Sans Pro" panose="020B050303040302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Source Sans Pro" panose="020B0503030403020204" pitchFamily="34" charset="0"/>
              <a:ea typeface="Source Sans Pro" panose="020B0503030403020204" pitchFamily="34" charset="0"/>
              <a:cs typeface="+mn-cs"/>
            </a:endParaRPr>
          </a:p>
        </p:txBody>
      </p:sp>
    </p:spTree>
    <p:extLst>
      <p:ext uri="{BB962C8B-B14F-4D97-AF65-F5344CB8AC3E}">
        <p14:creationId xmlns:p14="http://schemas.microsoft.com/office/powerpoint/2010/main" val="3801569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417513"/>
            <a:ext cx="5695950" cy="3203575"/>
          </a:xfrm>
        </p:spPr>
      </p:sp>
      <p:sp>
        <p:nvSpPr>
          <p:cNvPr id="3" name="Notes Placeholder 2"/>
          <p:cNvSpPr>
            <a:spLocks noGrp="1"/>
          </p:cNvSpPr>
          <p:nvPr>
            <p:ph type="body" idx="1"/>
          </p:nvPr>
        </p:nvSpPr>
        <p:spPr>
          <a:xfrm>
            <a:off x="573313" y="4198005"/>
            <a:ext cx="5602062" cy="2315905"/>
          </a:xfrm>
        </p:spPr>
        <p:txBody>
          <a:bodyPr/>
          <a:lstStyle/>
          <a:p>
            <a:pPr>
              <a:defRPr/>
            </a:pP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a:xfrm>
            <a:off x="6096324" y="8554442"/>
            <a:ext cx="353160" cy="34409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140A9-11FD-AB46-B99D-C1331D8D84D1}" type="slidenum">
              <a:rPr kumimoji="0" lang="en-US" sz="1200" b="0" i="0" u="none" strike="noStrike" kern="1200" cap="none" spc="0" normalizeH="0" baseline="0" noProof="0" smtClean="0">
                <a:ln>
                  <a:noFill/>
                </a:ln>
                <a:solidFill>
                  <a:prstClr val="black"/>
                </a:solidFill>
                <a:effectLst/>
                <a:uLnTx/>
                <a:uFillTx/>
                <a:latin typeface="Source Sans Pro" panose="020B0503030403020204" pitchFamily="34" charset="0"/>
                <a:ea typeface="Source Sans Pro" panose="020B050303040302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endParaRPr>
          </a:p>
        </p:txBody>
      </p:sp>
    </p:spTree>
    <p:extLst>
      <p:ext uri="{BB962C8B-B14F-4D97-AF65-F5344CB8AC3E}">
        <p14:creationId xmlns:p14="http://schemas.microsoft.com/office/powerpoint/2010/main" val="653057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8638" y="446088"/>
            <a:ext cx="5800725" cy="3262312"/>
          </a:xfrm>
        </p:spPr>
      </p:sp>
      <p:sp>
        <p:nvSpPr>
          <p:cNvPr id="3" name="Notes Placeholder 2"/>
          <p:cNvSpPr>
            <a:spLocks noGrp="1"/>
          </p:cNvSpPr>
          <p:nvPr>
            <p:ph type="body" idx="1"/>
          </p:nvPr>
        </p:nvSpPr>
        <p:spPr>
          <a:xfrm>
            <a:off x="685800" y="4267200"/>
            <a:ext cx="5486400" cy="250008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a:xfrm>
            <a:off x="3695928" y="8460581"/>
            <a:ext cx="2971800" cy="458787"/>
          </a:xfrm>
        </p:spPr>
        <p:txBody>
          <a:bodyPr/>
          <a:lstStyle/>
          <a:p>
            <a:fld id="{452140A9-11FD-AB46-B99D-C1331D8D84D1}" type="slidenum">
              <a:rPr lang="en-US" smtClean="0"/>
              <a:t>2</a:t>
            </a:fld>
            <a:endParaRPr lang="en-US" dirty="0"/>
          </a:p>
        </p:txBody>
      </p:sp>
    </p:spTree>
    <p:extLst>
      <p:ext uri="{BB962C8B-B14F-4D97-AF65-F5344CB8AC3E}">
        <p14:creationId xmlns:p14="http://schemas.microsoft.com/office/powerpoint/2010/main" val="1214009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8475" y="454025"/>
            <a:ext cx="5861050" cy="3297238"/>
          </a:xfrm>
        </p:spPr>
      </p:sp>
      <p:sp>
        <p:nvSpPr>
          <p:cNvPr id="3" name="Notes Placeholder 2"/>
          <p:cNvSpPr>
            <a:spLocks noGrp="1"/>
          </p:cNvSpPr>
          <p:nvPr>
            <p:ph type="body" idx="1"/>
          </p:nvPr>
        </p:nvSpPr>
        <p:spPr>
          <a:xfrm>
            <a:off x="685800" y="5392056"/>
            <a:ext cx="5486400" cy="2608943"/>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a:xfrm>
            <a:off x="3703184" y="8460581"/>
            <a:ext cx="2971800" cy="458787"/>
          </a:xfrm>
        </p:spPr>
        <p:txBody>
          <a:bodyPr/>
          <a:lstStyle/>
          <a:p>
            <a:fld id="{452140A9-11FD-AB46-B99D-C1331D8D84D1}" type="slidenum">
              <a:rPr lang="en-US" smtClean="0"/>
              <a:t>3</a:t>
            </a:fld>
            <a:endParaRPr lang="en-US" dirty="0"/>
          </a:p>
        </p:txBody>
      </p:sp>
    </p:spTree>
    <p:extLst>
      <p:ext uri="{BB962C8B-B14F-4D97-AF65-F5344CB8AC3E}">
        <p14:creationId xmlns:p14="http://schemas.microsoft.com/office/powerpoint/2010/main" val="525457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454025"/>
            <a:ext cx="5784850" cy="3254375"/>
          </a:xfrm>
        </p:spPr>
      </p:sp>
      <p:sp>
        <p:nvSpPr>
          <p:cNvPr id="3" name="Notes Placeholder 2"/>
          <p:cNvSpPr>
            <a:spLocks noGrp="1"/>
          </p:cNvSpPr>
          <p:nvPr>
            <p:ph type="body" idx="1"/>
          </p:nvPr>
        </p:nvSpPr>
        <p:spPr>
          <a:xfrm>
            <a:off x="685800" y="5435600"/>
            <a:ext cx="5486400" cy="25654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a:xfrm>
            <a:off x="3695927" y="8546306"/>
            <a:ext cx="2971800" cy="458787"/>
          </a:xfrm>
        </p:spPr>
        <p:txBody>
          <a:bodyPr/>
          <a:lstStyle/>
          <a:p>
            <a:fld id="{452140A9-11FD-AB46-B99D-C1331D8D84D1}" type="slidenum">
              <a:rPr lang="en-US" smtClean="0"/>
              <a:t>4</a:t>
            </a:fld>
            <a:endParaRPr lang="en-US"/>
          </a:p>
        </p:txBody>
      </p:sp>
    </p:spTree>
    <p:extLst>
      <p:ext uri="{BB962C8B-B14F-4D97-AF65-F5344CB8AC3E}">
        <p14:creationId xmlns:p14="http://schemas.microsoft.com/office/powerpoint/2010/main" val="2777863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5938" y="468313"/>
            <a:ext cx="5826125" cy="3276600"/>
          </a:xfrm>
        </p:spPr>
      </p:sp>
      <p:sp>
        <p:nvSpPr>
          <p:cNvPr id="3" name="Notes Placeholder 2"/>
          <p:cNvSpPr>
            <a:spLocks noGrp="1"/>
          </p:cNvSpPr>
          <p:nvPr>
            <p:ph type="body" idx="1"/>
          </p:nvPr>
        </p:nvSpPr>
        <p:spPr>
          <a:xfrm>
            <a:off x="685800" y="5529942"/>
            <a:ext cx="5486400" cy="247105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a:xfrm>
            <a:off x="3659641" y="8460581"/>
            <a:ext cx="2971800" cy="458787"/>
          </a:xfrm>
        </p:spPr>
        <p:txBody>
          <a:bodyPr/>
          <a:lstStyle/>
          <a:p>
            <a:fld id="{452140A9-11FD-AB46-B99D-C1331D8D84D1}" type="slidenum">
              <a:rPr lang="en-US" smtClean="0"/>
              <a:t>5</a:t>
            </a:fld>
            <a:endParaRPr lang="en-US" dirty="0"/>
          </a:p>
        </p:txBody>
      </p:sp>
    </p:spTree>
    <p:extLst>
      <p:ext uri="{BB962C8B-B14F-4D97-AF65-F5344CB8AC3E}">
        <p14:creationId xmlns:p14="http://schemas.microsoft.com/office/powerpoint/2010/main" val="1920080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3238" y="454025"/>
            <a:ext cx="5851525" cy="3290888"/>
          </a:xfrm>
        </p:spPr>
      </p:sp>
      <p:sp>
        <p:nvSpPr>
          <p:cNvPr id="3" name="Notes Placeholder 2"/>
          <p:cNvSpPr>
            <a:spLocks noGrp="1"/>
          </p:cNvSpPr>
          <p:nvPr>
            <p:ph type="body" idx="1"/>
          </p:nvPr>
        </p:nvSpPr>
        <p:spPr>
          <a:xfrm>
            <a:off x="584200" y="4405085"/>
            <a:ext cx="5486400" cy="255088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GREEN = Affiliated; RED = Not Affiliated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Here, the Applicant business owns more than 50% of Business 1, so the Applicant business is affiliated with Business 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However, the Applicant business does not own more than 50% of Business 2, so the Applicant business is not affiliated with Business 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Note that the measure is “more than 50 percent”.</a:t>
            </a:r>
          </a:p>
        </p:txBody>
      </p:sp>
      <p:sp>
        <p:nvSpPr>
          <p:cNvPr id="4" name="Slide Number Placeholder 3"/>
          <p:cNvSpPr>
            <a:spLocks noGrp="1"/>
          </p:cNvSpPr>
          <p:nvPr>
            <p:ph type="sldNum" sz="quarter" idx="10"/>
          </p:nvPr>
        </p:nvSpPr>
        <p:spPr>
          <a:xfrm>
            <a:off x="3681413" y="8546306"/>
            <a:ext cx="2971800" cy="4587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140A9-11FD-AB46-B99D-C1331D8D84D1}" type="slidenum">
              <a:rPr kumimoji="0" lang="en-US" sz="1200" b="0" i="0" u="none" strike="noStrike" kern="1200" cap="none" spc="0" normalizeH="0" baseline="0" noProof="0" smtClean="0">
                <a:ln>
                  <a:noFill/>
                </a:ln>
                <a:solidFill>
                  <a:prstClr val="black"/>
                </a:solidFill>
                <a:effectLst/>
                <a:uLnTx/>
                <a:uFillTx/>
                <a:latin typeface="Source Sans Pro" panose="020B0503030403020204" pitchFamily="34" charset="0"/>
                <a:ea typeface="Source Sans Pro" panose="020B050303040302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endParaRPr>
          </a:p>
        </p:txBody>
      </p:sp>
    </p:spTree>
    <p:extLst>
      <p:ext uri="{BB962C8B-B14F-4D97-AF65-F5344CB8AC3E}">
        <p14:creationId xmlns:p14="http://schemas.microsoft.com/office/powerpoint/2010/main" val="462778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4675" y="446088"/>
            <a:ext cx="5708650" cy="3211512"/>
          </a:xfrm>
        </p:spPr>
      </p:sp>
      <p:sp>
        <p:nvSpPr>
          <p:cNvPr id="3" name="Notes Placeholder 2"/>
          <p:cNvSpPr>
            <a:spLocks noGrp="1"/>
          </p:cNvSpPr>
          <p:nvPr>
            <p:ph type="body" idx="1"/>
          </p:nvPr>
        </p:nvSpPr>
        <p:spPr>
          <a:xfrm>
            <a:off x="685800" y="4037692"/>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Here, Owner 1 is a business entity that owns more than 50% of the Applicant business, so the Applicant business is affiliated with Owner 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2 is a business that owns less than 50% of the Applicant business, so the Applicant business is not affiliated with Owner 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Note that this test only applies to business entities that are owners of the Applicant.</a:t>
            </a:r>
          </a:p>
        </p:txBody>
      </p:sp>
      <p:sp>
        <p:nvSpPr>
          <p:cNvPr id="4" name="Slide Number Placeholder 3"/>
          <p:cNvSpPr>
            <a:spLocks noGrp="1"/>
          </p:cNvSpPr>
          <p:nvPr>
            <p:ph type="sldNum" sz="quarter" idx="10"/>
          </p:nvPr>
        </p:nvSpPr>
        <p:spPr>
          <a:xfrm>
            <a:off x="3666898" y="8460581"/>
            <a:ext cx="2971800" cy="4587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140A9-11FD-AB46-B99D-C1331D8D84D1}" type="slidenum">
              <a:rPr kumimoji="0" lang="en-US" sz="1200" b="0" i="0" u="none" strike="noStrike" kern="1200" cap="none" spc="0" normalizeH="0" baseline="0" noProof="0" smtClean="0">
                <a:ln>
                  <a:noFill/>
                </a:ln>
                <a:solidFill>
                  <a:prstClr val="black"/>
                </a:solidFill>
                <a:effectLst/>
                <a:uLnTx/>
                <a:uFillTx/>
                <a:latin typeface="Source Sans Pro" panose="020B0503030403020204" pitchFamily="34" charset="0"/>
                <a:ea typeface="Source Sans Pro" panose="020B050303040302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endParaRPr>
          </a:p>
        </p:txBody>
      </p:sp>
    </p:spTree>
    <p:extLst>
      <p:ext uri="{BB962C8B-B14F-4D97-AF65-F5344CB8AC3E}">
        <p14:creationId xmlns:p14="http://schemas.microsoft.com/office/powerpoint/2010/main" val="231485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2625" y="454025"/>
            <a:ext cx="5514975" cy="3101975"/>
          </a:xfrm>
        </p:spPr>
      </p:sp>
      <p:sp>
        <p:nvSpPr>
          <p:cNvPr id="3" name="Notes Placeholder 2"/>
          <p:cNvSpPr>
            <a:spLocks noGrp="1"/>
          </p:cNvSpPr>
          <p:nvPr>
            <p:ph type="body" idx="1"/>
          </p:nvPr>
        </p:nvSpPr>
        <p:spPr>
          <a:xfrm>
            <a:off x="682625" y="4076020"/>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Here, Owner 1 is a business entity that owns more than 50% of the Applicant business, so the Applicant business is affiliated with Owner 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1 also owns more than 50% of each of two other businesses. One of the other businesses is a restaurant in the NAICS 722 3-digit subsector, which is the same NAICS 3-digit subsector in which the Applicant operates. Therefore, the Applicant, Owner 1, and Owner 1’s restaurant are all affiliated. They are affiliated because (1) Owner 1 owns more than 50% of the Applicant (which makes Owner 1 affiliated with the Applicant) and (2) Owner 1 also owns more than 50% of a full-service restaurant that operates in the same 3-digit NAICS subsector as the Applicant.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effectLst/>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1’s auto repair business is not affiliated with the Applicant because it does not operate in the same 3-digit NAICS subsector as the Applicant.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2 is a business that owns less than 50% of the Applicant business, so the Applicant business is not affiliated with Owner 2. Even if Owner 2 owned a business in the same  3-digit NAICS subsector as the Applicant, the businesses would not be affiliated.</a:t>
            </a:r>
          </a:p>
        </p:txBody>
      </p:sp>
      <p:sp>
        <p:nvSpPr>
          <p:cNvPr id="4" name="Slide Number Placeholder 3"/>
          <p:cNvSpPr>
            <a:spLocks noGrp="1"/>
          </p:cNvSpPr>
          <p:nvPr>
            <p:ph type="sldNum" sz="quarter" idx="10"/>
          </p:nvPr>
        </p:nvSpPr>
        <p:spPr>
          <a:xfrm>
            <a:off x="3681413" y="8482014"/>
            <a:ext cx="2971800" cy="4587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140A9-11FD-AB46-B99D-C1331D8D84D1}" type="slidenum">
              <a:rPr kumimoji="0" lang="en-US" sz="1200" b="0" i="0" u="none" strike="noStrike" kern="1200" cap="none" spc="0" normalizeH="0" baseline="0" noProof="0" smtClean="0">
                <a:ln>
                  <a:noFill/>
                </a:ln>
                <a:solidFill>
                  <a:prstClr val="black"/>
                </a:solidFill>
                <a:effectLst/>
                <a:uLnTx/>
                <a:uFillTx/>
                <a:latin typeface="Source Sans Pro" panose="020B0503030403020204" pitchFamily="34" charset="0"/>
                <a:ea typeface="Source Sans Pro" panose="020B050303040302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Source Sans Pro" panose="020B0503030403020204" pitchFamily="34" charset="0"/>
              <a:ea typeface="Source Sans Pro" panose="020B0503030403020204" pitchFamily="34" charset="0"/>
              <a:cs typeface="+mn-cs"/>
            </a:endParaRPr>
          </a:p>
        </p:txBody>
      </p:sp>
    </p:spTree>
    <p:extLst>
      <p:ext uri="{BB962C8B-B14F-4D97-AF65-F5344CB8AC3E}">
        <p14:creationId xmlns:p14="http://schemas.microsoft.com/office/powerpoint/2010/main" val="3140181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0550" y="461963"/>
            <a:ext cx="5721350" cy="3217862"/>
          </a:xfrm>
        </p:spPr>
      </p:sp>
      <p:sp>
        <p:nvSpPr>
          <p:cNvPr id="3" name="Notes Placeholder 2"/>
          <p:cNvSpPr>
            <a:spLocks noGrp="1"/>
          </p:cNvSpPr>
          <p:nvPr>
            <p:ph type="body" idx="1"/>
          </p:nvPr>
        </p:nvSpPr>
        <p:spPr>
          <a:xfrm>
            <a:off x="682625" y="4331637"/>
            <a:ext cx="5536747" cy="3143220"/>
          </a:xfrm>
        </p:spPr>
        <p:txBody>
          <a:bodyPr/>
          <a:lstStyle/>
          <a:p>
            <a:pPr>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The applicant business is a food truck, which has a 722 NAICS 3-digit subsector code…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4 is an individual (human) who owns more than 50% of the applicant business, so we look to see if Owner 4 also owns more than 50% of another business entity. Owner 4 does own more than 50% of each of two other businesses, so we look to see what 3-digit NAICS subsector each of those businesses operates 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4’s full-service restaurant has a 722 NAICS 3-digit subsector code.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Owner 4’s automotive repair shop has an 811 NAICS 3-digit subsector code.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The Applicant business is affiliated with Owner 4’s full-service restaurant because (1) Owner 4 owns more than 50% of the Applicant and (2) because Owner 4 owns more than 50% of a full-service restaurant and (3) both the Applicant and Owner 4’s restaurant operate in the NAICS subsector 722.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The Applicant business is not affiliated with Owner 4’s automotive repair shop because they operate in different subsectors.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dirty="0">
                <a:effectLst/>
                <a:latin typeface="Source Sans Pro" panose="020B0503030403020204" pitchFamily="34" charset="0"/>
                <a:ea typeface="Source Sans Pro" panose="020B0503030403020204" pitchFamily="34" charset="0"/>
                <a:cs typeface="Times New Roman" panose="02020603050405020304" pitchFamily="18" charset="0"/>
              </a:rPr>
              <a:t>Note that this test looks at what the individual owner of the Applicant owns. </a:t>
            </a:r>
          </a:p>
        </p:txBody>
      </p:sp>
      <p:sp>
        <p:nvSpPr>
          <p:cNvPr id="4" name="Slide Number Placeholder 3"/>
          <p:cNvSpPr>
            <a:spLocks noGrp="1"/>
          </p:cNvSpPr>
          <p:nvPr>
            <p:ph type="sldNum" sz="quarter" idx="10"/>
          </p:nvPr>
        </p:nvSpPr>
        <p:spPr>
          <a:xfrm>
            <a:off x="6135320" y="8400767"/>
            <a:ext cx="353160" cy="34409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140A9-11FD-AB46-B99D-C1331D8D84D1}" type="slidenum">
              <a:rPr kumimoji="0" lang="en-US" sz="1200" b="0" i="0" u="none" strike="noStrike" kern="1200" cap="none" spc="0" normalizeH="0" baseline="0" noProof="0" smtClean="0">
                <a:ln>
                  <a:noFill/>
                </a:ln>
                <a:solidFill>
                  <a:prstClr val="black"/>
                </a:solidFill>
                <a:effectLst/>
                <a:uLnTx/>
                <a:uFillTx/>
                <a:latin typeface="Source Sans Pro" panose="020B0503030403020204" pitchFamily="34" charset="0"/>
                <a:ea typeface="Source Sans Pro" panose="020B0503030403020204" pitchFamily="34"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Source Sans Pro" panose="020B0503030403020204" pitchFamily="34" charset="0"/>
              <a:ea typeface="Source Sans Pro" panose="020B0503030403020204" pitchFamily="34" charset="0"/>
              <a:cs typeface="+mn-cs"/>
            </a:endParaRPr>
          </a:p>
        </p:txBody>
      </p:sp>
    </p:spTree>
    <p:extLst>
      <p:ext uri="{BB962C8B-B14F-4D97-AF65-F5344CB8AC3E}">
        <p14:creationId xmlns:p14="http://schemas.microsoft.com/office/powerpoint/2010/main" val="2281701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BA Logo Slide">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4A7BA6A9-732F-DD4D-A79A-0CD8BD7665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25387" y="1611974"/>
            <a:ext cx="3341226" cy="3634052"/>
          </a:xfrm>
          <a:prstGeom prst="rect">
            <a:avLst/>
          </a:prstGeom>
        </p:spPr>
      </p:pic>
    </p:spTree>
    <p:extLst>
      <p:ext uri="{BB962C8B-B14F-4D97-AF65-F5344CB8AC3E}">
        <p14:creationId xmlns:p14="http://schemas.microsoft.com/office/powerpoint/2010/main" val="4294889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773E27-9D36-B645-8BBE-7A2B9B52A935}" type="datetime4">
              <a:rPr lang="en-US" smtClean="0"/>
              <a:t>May 16, 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743263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B1F02B-F0FB-0A4F-BFD9-D3256C53A202}" type="datetime4">
              <a:rPr lang="en-US" smtClean="0"/>
              <a:t>May 16, 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2743516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B6C03B-1ECF-324C-BC62-0687230E677D}" type="datetime4">
              <a:rPr lang="en-US" smtClean="0"/>
              <a:t>May 16, 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057750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2FA99-F507-8E4B-ABBC-A3B8BC89266F}" type="datetime4">
              <a:rPr lang="en-US" smtClean="0"/>
              <a:t>May 16, 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19355897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803C8E-ED71-CF4A-92C6-E7239BE1B2FF}" type="datetime4">
              <a:rPr lang="en-US" smtClean="0"/>
              <a:t>May 16, 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21385489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5C63769D-CC2F-864E-9501-A077951EC7AD}" type="datetime4">
              <a:rPr lang="en-US" smtClean="0"/>
              <a:t>May 16, 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74257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chemeClr val="bg1"/>
                </a:solidFill>
              </a:defRPr>
            </a:lvl1pPr>
          </a:lstStyle>
          <a:p>
            <a:r>
              <a:rPr lang="en-US" dirty="0"/>
              <a:t>Click to edit Master title </a:t>
            </a:r>
            <a:r>
              <a:rPr lang="en-US"/>
              <a:t>style (1 line)</a:t>
            </a:r>
            <a:endParaRPr lang="en-US" dirty="0"/>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73716" y="688582"/>
            <a:ext cx="2444567" cy="670195"/>
          </a:xfrm>
          <a:prstGeom prst="rect">
            <a:avLst/>
          </a:prstGeom>
        </p:spPr>
      </p:pic>
      <p:sp>
        <p:nvSpPr>
          <p:cNvPr id="8"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extLst>
      <p:ext uri="{BB962C8B-B14F-4D97-AF65-F5344CB8AC3E}">
        <p14:creationId xmlns:p14="http://schemas.microsoft.com/office/powerpoint/2010/main" val="3346552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2 lines)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chemeClr val="bg1"/>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5" name="Picture 4"/>
          <p:cNvPicPr>
            <a:picLocks noChangeAspect="1"/>
          </p:cNvPicPr>
          <p:nvPr userDrawn="1"/>
        </p:nvPicPr>
        <p:blipFill>
          <a:blip r:embed="rId2"/>
          <a:stretch>
            <a:fillRect/>
          </a:stretch>
        </p:blipFill>
        <p:spPr>
          <a:xfrm>
            <a:off x="4873716" y="686745"/>
            <a:ext cx="2444567" cy="673869"/>
          </a:xfrm>
          <a:prstGeom prst="rect">
            <a:avLst/>
          </a:prstGeom>
        </p:spPr>
      </p:pic>
      <p:sp>
        <p:nvSpPr>
          <p:cNvPr id="8"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extLst>
      <p:ext uri="{BB962C8B-B14F-4D97-AF65-F5344CB8AC3E}">
        <p14:creationId xmlns:p14="http://schemas.microsoft.com/office/powerpoint/2010/main" val="3644561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extLst>
      <p:ext uri="{BB962C8B-B14F-4D97-AF65-F5344CB8AC3E}">
        <p14:creationId xmlns:p14="http://schemas.microsoft.com/office/powerpoint/2010/main" val="2625063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extLst>
      <p:ext uri="{BB962C8B-B14F-4D97-AF65-F5344CB8AC3E}">
        <p14:creationId xmlns:p14="http://schemas.microsoft.com/office/powerpoint/2010/main" val="3443370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Chapter Slid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7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chemeClr val="bg1"/>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chemeClr val="bg1">
                    <a:lumMod val="8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8606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93895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32719964-A6A4-B040-94EE-59D007E5DCB1}" type="datetime4">
              <a:rPr lang="en-US" smtClean="0"/>
              <a:t>May 16, 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274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5C63769D-CC2F-864E-9501-A077951EC7AD}" type="datetime4">
              <a:rPr lang="en-US" smtClean="0"/>
              <a:t>May 16, 2022</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683947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7"/>
          <a:srcRect t="-18262"/>
          <a:stretch/>
        </p:blipFill>
        <p:spPr>
          <a:xfrm>
            <a:off x="147204"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96B854B8-A2FC-3842-9F94-7A6835489AD3}" type="datetime4">
              <a:rPr lang="en-US" smtClean="0"/>
              <a:pPr/>
              <a:t>May 16, 2022</a:t>
            </a:fld>
            <a:endParaRPr lang="en-US" dirty="0"/>
          </a:p>
        </p:txBody>
      </p:sp>
    </p:spTree>
    <p:extLst>
      <p:ext uri="{BB962C8B-B14F-4D97-AF65-F5344CB8AC3E}">
        <p14:creationId xmlns:p14="http://schemas.microsoft.com/office/powerpoint/2010/main" val="1904016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www.ecfr.gov/current/title-13/chapter-I/part-121#121.301"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hyperlink" Target="https://www.ecfr.gov/current/title-13/chapter-I/part-121#121.201" TargetMode="External"/><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hyperlink" Target="https://www.ecfr.gov/current/title-13/chapter-I/part-121#121.10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6D964-6BF9-4E98-9FEE-5D35F5CDF700}"/>
              </a:ext>
            </a:extLst>
          </p:cNvPr>
          <p:cNvSpPr>
            <a:spLocks noGrp="1"/>
          </p:cNvSpPr>
          <p:nvPr>
            <p:ph type="title"/>
          </p:nvPr>
        </p:nvSpPr>
        <p:spPr/>
        <p:txBody>
          <a:bodyPr/>
          <a:lstStyle/>
          <a:p>
            <a:r>
              <a:rPr lang="en-US" dirty="0"/>
              <a:t>CA Pilot Program – Affiliation 13 CFR 121.301(f)</a:t>
            </a: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idx="1"/>
          </p:nvPr>
        </p:nvSpPr>
        <p:spPr>
          <a:xfrm>
            <a:off x="838199" y="1353561"/>
            <a:ext cx="10108223" cy="4628184"/>
          </a:xfrm>
        </p:spPr>
        <p:txBody>
          <a:bodyPr>
            <a:noAutofit/>
          </a:bodyPr>
          <a:lstStyle/>
          <a:p>
            <a:pPr marL="0" indent="0">
              <a:buNone/>
            </a:pPr>
            <a:r>
              <a:rPr lang="en-US" sz="2400" dirty="0"/>
              <a:t>Size standards and affiliation principles </a:t>
            </a:r>
            <a:r>
              <a:rPr lang="en-US" sz="2400" b="1" i="1" u="sng" dirty="0"/>
              <a:t>continue to apply</a:t>
            </a:r>
            <a:r>
              <a:rPr lang="en-US" sz="2400" dirty="0"/>
              <a:t> to Applicants for</a:t>
            </a:r>
          </a:p>
          <a:p>
            <a:pPr marL="0" indent="0">
              <a:spcBef>
                <a:spcPts val="0"/>
              </a:spcBef>
              <a:buNone/>
            </a:pPr>
            <a:r>
              <a:rPr lang="en-US" sz="2400" dirty="0"/>
              <a:t>CA loans, but:</a:t>
            </a:r>
          </a:p>
          <a:p>
            <a:pPr>
              <a:buFont typeface="Arial" panose="020B0604020202020204" pitchFamily="34" charset="0"/>
              <a:buChar char="•"/>
            </a:pPr>
            <a:r>
              <a:rPr lang="en-US" sz="2400" b="1" i="1" u="sng" dirty="0"/>
              <a:t>For the CA Pilot Program only</a:t>
            </a:r>
            <a:r>
              <a:rPr lang="en-US" sz="2400" dirty="0"/>
              <a:t>, SBA is removing the principle of control of one entity over another when determining affiliation</a:t>
            </a:r>
          </a:p>
          <a:p>
            <a:pPr>
              <a:buFont typeface="Arial" panose="020B0604020202020204" pitchFamily="34" charset="0"/>
              <a:buChar char="•"/>
            </a:pPr>
            <a:r>
              <a:rPr lang="en-US" sz="2400" dirty="0"/>
              <a:t>This means affiliation is no longer established by:</a:t>
            </a:r>
          </a:p>
          <a:p>
            <a:pPr lvl="1">
              <a:buFont typeface="Arial" panose="020B0604020202020204" pitchFamily="34" charset="0"/>
              <a:buChar char="•"/>
            </a:pPr>
            <a:r>
              <a:rPr lang="en-US" sz="2000" dirty="0"/>
              <a:t>Management agreements</a:t>
            </a:r>
          </a:p>
          <a:p>
            <a:pPr lvl="1">
              <a:buFont typeface="Arial" panose="020B0604020202020204" pitchFamily="34" charset="0"/>
              <a:buChar char="•"/>
            </a:pPr>
            <a:r>
              <a:rPr lang="en-US" sz="2000" dirty="0"/>
              <a:t>Identity of interest between close relatives</a:t>
            </a:r>
          </a:p>
          <a:p>
            <a:pPr lvl="1">
              <a:buFont typeface="Arial" panose="020B0604020202020204" pitchFamily="34" charset="0"/>
              <a:buChar char="•"/>
            </a:pPr>
            <a:r>
              <a:rPr lang="en-US" sz="2000" dirty="0"/>
              <a:t>Franchise, license, and similar agreements (but franchise Applicants must be on SBA Franchise Directory)</a:t>
            </a:r>
          </a:p>
          <a:p>
            <a:pPr>
              <a:buFont typeface="Arial" panose="020B0604020202020204" pitchFamily="34" charset="0"/>
              <a:buChar char="•"/>
            </a:pPr>
            <a:r>
              <a:rPr lang="en-US" sz="2400" dirty="0"/>
              <a:t>Rather than considering the 7 subparagraphs at 13 CFR 121.301(f), CA Lenders will only consider 4 subparagraphs, without any principle of control of one entity over another</a:t>
            </a:r>
          </a:p>
        </p:txBody>
      </p:sp>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fld id="{B1AB44B9-F1EC-4F4B-88D4-413245C9CD3E}" type="slidenum">
              <a:rPr lang="en-US" smtClean="0"/>
              <a:pPr/>
              <a:t>1</a:t>
            </a:fld>
            <a:endParaRPr lang="en-US"/>
          </a:p>
        </p:txBody>
      </p:sp>
    </p:spTree>
    <p:extLst>
      <p:ext uri="{BB962C8B-B14F-4D97-AF65-F5344CB8AC3E}">
        <p14:creationId xmlns:p14="http://schemas.microsoft.com/office/powerpoint/2010/main" val="1034780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B44B9-F1EC-4F4B-88D4-413245C9CD3E}" type="slidenum">
              <a:rPr kumimoji="0" lang="en-US" sz="1200" b="0" i="0" u="none" strike="noStrike" kern="1200" cap="none" spc="0" normalizeH="0" baseline="0" noProof="0" smtClean="0">
                <a:ln>
                  <a:noFill/>
                </a:ln>
                <a:solidFill>
                  <a:srgbClr val="1B1E29">
                    <a:tint val="75000"/>
                  </a:srgbClr>
                </a:solidFill>
                <a:effectLst/>
                <a:uLnTx/>
                <a:uFillTx/>
                <a:latin typeface="Source Sans Pro" charset="0"/>
                <a:ea typeface="Source Sans Pro"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srgbClr val="1B1E29">
                  <a:tint val="75000"/>
                </a:srgbClr>
              </a:solidFill>
              <a:effectLst/>
              <a:uLnTx/>
              <a:uFillTx/>
              <a:latin typeface="Source Sans Pro" charset="0"/>
              <a:ea typeface="Source Sans Pro" charset="0"/>
            </a:endParaRPr>
          </a:p>
        </p:txBody>
      </p:sp>
      <p:sp>
        <p:nvSpPr>
          <p:cNvPr id="2" name="Title 1">
            <a:extLst>
              <a:ext uri="{FF2B5EF4-FFF2-40B4-BE49-F238E27FC236}">
                <a16:creationId xmlns:a16="http://schemas.microsoft.com/office/drawing/2014/main" id="{5E6981CF-D1F5-4CA0-88AF-BBEEAD0817CB}"/>
              </a:ext>
            </a:extLst>
          </p:cNvPr>
          <p:cNvSpPr>
            <a:spLocks noGrp="1"/>
          </p:cNvSpPr>
          <p:nvPr>
            <p:ph type="title"/>
          </p:nvPr>
        </p:nvSpPr>
        <p:spPr>
          <a:xfrm>
            <a:off x="386787" y="341468"/>
            <a:ext cx="11418426" cy="788086"/>
          </a:xfrm>
        </p:spPr>
        <p:txBody>
          <a:bodyPr>
            <a:normAutofit fontScale="90000"/>
          </a:bodyPr>
          <a:lstStyle/>
          <a:p>
            <a:r>
              <a:rPr lang="en-US" sz="2700" i="1" spc="0" dirty="0">
                <a:solidFill>
                  <a:srgbClr val="002060"/>
                </a:solidFill>
              </a:rPr>
              <a:t>Only when no business or individual owns more than 50% of the applicant… do we look at owners that own 20% or more of the Applicant…</a:t>
            </a:r>
            <a:endParaRPr lang="en-US" dirty="0">
              <a:solidFill>
                <a:srgbClr val="002060"/>
              </a:solidFill>
            </a:endParaRP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idx="1"/>
          </p:nvPr>
        </p:nvSpPr>
        <p:spPr>
          <a:xfrm>
            <a:off x="386787" y="1080714"/>
            <a:ext cx="11154581" cy="1400659"/>
          </a:xfrm>
        </p:spPr>
        <p:txBody>
          <a:bodyPr>
            <a:noAutofit/>
          </a:bodyPr>
          <a:lstStyle/>
          <a:p>
            <a:pPr marL="0" indent="0">
              <a:buNone/>
            </a:pPr>
            <a:r>
              <a:rPr lang="en-US" sz="1600" dirty="0">
                <a:effectLst/>
                <a:latin typeface="Source Sans Pro" panose="020B0503030403020204" pitchFamily="34" charset="0"/>
                <a:ea typeface="Source Sans Pro" panose="020B0503030403020204" pitchFamily="34" charset="0"/>
              </a:rPr>
              <a:t>When the Applicant does </a:t>
            </a:r>
            <a:r>
              <a:rPr lang="en-US" sz="1600" b="1" i="1" u="sng" dirty="0">
                <a:effectLst/>
                <a:latin typeface="Source Sans Pro" panose="020B0503030403020204" pitchFamily="34" charset="0"/>
                <a:ea typeface="Source Sans Pro" panose="020B0503030403020204" pitchFamily="34" charset="0"/>
              </a:rPr>
              <a:t>not</a:t>
            </a:r>
            <a:r>
              <a:rPr lang="en-US" sz="1600" dirty="0">
                <a:effectLst/>
                <a:latin typeface="Source Sans Pro" panose="020B0503030403020204" pitchFamily="34" charset="0"/>
                <a:ea typeface="Source Sans Pro" panose="020B0503030403020204" pitchFamily="34" charset="0"/>
              </a:rPr>
              <a:t> have an owner that owns more than 50 percent of the Applicant…</a:t>
            </a:r>
          </a:p>
          <a:p>
            <a:pPr marL="0" indent="0">
              <a:buNone/>
            </a:pPr>
            <a:r>
              <a:rPr lang="en-US" sz="1600" dirty="0">
                <a:latin typeface="Source Sans Pro" panose="020B0503030403020204" pitchFamily="34" charset="0"/>
                <a:ea typeface="Source Sans Pro" panose="020B0503030403020204" pitchFamily="34" charset="0"/>
              </a:rPr>
              <a:t>I</a:t>
            </a:r>
            <a:r>
              <a:rPr lang="en-US" sz="1600" dirty="0">
                <a:effectLst/>
                <a:latin typeface="Source Sans Pro" panose="020B0503030403020204" pitchFamily="34" charset="0"/>
                <a:ea typeface="Source Sans Pro" panose="020B0503030403020204" pitchFamily="34" charset="0"/>
              </a:rPr>
              <a:t>f an owner of </a:t>
            </a:r>
            <a:r>
              <a:rPr lang="en-US" sz="1600" b="1" i="1" u="sng" dirty="0">
                <a:effectLst/>
                <a:latin typeface="Source Sans Pro" panose="020B0503030403020204" pitchFamily="34" charset="0"/>
                <a:ea typeface="Source Sans Pro" panose="020B0503030403020204" pitchFamily="34" charset="0"/>
              </a:rPr>
              <a:t>20 percent or more</a:t>
            </a:r>
            <a:r>
              <a:rPr lang="en-US" sz="1600" dirty="0">
                <a:effectLst/>
                <a:latin typeface="Source Sans Pro" panose="020B0503030403020204" pitchFamily="34" charset="0"/>
                <a:ea typeface="Source Sans Pro" panose="020B0503030403020204" pitchFamily="34" charset="0"/>
              </a:rPr>
              <a:t> of the Applicant </a:t>
            </a:r>
            <a:r>
              <a:rPr lang="en-US" sz="1600" b="1" dirty="0">
                <a:effectLst/>
                <a:latin typeface="Source Sans Pro" panose="020B0503030403020204" pitchFamily="34" charset="0"/>
                <a:ea typeface="Source Sans Pro" panose="020B0503030403020204" pitchFamily="34" charset="0"/>
              </a:rPr>
              <a:t>is a business </a:t>
            </a:r>
            <a:r>
              <a:rPr lang="en-US" sz="1600" dirty="0">
                <a:effectLst/>
                <a:latin typeface="Source Sans Pro" panose="020B0503030403020204" pitchFamily="34" charset="0"/>
                <a:ea typeface="Source Sans Pro" panose="020B0503030403020204" pitchFamily="34" charset="0"/>
              </a:rPr>
              <a:t>that operates in the same 3-digit NAICS subsector as the Applicant, the Applicant and the owner are affiliated</a:t>
            </a:r>
          </a:p>
          <a:p>
            <a:pPr marL="0" indent="0">
              <a:buNone/>
            </a:pPr>
            <a:r>
              <a:rPr lang="en-US" sz="1600" b="1" dirty="0">
                <a:latin typeface="Source Sans Pro" panose="020B0503030403020204" pitchFamily="34" charset="0"/>
                <a:ea typeface="Source Sans Pro" panose="020B0503030403020204" pitchFamily="34" charset="0"/>
              </a:rPr>
              <a:t>Hint:</a:t>
            </a:r>
            <a:r>
              <a:rPr lang="en-US" sz="1600" dirty="0">
                <a:latin typeface="Source Sans Pro" panose="020B0503030403020204" pitchFamily="34" charset="0"/>
                <a:ea typeface="Source Sans Pro" panose="020B0503030403020204" pitchFamily="34" charset="0"/>
              </a:rPr>
              <a:t> In this rule, we are looking at the business entity owners to see if they are affiliated with the Applicant</a:t>
            </a:r>
            <a:endParaRPr lang="en-US" sz="1600" dirty="0">
              <a:effectLst/>
              <a:latin typeface="Source Sans Pro" panose="020B0503030403020204" pitchFamily="34" charset="0"/>
              <a:ea typeface="Source Sans Pro" panose="020B0503030403020204" pitchFamily="34" charset="0"/>
            </a:endParaRPr>
          </a:p>
        </p:txBody>
      </p:sp>
      <p:grpSp>
        <p:nvGrpSpPr>
          <p:cNvPr id="23" name="Group 22" descr="An applicant with 4 owners where none of the owners own more than 50 percent of the owner. Owner 4 is a business entity that is a restaurant, which is in the 3-digit NAICS subsector 722. The applicant is a food truck in the 3-digit NAICS subsector 722.">
            <a:extLst>
              <a:ext uri="{FF2B5EF4-FFF2-40B4-BE49-F238E27FC236}">
                <a16:creationId xmlns:a16="http://schemas.microsoft.com/office/drawing/2014/main" id="{001FE4CB-95E5-480D-A377-DFA988A0A367}"/>
              </a:ext>
            </a:extLst>
          </p:cNvPr>
          <p:cNvGrpSpPr/>
          <p:nvPr/>
        </p:nvGrpSpPr>
        <p:grpSpPr>
          <a:xfrm>
            <a:off x="1431080" y="2492630"/>
            <a:ext cx="9616148" cy="3955322"/>
            <a:chOff x="0" y="24590"/>
            <a:chExt cx="8826974" cy="4066098"/>
          </a:xfrm>
        </p:grpSpPr>
        <p:sp>
          <p:nvSpPr>
            <p:cNvPr id="25" name="Text Box 8">
              <a:extLst>
                <a:ext uri="{FF2B5EF4-FFF2-40B4-BE49-F238E27FC236}">
                  <a16:creationId xmlns:a16="http://schemas.microsoft.com/office/drawing/2014/main" id="{57946D54-66B0-47D5-8B97-19E70BC1A5AA}"/>
                </a:ext>
              </a:extLst>
            </p:cNvPr>
            <p:cNvSpPr txBox="1"/>
            <p:nvPr/>
          </p:nvSpPr>
          <p:spPr>
            <a:xfrm>
              <a:off x="0" y="60018"/>
              <a:ext cx="1605915" cy="1859147"/>
            </a:xfrm>
            <a:prstGeom prst="rect">
              <a:avLst/>
            </a:prstGeom>
            <a:solidFill>
              <a:srgbClr val="FF000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1</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Individual</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25% of the Applicant</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 </a:t>
              </a:r>
            </a:p>
          </p:txBody>
        </p:sp>
        <p:sp>
          <p:nvSpPr>
            <p:cNvPr id="27" name="Text Box 11">
              <a:extLst>
                <a:ext uri="{FF2B5EF4-FFF2-40B4-BE49-F238E27FC236}">
                  <a16:creationId xmlns:a16="http://schemas.microsoft.com/office/drawing/2014/main" id="{65295AA9-FA8B-438B-A167-89BD8EAD8A62}"/>
                </a:ext>
              </a:extLst>
            </p:cNvPr>
            <p:cNvSpPr txBox="1"/>
            <p:nvPr/>
          </p:nvSpPr>
          <p:spPr>
            <a:xfrm>
              <a:off x="2069123" y="60018"/>
              <a:ext cx="1598295" cy="1867061"/>
            </a:xfrm>
            <a:prstGeom prst="rect">
              <a:avLst/>
            </a:prstGeom>
            <a:solidFill>
              <a:srgbClr val="FF000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2</a:t>
              </a:r>
            </a:p>
            <a:p>
              <a:pPr marL="0" marR="0" lvl="0" indent="0" algn="ctr" defTabSz="914400" rtl="0" eaLnBrk="1" fontAlgn="auto" latinLnBrk="0" hangingPunct="1">
                <a:lnSpc>
                  <a:spcPct val="107000"/>
                </a:lnSpc>
                <a:spcBef>
                  <a:spcPts val="0"/>
                </a:spcBef>
                <a:spcAft>
                  <a:spcPts val="800"/>
                </a:spcAft>
                <a:buClrTx/>
                <a:buSzTx/>
                <a:buFontTx/>
                <a:buNone/>
                <a:tabLst/>
                <a:defRPr/>
              </a:pPr>
              <a:r>
                <a:rPr lang="en-US" sz="2000" b="1" kern="0" dirty="0">
                  <a:latin typeface="Source Sans Pro" panose="020B0503030403020204" pitchFamily="34" charset="0"/>
                  <a:ea typeface="Source Sans Pro" panose="020B0503030403020204" pitchFamily="34" charset="0"/>
                  <a:cs typeface="Times New Roman" panose="02020603050405020304" pitchFamily="18" charset="0"/>
                </a:rPr>
                <a:t>Business in NAICS 811</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25% of the Applicant</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28" name="Text Box 12">
              <a:extLst>
                <a:ext uri="{FF2B5EF4-FFF2-40B4-BE49-F238E27FC236}">
                  <a16:creationId xmlns:a16="http://schemas.microsoft.com/office/drawing/2014/main" id="{9C5AE4CB-77E0-44E9-993D-AB80247A5BB1}"/>
                </a:ext>
              </a:extLst>
            </p:cNvPr>
            <p:cNvSpPr txBox="1"/>
            <p:nvPr/>
          </p:nvSpPr>
          <p:spPr>
            <a:xfrm>
              <a:off x="4114800" y="60019"/>
              <a:ext cx="1599565" cy="1857680"/>
            </a:xfrm>
            <a:prstGeom prst="rect">
              <a:avLst/>
            </a:prstGeom>
            <a:solidFill>
              <a:srgbClr val="FF000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3</a:t>
              </a:r>
            </a:p>
            <a:p>
              <a:pPr marL="0" marR="0" lvl="0" indent="0" algn="ctr" defTabSz="914400" rtl="0" eaLnBrk="1" fontAlgn="auto" latinLnBrk="0" hangingPunct="1">
                <a:lnSpc>
                  <a:spcPct val="107000"/>
                </a:lnSpc>
                <a:spcBef>
                  <a:spcPts val="0"/>
                </a:spcBef>
                <a:spcAft>
                  <a:spcPts val="800"/>
                </a:spcAft>
                <a:buClrTx/>
                <a:buSzTx/>
                <a:buFontTx/>
                <a:buNone/>
                <a:tabLst/>
                <a:defRPr/>
              </a:pPr>
              <a:r>
                <a:rPr lang="en-US" sz="2000" b="1" kern="0" dirty="0">
                  <a:latin typeface="Source Sans Pro" panose="020B0503030403020204" pitchFamily="34" charset="0"/>
                  <a:ea typeface="Source Sans Pro" panose="020B0503030403020204" pitchFamily="34" charset="0"/>
                  <a:cs typeface="Times New Roman" panose="02020603050405020304" pitchFamily="18" charset="0"/>
                </a:rPr>
                <a:t>Individual</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30% of the Applicant</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29" name="Text Box 13">
              <a:extLst>
                <a:ext uri="{FF2B5EF4-FFF2-40B4-BE49-F238E27FC236}">
                  <a16:creationId xmlns:a16="http://schemas.microsoft.com/office/drawing/2014/main" id="{246A69FB-4E35-4737-9812-333069FB4CBB}"/>
                </a:ext>
              </a:extLst>
            </p:cNvPr>
            <p:cNvSpPr txBox="1"/>
            <p:nvPr/>
          </p:nvSpPr>
          <p:spPr>
            <a:xfrm>
              <a:off x="5996586" y="24590"/>
              <a:ext cx="2830388" cy="1893111"/>
            </a:xfrm>
            <a:prstGeom prst="rect">
              <a:avLst/>
            </a:prstGeom>
            <a:solidFill>
              <a:srgbClr val="00B05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4 (Business Entity)</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Full-Service Restaurant</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NAICS 722</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20% of the Applicant</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30" name="Text Box 1">
              <a:extLst>
                <a:ext uri="{FF2B5EF4-FFF2-40B4-BE49-F238E27FC236}">
                  <a16:creationId xmlns:a16="http://schemas.microsoft.com/office/drawing/2014/main" id="{64034361-D993-472A-8DCA-287730C8B58E}"/>
                </a:ext>
              </a:extLst>
            </p:cNvPr>
            <p:cNvSpPr txBox="1"/>
            <p:nvPr/>
          </p:nvSpPr>
          <p:spPr>
            <a:xfrm>
              <a:off x="2680076" y="2421703"/>
              <a:ext cx="2374147" cy="1668985"/>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32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Applicant</a:t>
              </a:r>
              <a:endParaRPr kumimoji="0" lang="en-US" sz="24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Food Truck</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722</a:t>
              </a:r>
            </a:p>
          </p:txBody>
        </p:sp>
        <p:cxnSp>
          <p:nvCxnSpPr>
            <p:cNvPr id="31" name="Straight Connector 30">
              <a:extLst>
                <a:ext uri="{FF2B5EF4-FFF2-40B4-BE49-F238E27FC236}">
                  <a16:creationId xmlns:a16="http://schemas.microsoft.com/office/drawing/2014/main" id="{5FF5463A-C24A-4410-BE0D-DD2A5F84C433}"/>
                </a:ext>
              </a:extLst>
            </p:cNvPr>
            <p:cNvCxnSpPr/>
            <p:nvPr/>
          </p:nvCxnSpPr>
          <p:spPr>
            <a:xfrm>
              <a:off x="7353917" y="1950427"/>
              <a:ext cx="0" cy="246184"/>
            </a:xfrm>
            <a:prstGeom prst="line">
              <a:avLst/>
            </a:prstGeom>
            <a:noFill/>
            <a:ln w="19050" cap="flat" cmpd="sng" algn="ctr">
              <a:solidFill>
                <a:sysClr val="windowText" lastClr="000000"/>
              </a:solidFill>
              <a:prstDash val="solid"/>
              <a:miter lim="800000"/>
            </a:ln>
            <a:effectLst/>
          </p:spPr>
        </p:cxnSp>
        <p:cxnSp>
          <p:nvCxnSpPr>
            <p:cNvPr id="32" name="Straight Connector 31">
              <a:extLst>
                <a:ext uri="{FF2B5EF4-FFF2-40B4-BE49-F238E27FC236}">
                  <a16:creationId xmlns:a16="http://schemas.microsoft.com/office/drawing/2014/main" id="{214E5224-41AA-494F-8868-F509BDB600A1}"/>
                </a:ext>
              </a:extLst>
            </p:cNvPr>
            <p:cNvCxnSpPr>
              <a:cxnSpLocks/>
            </p:cNvCxnSpPr>
            <p:nvPr/>
          </p:nvCxnSpPr>
          <p:spPr>
            <a:xfrm flipH="1">
              <a:off x="778119" y="2190750"/>
              <a:ext cx="6575797" cy="0"/>
            </a:xfrm>
            <a:prstGeom prst="line">
              <a:avLst/>
            </a:prstGeom>
            <a:noFill/>
            <a:ln w="19050" cap="flat" cmpd="sng" algn="ctr">
              <a:solidFill>
                <a:sysClr val="windowText" lastClr="000000"/>
              </a:solidFill>
              <a:prstDash val="solid"/>
              <a:miter lim="800000"/>
            </a:ln>
            <a:effectLst/>
          </p:spPr>
        </p:cxnSp>
        <p:cxnSp>
          <p:nvCxnSpPr>
            <p:cNvPr id="33" name="Straight Connector 32">
              <a:extLst>
                <a:ext uri="{FF2B5EF4-FFF2-40B4-BE49-F238E27FC236}">
                  <a16:creationId xmlns:a16="http://schemas.microsoft.com/office/drawing/2014/main" id="{2624D946-1A8A-49EA-9440-172ECDF93B26}"/>
                </a:ext>
              </a:extLst>
            </p:cNvPr>
            <p:cNvCxnSpPr>
              <a:cxnSpLocks/>
            </p:cNvCxnSpPr>
            <p:nvPr/>
          </p:nvCxnSpPr>
          <p:spPr>
            <a:xfrm>
              <a:off x="778119" y="1950427"/>
              <a:ext cx="0" cy="240322"/>
            </a:xfrm>
            <a:prstGeom prst="line">
              <a:avLst/>
            </a:prstGeom>
            <a:noFill/>
            <a:ln w="19050" cap="flat" cmpd="sng" algn="ctr">
              <a:solidFill>
                <a:sysClr val="windowText" lastClr="000000"/>
              </a:solidFill>
              <a:prstDash val="solid"/>
              <a:miter lim="800000"/>
            </a:ln>
            <a:effectLst/>
          </p:spPr>
        </p:cxnSp>
        <p:cxnSp>
          <p:nvCxnSpPr>
            <p:cNvPr id="34" name="Straight Connector 33">
              <a:extLst>
                <a:ext uri="{FF2B5EF4-FFF2-40B4-BE49-F238E27FC236}">
                  <a16:creationId xmlns:a16="http://schemas.microsoft.com/office/drawing/2014/main" id="{619411BA-969F-4C0A-BF0F-01E40108780E}"/>
                </a:ext>
              </a:extLst>
            </p:cNvPr>
            <p:cNvCxnSpPr/>
            <p:nvPr/>
          </p:nvCxnSpPr>
          <p:spPr>
            <a:xfrm>
              <a:off x="2864827" y="1962150"/>
              <a:ext cx="0" cy="228600"/>
            </a:xfrm>
            <a:prstGeom prst="line">
              <a:avLst/>
            </a:prstGeom>
            <a:noFill/>
            <a:ln w="19050" cap="flat" cmpd="sng" algn="ctr">
              <a:solidFill>
                <a:sysClr val="windowText" lastClr="000000"/>
              </a:solidFill>
              <a:prstDash val="solid"/>
              <a:miter lim="800000"/>
            </a:ln>
            <a:effectLst/>
          </p:spPr>
        </p:cxnSp>
        <p:cxnSp>
          <p:nvCxnSpPr>
            <p:cNvPr id="35" name="Straight Connector 34">
              <a:extLst>
                <a:ext uri="{FF2B5EF4-FFF2-40B4-BE49-F238E27FC236}">
                  <a16:creationId xmlns:a16="http://schemas.microsoft.com/office/drawing/2014/main" id="{151B4479-F729-4A62-ACDE-2ADD64D73F97}"/>
                </a:ext>
              </a:extLst>
            </p:cNvPr>
            <p:cNvCxnSpPr/>
            <p:nvPr/>
          </p:nvCxnSpPr>
          <p:spPr>
            <a:xfrm>
              <a:off x="4910503" y="1944566"/>
              <a:ext cx="0" cy="246184"/>
            </a:xfrm>
            <a:prstGeom prst="line">
              <a:avLst/>
            </a:prstGeom>
            <a:noFill/>
            <a:ln w="19050" cap="flat" cmpd="sng" algn="ctr">
              <a:solidFill>
                <a:sysClr val="windowText" lastClr="000000"/>
              </a:solidFill>
              <a:prstDash val="solid"/>
              <a:miter lim="800000"/>
            </a:ln>
            <a:effectLst/>
          </p:spPr>
        </p:cxnSp>
        <p:cxnSp>
          <p:nvCxnSpPr>
            <p:cNvPr id="40" name="Straight Connector 39">
              <a:extLst>
                <a:ext uri="{FF2B5EF4-FFF2-40B4-BE49-F238E27FC236}">
                  <a16:creationId xmlns:a16="http://schemas.microsoft.com/office/drawing/2014/main" id="{F0190DD8-41EB-435E-BA77-20B12AD54643}"/>
                </a:ext>
              </a:extLst>
            </p:cNvPr>
            <p:cNvCxnSpPr/>
            <p:nvPr/>
          </p:nvCxnSpPr>
          <p:spPr>
            <a:xfrm>
              <a:off x="3867150" y="2190750"/>
              <a:ext cx="0" cy="199292"/>
            </a:xfrm>
            <a:prstGeom prst="line">
              <a:avLst/>
            </a:prstGeom>
            <a:noFill/>
            <a:ln w="1905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2972929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B44B9-F1EC-4F4B-88D4-413245C9CD3E}" type="slidenum">
              <a:rPr kumimoji="0" lang="en-US" sz="1200" b="0" i="0" u="none" strike="noStrike" kern="1200" cap="none" spc="0" normalizeH="0" baseline="0" noProof="0" smtClean="0">
                <a:ln>
                  <a:noFill/>
                </a:ln>
                <a:solidFill>
                  <a:srgbClr val="1B1E29">
                    <a:tint val="75000"/>
                  </a:srgbClr>
                </a:solidFill>
                <a:effectLst/>
                <a:uLnTx/>
                <a:uFillTx/>
                <a:latin typeface="Source Sans Pro" charset="0"/>
                <a:ea typeface="Source Sans Pro"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srgbClr val="1B1E29">
                  <a:tint val="75000"/>
                </a:srgbClr>
              </a:solidFill>
              <a:effectLst/>
              <a:uLnTx/>
              <a:uFillTx/>
              <a:latin typeface="Source Sans Pro" charset="0"/>
              <a:ea typeface="Source Sans Pro" charset="0"/>
            </a:endParaRPr>
          </a:p>
        </p:txBody>
      </p:sp>
      <p:sp>
        <p:nvSpPr>
          <p:cNvPr id="6" name="Title 5">
            <a:extLst>
              <a:ext uri="{FF2B5EF4-FFF2-40B4-BE49-F238E27FC236}">
                <a16:creationId xmlns:a16="http://schemas.microsoft.com/office/drawing/2014/main" id="{A1CFF4A5-9CF8-4BF1-A330-E839B7FA59DD}"/>
              </a:ext>
            </a:extLst>
          </p:cNvPr>
          <p:cNvSpPr>
            <a:spLocks noGrp="1"/>
          </p:cNvSpPr>
          <p:nvPr>
            <p:ph type="title"/>
          </p:nvPr>
        </p:nvSpPr>
        <p:spPr>
          <a:xfrm>
            <a:off x="386787" y="341468"/>
            <a:ext cx="11418426" cy="788086"/>
          </a:xfrm>
        </p:spPr>
        <p:txBody>
          <a:bodyPr>
            <a:normAutofit fontScale="90000"/>
          </a:bodyPr>
          <a:lstStyle/>
          <a:p>
            <a:r>
              <a:rPr lang="en-US" sz="2700" i="1" spc="0" dirty="0">
                <a:solidFill>
                  <a:srgbClr val="002060"/>
                </a:solidFill>
              </a:rPr>
              <a:t>Only when no business or individual owns more than 50% of the applicant… do we look at owners that own 20% or more of the Applicant…</a:t>
            </a:r>
            <a:endParaRPr lang="en-US" dirty="0">
              <a:solidFill>
                <a:srgbClr val="002060"/>
              </a:solidFill>
            </a:endParaRP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idx="1"/>
          </p:nvPr>
        </p:nvSpPr>
        <p:spPr>
          <a:xfrm>
            <a:off x="386787" y="1126435"/>
            <a:ext cx="11518342" cy="5432990"/>
          </a:xfrm>
        </p:spPr>
        <p:txBody>
          <a:bodyPr>
            <a:noAutofit/>
          </a:bodyPr>
          <a:lstStyle/>
          <a:p>
            <a:pPr marL="0" indent="0">
              <a:buNone/>
            </a:pPr>
            <a:r>
              <a:rPr lang="en-US" sz="1800" dirty="0"/>
              <a:t>When the Applicant does </a:t>
            </a:r>
            <a:r>
              <a:rPr lang="en-US" sz="1800" b="1" i="1" u="sng" dirty="0"/>
              <a:t>not</a:t>
            </a:r>
            <a:r>
              <a:rPr lang="en-US" sz="1800" dirty="0"/>
              <a:t> have an owner that owns more than 50 percent of the Applicant…</a:t>
            </a:r>
          </a:p>
          <a:p>
            <a:pPr marL="0" indent="0">
              <a:buNone/>
            </a:pPr>
            <a:r>
              <a:rPr lang="en-US" sz="1800" dirty="0"/>
              <a:t>If an owner of </a:t>
            </a:r>
            <a:r>
              <a:rPr lang="en-US" sz="1800" b="1" i="1" u="sng" dirty="0"/>
              <a:t>20 percent or more</a:t>
            </a:r>
            <a:r>
              <a:rPr lang="en-US" sz="1800" dirty="0"/>
              <a:t> of the Applicant </a:t>
            </a:r>
            <a:r>
              <a:rPr lang="en-US" sz="1800" b="1" i="1" u="sng" dirty="0"/>
              <a:t>also</a:t>
            </a:r>
            <a:r>
              <a:rPr lang="en-US" sz="1800" dirty="0"/>
              <a:t> owns </a:t>
            </a:r>
            <a:r>
              <a:rPr lang="en-US" sz="1800" b="1" i="1" u="sng" dirty="0"/>
              <a:t>more than 50 percent</a:t>
            </a:r>
            <a:r>
              <a:rPr lang="en-US" sz="1800" dirty="0"/>
              <a:t> of another business entity that operates in the same 3-digit NAICS subsector as the Applicant, the Applicant and the owner’s other business entity are affiliated</a:t>
            </a:r>
          </a:p>
        </p:txBody>
      </p:sp>
      <p:sp>
        <p:nvSpPr>
          <p:cNvPr id="7" name="TextBox 6">
            <a:extLst>
              <a:ext uri="{FF2B5EF4-FFF2-40B4-BE49-F238E27FC236}">
                <a16:creationId xmlns:a16="http://schemas.microsoft.com/office/drawing/2014/main" id="{775920B8-D2A9-4250-82F9-831E750B75E0}"/>
              </a:ext>
            </a:extLst>
          </p:cNvPr>
          <p:cNvSpPr txBox="1"/>
          <p:nvPr/>
        </p:nvSpPr>
        <p:spPr>
          <a:xfrm>
            <a:off x="532417" y="5014765"/>
            <a:ext cx="4058354" cy="1200329"/>
          </a:xfrm>
          <a:prstGeom prst="rect">
            <a:avLst/>
          </a:prstGeom>
          <a:noFill/>
        </p:spPr>
        <p:txBody>
          <a:bodyPr wrap="square" rtlCol="0">
            <a:spAutoFit/>
          </a:bodyPr>
          <a:lstStyle/>
          <a:p>
            <a:r>
              <a:rPr lang="en-US" sz="1800" b="1" dirty="0"/>
              <a:t>Hint:</a:t>
            </a:r>
            <a:r>
              <a:rPr lang="en-US" sz="1800" dirty="0"/>
              <a:t> In this rule, we are looking at what the individual or business entity owners of the Applicant own</a:t>
            </a:r>
          </a:p>
          <a:p>
            <a:endParaRPr lang="en-US" dirty="0"/>
          </a:p>
        </p:txBody>
      </p:sp>
      <p:grpSp>
        <p:nvGrpSpPr>
          <p:cNvPr id="23" name="Group 22" descr="An applicant with 4 owners, where no owner owns more than 50 percent of the applicant. Owner 4 owns 20 percent of the applicant and also owns more than 50 percent of two other businesses, one of which is in the same 3-digit NAICS subsector as the Applicant">
            <a:extLst>
              <a:ext uri="{FF2B5EF4-FFF2-40B4-BE49-F238E27FC236}">
                <a16:creationId xmlns:a16="http://schemas.microsoft.com/office/drawing/2014/main" id="{001FE4CB-95E5-480D-A377-DFA988A0A367}"/>
              </a:ext>
            </a:extLst>
          </p:cNvPr>
          <p:cNvGrpSpPr/>
          <p:nvPr/>
        </p:nvGrpSpPr>
        <p:grpSpPr>
          <a:xfrm>
            <a:off x="2561594" y="2296759"/>
            <a:ext cx="8809208" cy="4170749"/>
            <a:chOff x="0" y="0"/>
            <a:chExt cx="8970303" cy="4178610"/>
          </a:xfrm>
        </p:grpSpPr>
        <p:sp>
          <p:nvSpPr>
            <p:cNvPr id="24" name="Text Box 5">
              <a:extLst>
                <a:ext uri="{FF2B5EF4-FFF2-40B4-BE49-F238E27FC236}">
                  <a16:creationId xmlns:a16="http://schemas.microsoft.com/office/drawing/2014/main" id="{CD2998A8-DCE5-4CA6-B754-3DEAFBEF6B39}"/>
                </a:ext>
              </a:extLst>
            </p:cNvPr>
            <p:cNvSpPr txBox="1"/>
            <p:nvPr/>
          </p:nvSpPr>
          <p:spPr>
            <a:xfrm>
              <a:off x="7085134" y="2683021"/>
              <a:ext cx="1885169" cy="1495589"/>
            </a:xfrm>
            <a:prstGeom prst="rect">
              <a:avLst/>
            </a:prstGeom>
            <a:solidFill>
              <a:srgbClr val="FF0000">
                <a:alpha val="65000"/>
              </a:srgbClr>
            </a:solidFill>
            <a:ln w="3810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6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Other business owned by Owner 4</a:t>
              </a:r>
              <a:endParaRPr kumimoji="0" lang="en-US" sz="16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Automotive Repair</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811</a:t>
              </a:r>
            </a:p>
          </p:txBody>
        </p:sp>
        <p:sp>
          <p:nvSpPr>
            <p:cNvPr id="25" name="Text Box 8">
              <a:extLst>
                <a:ext uri="{FF2B5EF4-FFF2-40B4-BE49-F238E27FC236}">
                  <a16:creationId xmlns:a16="http://schemas.microsoft.com/office/drawing/2014/main" id="{57946D54-66B0-47D5-8B97-19E70BC1A5AA}"/>
                </a:ext>
              </a:extLst>
            </p:cNvPr>
            <p:cNvSpPr txBox="1"/>
            <p:nvPr/>
          </p:nvSpPr>
          <p:spPr>
            <a:xfrm>
              <a:off x="0" y="630889"/>
              <a:ext cx="1798021" cy="1288277"/>
            </a:xfrm>
            <a:prstGeom prst="rect">
              <a:avLst/>
            </a:prstGeom>
            <a:solidFill>
              <a:srgbClr val="5B9BD5">
                <a:lumMod val="40000"/>
                <a:lumOff val="60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1</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25% of the Applicant</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 </a:t>
              </a:r>
            </a:p>
          </p:txBody>
        </p:sp>
        <p:sp>
          <p:nvSpPr>
            <p:cNvPr id="26" name="Text Box 9">
              <a:extLst>
                <a:ext uri="{FF2B5EF4-FFF2-40B4-BE49-F238E27FC236}">
                  <a16:creationId xmlns:a16="http://schemas.microsoft.com/office/drawing/2014/main" id="{B56AD5FA-274E-41FE-BF9B-FB17661274AA}"/>
                </a:ext>
              </a:extLst>
            </p:cNvPr>
            <p:cNvSpPr txBox="1"/>
            <p:nvPr/>
          </p:nvSpPr>
          <p:spPr>
            <a:xfrm>
              <a:off x="5098220" y="2683021"/>
              <a:ext cx="1885170" cy="1495589"/>
            </a:xfrm>
            <a:prstGeom prst="rect">
              <a:avLst/>
            </a:prstGeom>
            <a:solidFill>
              <a:srgbClr val="00B050">
                <a:alpha val="65000"/>
              </a:srgbClr>
            </a:solidFill>
            <a:ln w="3810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6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Other business owned by Owner 4</a:t>
              </a:r>
              <a:endParaRPr kumimoji="0" lang="en-US" sz="16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Full-Service Restaurant</a:t>
              </a:r>
              <a:endParaRPr kumimoji="0" lang="en-US" sz="14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722</a:t>
              </a:r>
            </a:p>
          </p:txBody>
        </p:sp>
        <p:sp>
          <p:nvSpPr>
            <p:cNvPr id="27" name="Text Box 11">
              <a:extLst>
                <a:ext uri="{FF2B5EF4-FFF2-40B4-BE49-F238E27FC236}">
                  <a16:creationId xmlns:a16="http://schemas.microsoft.com/office/drawing/2014/main" id="{65295AA9-FA8B-438B-A167-89BD8EAD8A62}"/>
                </a:ext>
              </a:extLst>
            </p:cNvPr>
            <p:cNvSpPr txBox="1"/>
            <p:nvPr/>
          </p:nvSpPr>
          <p:spPr>
            <a:xfrm>
              <a:off x="2069122" y="630889"/>
              <a:ext cx="1798023" cy="1296190"/>
            </a:xfrm>
            <a:prstGeom prst="rect">
              <a:avLst/>
            </a:prstGeom>
            <a:solidFill>
              <a:srgbClr val="5B9BD5">
                <a:lumMod val="40000"/>
                <a:lumOff val="60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2</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25% of the Applicant</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28" name="Text Box 12">
              <a:extLst>
                <a:ext uri="{FF2B5EF4-FFF2-40B4-BE49-F238E27FC236}">
                  <a16:creationId xmlns:a16="http://schemas.microsoft.com/office/drawing/2014/main" id="{9C5AE4CB-77E0-44E9-993D-AB80247A5BB1}"/>
                </a:ext>
              </a:extLst>
            </p:cNvPr>
            <p:cNvSpPr txBox="1"/>
            <p:nvPr/>
          </p:nvSpPr>
          <p:spPr>
            <a:xfrm>
              <a:off x="4114801" y="621507"/>
              <a:ext cx="1827923" cy="1296191"/>
            </a:xfrm>
            <a:prstGeom prst="rect">
              <a:avLst/>
            </a:prstGeom>
            <a:solidFill>
              <a:srgbClr val="5B9BD5">
                <a:lumMod val="40000"/>
                <a:lumOff val="60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3</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30% of the Applicant</a:t>
              </a:r>
            </a:p>
          </p:txBody>
        </p:sp>
        <p:sp>
          <p:nvSpPr>
            <p:cNvPr id="29" name="Text Box 13">
              <a:extLst>
                <a:ext uri="{FF2B5EF4-FFF2-40B4-BE49-F238E27FC236}">
                  <a16:creationId xmlns:a16="http://schemas.microsoft.com/office/drawing/2014/main" id="{246A69FB-4E35-4737-9812-333069FB4CBB}"/>
                </a:ext>
              </a:extLst>
            </p:cNvPr>
            <p:cNvSpPr txBox="1"/>
            <p:nvPr/>
          </p:nvSpPr>
          <p:spPr>
            <a:xfrm>
              <a:off x="6172199" y="0"/>
              <a:ext cx="2369003" cy="1917700"/>
            </a:xfrm>
            <a:prstGeom prst="rect">
              <a:avLst/>
            </a:prstGeom>
            <a:solidFill>
              <a:srgbClr val="5B9BD5">
                <a:lumMod val="40000"/>
                <a:lumOff val="60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4</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20% of the Applicant  </a:t>
              </a:r>
              <a:r>
                <a:rPr kumimoji="0" lang="en-US" b="1" i="1" u="sng"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a</a:t>
              </a:r>
              <a:r>
                <a:rPr kumimoji="0" lang="en-US" b="1" i="1" u="sng" strike="noStrike" kern="0" cap="none" spc="0" normalizeH="0" baseline="0" noProof="0" dirty="0" err="1">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nd</a:t>
              </a:r>
              <a:endParaRPr kumimoji="0" lang="en-US" b="0" i="1" u="sng"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more than 50% of other businesses</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30" name="Text Box 1">
              <a:extLst>
                <a:ext uri="{FF2B5EF4-FFF2-40B4-BE49-F238E27FC236}">
                  <a16:creationId xmlns:a16="http://schemas.microsoft.com/office/drawing/2014/main" id="{64034361-D993-472A-8DCA-287730C8B58E}"/>
                </a:ext>
              </a:extLst>
            </p:cNvPr>
            <p:cNvSpPr txBox="1"/>
            <p:nvPr/>
          </p:nvSpPr>
          <p:spPr>
            <a:xfrm>
              <a:off x="2801721" y="2408521"/>
              <a:ext cx="2143857" cy="1727116"/>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32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Applicant</a:t>
              </a:r>
              <a:endParaRPr kumimoji="0" lang="en-US" sz="24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Food Truck</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722</a:t>
              </a:r>
            </a:p>
          </p:txBody>
        </p:sp>
        <p:cxnSp>
          <p:nvCxnSpPr>
            <p:cNvPr id="31" name="Straight Connector 30">
              <a:extLst>
                <a:ext uri="{FF2B5EF4-FFF2-40B4-BE49-F238E27FC236}">
                  <a16:creationId xmlns:a16="http://schemas.microsoft.com/office/drawing/2014/main" id="{5FF5463A-C24A-4410-BE0D-DD2A5F84C433}"/>
                </a:ext>
              </a:extLst>
            </p:cNvPr>
            <p:cNvCxnSpPr/>
            <p:nvPr/>
          </p:nvCxnSpPr>
          <p:spPr>
            <a:xfrm>
              <a:off x="6768611" y="1944566"/>
              <a:ext cx="0" cy="246184"/>
            </a:xfrm>
            <a:prstGeom prst="line">
              <a:avLst/>
            </a:prstGeom>
            <a:noFill/>
            <a:ln w="19050" cap="flat" cmpd="sng" algn="ctr">
              <a:solidFill>
                <a:sysClr val="windowText" lastClr="000000"/>
              </a:solidFill>
              <a:prstDash val="solid"/>
              <a:miter lim="800000"/>
            </a:ln>
            <a:effectLst/>
          </p:spPr>
        </p:cxnSp>
        <p:cxnSp>
          <p:nvCxnSpPr>
            <p:cNvPr id="32" name="Straight Connector 31">
              <a:extLst>
                <a:ext uri="{FF2B5EF4-FFF2-40B4-BE49-F238E27FC236}">
                  <a16:creationId xmlns:a16="http://schemas.microsoft.com/office/drawing/2014/main" id="{214E5224-41AA-494F-8868-F509BDB600A1}"/>
                </a:ext>
              </a:extLst>
            </p:cNvPr>
            <p:cNvCxnSpPr/>
            <p:nvPr/>
          </p:nvCxnSpPr>
          <p:spPr>
            <a:xfrm flipH="1">
              <a:off x="772257" y="2190750"/>
              <a:ext cx="6002216" cy="0"/>
            </a:xfrm>
            <a:prstGeom prst="line">
              <a:avLst/>
            </a:prstGeom>
            <a:noFill/>
            <a:ln w="19050" cap="flat" cmpd="sng" algn="ctr">
              <a:solidFill>
                <a:sysClr val="windowText" lastClr="000000"/>
              </a:solidFill>
              <a:prstDash val="solid"/>
              <a:miter lim="800000"/>
            </a:ln>
            <a:effectLst/>
          </p:spPr>
        </p:cxnSp>
        <p:cxnSp>
          <p:nvCxnSpPr>
            <p:cNvPr id="33" name="Straight Connector 32">
              <a:extLst>
                <a:ext uri="{FF2B5EF4-FFF2-40B4-BE49-F238E27FC236}">
                  <a16:creationId xmlns:a16="http://schemas.microsoft.com/office/drawing/2014/main" id="{2624D946-1A8A-49EA-9440-172ECDF93B26}"/>
                </a:ext>
              </a:extLst>
            </p:cNvPr>
            <p:cNvCxnSpPr/>
            <p:nvPr/>
          </p:nvCxnSpPr>
          <p:spPr>
            <a:xfrm>
              <a:off x="778119" y="1950427"/>
              <a:ext cx="0" cy="228600"/>
            </a:xfrm>
            <a:prstGeom prst="line">
              <a:avLst/>
            </a:prstGeom>
            <a:noFill/>
            <a:ln w="19050" cap="flat" cmpd="sng" algn="ctr">
              <a:solidFill>
                <a:sysClr val="windowText" lastClr="000000"/>
              </a:solidFill>
              <a:prstDash val="solid"/>
              <a:miter lim="800000"/>
            </a:ln>
            <a:effectLst/>
          </p:spPr>
        </p:cxnSp>
        <p:cxnSp>
          <p:nvCxnSpPr>
            <p:cNvPr id="34" name="Straight Connector 33">
              <a:extLst>
                <a:ext uri="{FF2B5EF4-FFF2-40B4-BE49-F238E27FC236}">
                  <a16:creationId xmlns:a16="http://schemas.microsoft.com/office/drawing/2014/main" id="{619411BA-969F-4C0A-BF0F-01E40108780E}"/>
                </a:ext>
              </a:extLst>
            </p:cNvPr>
            <p:cNvCxnSpPr/>
            <p:nvPr/>
          </p:nvCxnSpPr>
          <p:spPr>
            <a:xfrm>
              <a:off x="2864827" y="1962150"/>
              <a:ext cx="0" cy="228600"/>
            </a:xfrm>
            <a:prstGeom prst="line">
              <a:avLst/>
            </a:prstGeom>
            <a:noFill/>
            <a:ln w="19050" cap="flat" cmpd="sng" algn="ctr">
              <a:solidFill>
                <a:sysClr val="windowText" lastClr="000000"/>
              </a:solidFill>
              <a:prstDash val="solid"/>
              <a:miter lim="800000"/>
            </a:ln>
            <a:effectLst/>
          </p:spPr>
        </p:cxnSp>
        <p:cxnSp>
          <p:nvCxnSpPr>
            <p:cNvPr id="35" name="Straight Connector 34">
              <a:extLst>
                <a:ext uri="{FF2B5EF4-FFF2-40B4-BE49-F238E27FC236}">
                  <a16:creationId xmlns:a16="http://schemas.microsoft.com/office/drawing/2014/main" id="{151B4479-F729-4A62-ACDE-2ADD64D73F97}"/>
                </a:ext>
              </a:extLst>
            </p:cNvPr>
            <p:cNvCxnSpPr/>
            <p:nvPr/>
          </p:nvCxnSpPr>
          <p:spPr>
            <a:xfrm>
              <a:off x="4910503" y="1944566"/>
              <a:ext cx="0" cy="246184"/>
            </a:xfrm>
            <a:prstGeom prst="line">
              <a:avLst/>
            </a:prstGeom>
            <a:noFill/>
            <a:ln w="19050" cap="flat" cmpd="sng" algn="ctr">
              <a:solidFill>
                <a:sysClr val="windowText" lastClr="000000"/>
              </a:solidFill>
              <a:prstDash val="solid"/>
              <a:miter lim="800000"/>
            </a:ln>
            <a:effectLst/>
          </p:spPr>
        </p:cxnSp>
        <p:cxnSp>
          <p:nvCxnSpPr>
            <p:cNvPr id="36" name="Straight Connector 35">
              <a:extLst>
                <a:ext uri="{FF2B5EF4-FFF2-40B4-BE49-F238E27FC236}">
                  <a16:creationId xmlns:a16="http://schemas.microsoft.com/office/drawing/2014/main" id="{79A7F05B-EE62-4A37-B66D-E61433D4BBFD}"/>
                </a:ext>
              </a:extLst>
            </p:cNvPr>
            <p:cNvCxnSpPr>
              <a:cxnSpLocks/>
            </p:cNvCxnSpPr>
            <p:nvPr/>
          </p:nvCxnSpPr>
          <p:spPr>
            <a:xfrm>
              <a:off x="6088673" y="2425212"/>
              <a:ext cx="0" cy="287215"/>
            </a:xfrm>
            <a:prstGeom prst="line">
              <a:avLst/>
            </a:prstGeom>
            <a:noFill/>
            <a:ln w="19050" cap="flat" cmpd="sng" algn="ctr">
              <a:solidFill>
                <a:sysClr val="windowText" lastClr="000000"/>
              </a:solidFill>
              <a:prstDash val="solid"/>
              <a:miter lim="800000"/>
            </a:ln>
            <a:effectLst/>
          </p:spPr>
        </p:cxnSp>
        <p:cxnSp>
          <p:nvCxnSpPr>
            <p:cNvPr id="37" name="Straight Connector 36">
              <a:extLst>
                <a:ext uri="{FF2B5EF4-FFF2-40B4-BE49-F238E27FC236}">
                  <a16:creationId xmlns:a16="http://schemas.microsoft.com/office/drawing/2014/main" id="{2FE3085D-2A6C-426E-8EF5-64256F56C43B}"/>
                </a:ext>
              </a:extLst>
            </p:cNvPr>
            <p:cNvCxnSpPr>
              <a:cxnSpLocks/>
            </p:cNvCxnSpPr>
            <p:nvPr/>
          </p:nvCxnSpPr>
          <p:spPr>
            <a:xfrm>
              <a:off x="7876442" y="2419350"/>
              <a:ext cx="0" cy="263671"/>
            </a:xfrm>
            <a:prstGeom prst="line">
              <a:avLst/>
            </a:prstGeom>
            <a:noFill/>
            <a:ln w="19050" cap="flat" cmpd="sng" algn="ctr">
              <a:solidFill>
                <a:sysClr val="windowText" lastClr="000000"/>
              </a:solidFill>
              <a:prstDash val="solid"/>
              <a:miter lim="800000"/>
            </a:ln>
            <a:effectLst/>
          </p:spPr>
        </p:cxnSp>
        <p:cxnSp>
          <p:nvCxnSpPr>
            <p:cNvPr id="38" name="Straight Connector 37">
              <a:extLst>
                <a:ext uri="{FF2B5EF4-FFF2-40B4-BE49-F238E27FC236}">
                  <a16:creationId xmlns:a16="http://schemas.microsoft.com/office/drawing/2014/main" id="{2C411B39-20E3-4080-9E5A-DCF7C6B19C66}"/>
                </a:ext>
              </a:extLst>
            </p:cNvPr>
            <p:cNvCxnSpPr/>
            <p:nvPr/>
          </p:nvCxnSpPr>
          <p:spPr>
            <a:xfrm>
              <a:off x="6985488" y="1932843"/>
              <a:ext cx="0" cy="486507"/>
            </a:xfrm>
            <a:prstGeom prst="line">
              <a:avLst/>
            </a:prstGeom>
            <a:noFill/>
            <a:ln w="19050" cap="flat" cmpd="sng" algn="ctr">
              <a:solidFill>
                <a:sysClr val="windowText" lastClr="000000"/>
              </a:solidFill>
              <a:prstDash val="solid"/>
              <a:miter lim="800000"/>
            </a:ln>
            <a:effectLst/>
          </p:spPr>
        </p:cxnSp>
        <p:cxnSp>
          <p:nvCxnSpPr>
            <p:cNvPr id="39" name="Straight Connector 38">
              <a:extLst>
                <a:ext uri="{FF2B5EF4-FFF2-40B4-BE49-F238E27FC236}">
                  <a16:creationId xmlns:a16="http://schemas.microsoft.com/office/drawing/2014/main" id="{87DE44F9-1051-4761-A0D5-9DBCFC5307B9}"/>
                </a:ext>
              </a:extLst>
            </p:cNvPr>
            <p:cNvCxnSpPr/>
            <p:nvPr/>
          </p:nvCxnSpPr>
          <p:spPr>
            <a:xfrm flipH="1">
              <a:off x="6088673" y="2425212"/>
              <a:ext cx="1799492" cy="0"/>
            </a:xfrm>
            <a:prstGeom prst="line">
              <a:avLst/>
            </a:prstGeom>
            <a:noFill/>
            <a:ln w="19050" cap="flat" cmpd="sng" algn="ctr">
              <a:solidFill>
                <a:sysClr val="windowText" lastClr="000000"/>
              </a:solidFill>
              <a:prstDash val="solid"/>
              <a:miter lim="800000"/>
            </a:ln>
            <a:effectLst/>
          </p:spPr>
        </p:cxnSp>
        <p:cxnSp>
          <p:nvCxnSpPr>
            <p:cNvPr id="40" name="Straight Connector 39">
              <a:extLst>
                <a:ext uri="{FF2B5EF4-FFF2-40B4-BE49-F238E27FC236}">
                  <a16:creationId xmlns:a16="http://schemas.microsoft.com/office/drawing/2014/main" id="{F0190DD8-41EB-435E-BA77-20B12AD54643}"/>
                </a:ext>
              </a:extLst>
            </p:cNvPr>
            <p:cNvCxnSpPr/>
            <p:nvPr/>
          </p:nvCxnSpPr>
          <p:spPr>
            <a:xfrm>
              <a:off x="3867150" y="2190750"/>
              <a:ext cx="0" cy="199292"/>
            </a:xfrm>
            <a:prstGeom prst="line">
              <a:avLst/>
            </a:prstGeom>
            <a:noFill/>
            <a:ln w="1905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3742696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B44B9-F1EC-4F4B-88D4-413245C9CD3E}" type="slidenum">
              <a:rPr kumimoji="0" lang="en-US" sz="1200" b="0" i="0" u="none" strike="noStrike" kern="1200" cap="none" spc="0" normalizeH="0" baseline="0" noProof="0" smtClean="0">
                <a:ln>
                  <a:noFill/>
                </a:ln>
                <a:solidFill>
                  <a:srgbClr val="1B1E29">
                    <a:tint val="75000"/>
                  </a:srgbClr>
                </a:solidFill>
                <a:effectLst/>
                <a:uLnTx/>
                <a:uFillTx/>
                <a:latin typeface="Source Sans Pro" charset="0"/>
                <a:ea typeface="Source Sans Pro"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1B1E29">
                  <a:tint val="75000"/>
                </a:srgbClr>
              </a:solidFill>
              <a:effectLst/>
              <a:uLnTx/>
              <a:uFillTx/>
              <a:latin typeface="Source Sans Pro" charset="0"/>
              <a:ea typeface="Source Sans Pro" charset="0"/>
            </a:endParaRP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type="title" idx="4294967295"/>
          </p:nvPr>
        </p:nvSpPr>
        <p:spPr>
          <a:xfrm>
            <a:off x="387350" y="379413"/>
            <a:ext cx="11550650" cy="78898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rtl="0" eaLnBrk="1" fontAlgn="auto" latinLnBrk="0" hangingPunct="1">
              <a:lnSpc>
                <a:spcPct val="90000"/>
              </a:lnSpc>
              <a:spcBef>
                <a:spcPts val="0"/>
              </a:spcBef>
              <a:spcAft>
                <a:spcPts val="0"/>
              </a:spcAft>
              <a:buClrTx/>
              <a:buSzTx/>
              <a:buFont typeface="Arial"/>
              <a:buNone/>
              <a:tabLst/>
              <a:defRPr/>
            </a:pPr>
            <a:r>
              <a:rPr kumimoji="0" lang="en-US" sz="2400" i="0" u="none" strike="noStrike" kern="1200" cap="none" spc="0" normalizeH="0" baseline="0" noProof="0" dirty="0">
                <a:ln>
                  <a:noFill/>
                </a:ln>
                <a:solidFill>
                  <a:srgbClr val="002060"/>
                </a:solidFill>
                <a:effectLst/>
                <a:uLnTx/>
                <a:uFillTx/>
                <a:latin typeface="Source Sans Pro" charset="0"/>
                <a:ea typeface="Source Sans Pro" charset="0"/>
                <a:cs typeface="Source Sans Pro" charset="0"/>
              </a:rPr>
              <a:t>When determining the percentage of ownership that an individual owns in a business, the ownership interests of spouses and minor children must be combined </a:t>
            </a:r>
            <a:endParaRPr kumimoji="0" lang="en-US" sz="2000" i="0" u="none" strike="noStrike" kern="1200" cap="none" spc="0" normalizeH="0" baseline="0" noProof="0" dirty="0">
              <a:ln>
                <a:noFill/>
              </a:ln>
              <a:solidFill>
                <a:srgbClr val="00206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F90BE502-7DDF-426D-ABCB-BC396220EBE4}"/>
              </a:ext>
            </a:extLst>
          </p:cNvPr>
          <p:cNvSpPr txBox="1"/>
          <p:nvPr/>
        </p:nvSpPr>
        <p:spPr>
          <a:xfrm>
            <a:off x="387350" y="1082804"/>
            <a:ext cx="9711690" cy="1015663"/>
          </a:xfrm>
          <a:prstGeom prst="rect">
            <a:avLst/>
          </a:prstGeom>
          <a:noFill/>
        </p:spPr>
        <p:txBody>
          <a:bodyPr wrap="square" rtlCol="0">
            <a:spAutoFit/>
          </a:bodyPr>
          <a:lstStyle/>
          <a:p>
            <a:r>
              <a:rPr lang="en-US" sz="2000" b="1" i="1" dirty="0">
                <a:latin typeface="Source Sans Pro" panose="020B0503030403020204" pitchFamily="34" charset="0"/>
                <a:ea typeface="Source Sans Pro" panose="020B0503030403020204" pitchFamily="34" charset="0"/>
              </a:rPr>
              <a:t>Example: </a:t>
            </a:r>
          </a:p>
          <a:p>
            <a:r>
              <a:rPr lang="en-US" sz="2000" dirty="0">
                <a:latin typeface="Source Sans Pro" panose="020B0503030403020204" pitchFamily="34" charset="0"/>
                <a:ea typeface="Source Sans Pro" panose="020B0503030403020204" pitchFamily="34" charset="0"/>
              </a:rPr>
              <a:t>John and Jane Smith are married, and they have a baby, John Smith, Jr., who is a minor. </a:t>
            </a:r>
          </a:p>
          <a:p>
            <a:r>
              <a:rPr lang="en-US" sz="2000" b="1" dirty="0">
                <a:latin typeface="Source Sans Pro" panose="020B0503030403020204" pitchFamily="34" charset="0"/>
                <a:ea typeface="Source Sans Pro" panose="020B0503030403020204" pitchFamily="34" charset="0"/>
              </a:rPr>
              <a:t>SBA considers John Smith to own 51% of the Applicant</a:t>
            </a:r>
          </a:p>
        </p:txBody>
      </p:sp>
      <p:grpSp>
        <p:nvGrpSpPr>
          <p:cNvPr id="8" name="Group 7" descr="Diagram of an applicant with 4 owners where none of the owners own more than 50 percent of the owner. Owner 4 is a business entity that is a restaurant, which is in the 3-digit NAICS subsector 722. The applicant is a food truck in the 3-digit NAICS subsector 722.">
            <a:extLst>
              <a:ext uri="{FF2B5EF4-FFF2-40B4-BE49-F238E27FC236}">
                <a16:creationId xmlns:a16="http://schemas.microsoft.com/office/drawing/2014/main" id="{445093AC-FDC0-4FEE-B16B-EDA288396F2D}"/>
              </a:ext>
            </a:extLst>
          </p:cNvPr>
          <p:cNvGrpSpPr/>
          <p:nvPr/>
        </p:nvGrpSpPr>
        <p:grpSpPr>
          <a:xfrm>
            <a:off x="1954899" y="2421932"/>
            <a:ext cx="8282201" cy="3929982"/>
            <a:chOff x="0" y="50640"/>
            <a:chExt cx="7602501" cy="4040048"/>
          </a:xfrm>
        </p:grpSpPr>
        <p:sp>
          <p:nvSpPr>
            <p:cNvPr id="10" name="Text Box 8">
              <a:extLst>
                <a:ext uri="{FF2B5EF4-FFF2-40B4-BE49-F238E27FC236}">
                  <a16:creationId xmlns:a16="http://schemas.microsoft.com/office/drawing/2014/main" id="{D8F6A93C-D7D0-4451-BEC5-6412B6C93F79}"/>
                </a:ext>
              </a:extLst>
            </p:cNvPr>
            <p:cNvSpPr txBox="1"/>
            <p:nvPr/>
          </p:nvSpPr>
          <p:spPr>
            <a:xfrm>
              <a:off x="0" y="60018"/>
              <a:ext cx="1605915" cy="1859147"/>
            </a:xfrm>
            <a:prstGeom prst="rect">
              <a:avLst/>
            </a:prstGeom>
            <a:solidFill>
              <a:srgbClr val="FF000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Unrelated Owner</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a:t>
              </a:r>
              <a:r>
                <a:rPr lang="en-US" b="1" kern="0" dirty="0">
                  <a:latin typeface="Source Sans Pro" panose="020B0503030403020204" pitchFamily="34" charset="0"/>
                  <a:ea typeface="Source Sans Pro" panose="020B0503030403020204" pitchFamily="34" charset="0"/>
                  <a:cs typeface="Times New Roman" panose="02020603050405020304" pitchFamily="18" charset="0"/>
                </a:rPr>
                <a:t>49</a:t>
              </a: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 of the Applicant</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 </a:t>
              </a:r>
            </a:p>
          </p:txBody>
        </p:sp>
        <p:sp>
          <p:nvSpPr>
            <p:cNvPr id="11" name="Text Box 11">
              <a:extLst>
                <a:ext uri="{FF2B5EF4-FFF2-40B4-BE49-F238E27FC236}">
                  <a16:creationId xmlns:a16="http://schemas.microsoft.com/office/drawing/2014/main" id="{DA704B14-2DC6-4CD9-A21C-2F66305F2DBC}"/>
                </a:ext>
              </a:extLst>
            </p:cNvPr>
            <p:cNvSpPr txBox="1"/>
            <p:nvPr/>
          </p:nvSpPr>
          <p:spPr>
            <a:xfrm>
              <a:off x="2069123" y="60018"/>
              <a:ext cx="1598295" cy="1867061"/>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Mr. John Smith</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30% of the Applicant</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2" name="Text Box 12">
              <a:extLst>
                <a:ext uri="{FF2B5EF4-FFF2-40B4-BE49-F238E27FC236}">
                  <a16:creationId xmlns:a16="http://schemas.microsoft.com/office/drawing/2014/main" id="{3F5AE652-1ABC-4C76-BBFE-886C9B4958FF}"/>
                </a:ext>
              </a:extLst>
            </p:cNvPr>
            <p:cNvSpPr txBox="1"/>
            <p:nvPr/>
          </p:nvSpPr>
          <p:spPr>
            <a:xfrm>
              <a:off x="4114800" y="60019"/>
              <a:ext cx="1599565" cy="1857680"/>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Mrs. Jane Smith</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a:t>
              </a:r>
              <a:r>
                <a:rPr lang="en-US" b="1" kern="0" dirty="0">
                  <a:latin typeface="Source Sans Pro" panose="020B0503030403020204" pitchFamily="34" charset="0"/>
                  <a:ea typeface="Source Sans Pro" panose="020B0503030403020204" pitchFamily="34" charset="0"/>
                  <a:cs typeface="Times New Roman" panose="02020603050405020304" pitchFamily="18" charset="0"/>
                </a:rPr>
                <a:t>11</a:t>
              </a: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 of the Applicant</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3" name="Text Box 13">
              <a:extLst>
                <a:ext uri="{FF2B5EF4-FFF2-40B4-BE49-F238E27FC236}">
                  <a16:creationId xmlns:a16="http://schemas.microsoft.com/office/drawing/2014/main" id="{40E21D2B-E463-44F5-8A3A-3CEF1741C4B0}"/>
                </a:ext>
              </a:extLst>
            </p:cNvPr>
            <p:cNvSpPr txBox="1"/>
            <p:nvPr/>
          </p:nvSpPr>
          <p:spPr>
            <a:xfrm>
              <a:off x="5996586" y="50640"/>
              <a:ext cx="1605915" cy="1867061"/>
            </a:xfrm>
            <a:prstGeom prst="rect">
              <a:avLst/>
            </a:prstGeom>
            <a:solidFill>
              <a:srgbClr val="00B05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Baby John Smith, Jr. (minor)</a:t>
              </a:r>
              <a:endPar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10% of the Applicant</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4" name="Text Box 1">
              <a:extLst>
                <a:ext uri="{FF2B5EF4-FFF2-40B4-BE49-F238E27FC236}">
                  <a16:creationId xmlns:a16="http://schemas.microsoft.com/office/drawing/2014/main" id="{C489F337-F14E-4FB7-8F69-E3A3CE0150E0}"/>
                </a:ext>
              </a:extLst>
            </p:cNvPr>
            <p:cNvSpPr txBox="1"/>
            <p:nvPr/>
          </p:nvSpPr>
          <p:spPr>
            <a:xfrm>
              <a:off x="2680076" y="2421703"/>
              <a:ext cx="2374147" cy="1668985"/>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32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Applicant</a:t>
              </a:r>
              <a:endParaRPr kumimoji="0" lang="en-US" sz="24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Food Truck</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722</a:t>
              </a:r>
            </a:p>
          </p:txBody>
        </p:sp>
        <p:cxnSp>
          <p:nvCxnSpPr>
            <p:cNvPr id="15" name="Straight Connector 14">
              <a:extLst>
                <a:ext uri="{FF2B5EF4-FFF2-40B4-BE49-F238E27FC236}">
                  <a16:creationId xmlns:a16="http://schemas.microsoft.com/office/drawing/2014/main" id="{6B454B81-119A-47C2-96A1-619C8040FCEA}"/>
                </a:ext>
              </a:extLst>
            </p:cNvPr>
            <p:cNvCxnSpPr/>
            <p:nvPr/>
          </p:nvCxnSpPr>
          <p:spPr>
            <a:xfrm>
              <a:off x="6831650" y="1938588"/>
              <a:ext cx="0" cy="246184"/>
            </a:xfrm>
            <a:prstGeom prst="line">
              <a:avLst/>
            </a:prstGeom>
            <a:noFill/>
            <a:ln w="19050" cap="flat" cmpd="sng" algn="ctr">
              <a:solidFill>
                <a:sysClr val="windowText" lastClr="000000"/>
              </a:solidFill>
              <a:prstDash val="solid"/>
              <a:miter lim="800000"/>
            </a:ln>
            <a:effectLst/>
          </p:spPr>
        </p:cxnSp>
        <p:cxnSp>
          <p:nvCxnSpPr>
            <p:cNvPr id="16" name="Straight Connector 15">
              <a:extLst>
                <a:ext uri="{FF2B5EF4-FFF2-40B4-BE49-F238E27FC236}">
                  <a16:creationId xmlns:a16="http://schemas.microsoft.com/office/drawing/2014/main" id="{D6BE0E39-ACC9-41C9-9D4C-3C9B701F3BA3}"/>
                </a:ext>
              </a:extLst>
            </p:cNvPr>
            <p:cNvCxnSpPr>
              <a:cxnSpLocks/>
            </p:cNvCxnSpPr>
            <p:nvPr/>
          </p:nvCxnSpPr>
          <p:spPr>
            <a:xfrm flipH="1">
              <a:off x="778119" y="2190750"/>
              <a:ext cx="6053530" cy="0"/>
            </a:xfrm>
            <a:prstGeom prst="line">
              <a:avLst/>
            </a:prstGeom>
            <a:noFill/>
            <a:ln w="19050" cap="flat" cmpd="sng" algn="ctr">
              <a:solidFill>
                <a:sysClr val="windowText" lastClr="000000"/>
              </a:solidFill>
              <a:prstDash val="solid"/>
              <a:miter lim="800000"/>
            </a:ln>
            <a:effectLst/>
          </p:spPr>
        </p:cxnSp>
        <p:cxnSp>
          <p:nvCxnSpPr>
            <p:cNvPr id="17" name="Straight Connector 16">
              <a:extLst>
                <a:ext uri="{FF2B5EF4-FFF2-40B4-BE49-F238E27FC236}">
                  <a16:creationId xmlns:a16="http://schemas.microsoft.com/office/drawing/2014/main" id="{2F0FAB32-7DC3-48A5-83D7-877BBDB59659}"/>
                </a:ext>
              </a:extLst>
            </p:cNvPr>
            <p:cNvCxnSpPr>
              <a:cxnSpLocks/>
            </p:cNvCxnSpPr>
            <p:nvPr/>
          </p:nvCxnSpPr>
          <p:spPr>
            <a:xfrm>
              <a:off x="778119" y="1950427"/>
              <a:ext cx="0" cy="240322"/>
            </a:xfrm>
            <a:prstGeom prst="line">
              <a:avLst/>
            </a:prstGeom>
            <a:noFill/>
            <a:ln w="19050" cap="flat" cmpd="sng" algn="ctr">
              <a:solidFill>
                <a:sysClr val="windowText" lastClr="000000"/>
              </a:solidFill>
              <a:prstDash val="solid"/>
              <a:miter lim="800000"/>
            </a:ln>
            <a:effectLst/>
          </p:spPr>
        </p:cxnSp>
        <p:cxnSp>
          <p:nvCxnSpPr>
            <p:cNvPr id="18" name="Straight Connector 17">
              <a:extLst>
                <a:ext uri="{FF2B5EF4-FFF2-40B4-BE49-F238E27FC236}">
                  <a16:creationId xmlns:a16="http://schemas.microsoft.com/office/drawing/2014/main" id="{F9B97957-3F41-4799-8A20-5FD08D29BC7D}"/>
                </a:ext>
              </a:extLst>
            </p:cNvPr>
            <p:cNvCxnSpPr/>
            <p:nvPr/>
          </p:nvCxnSpPr>
          <p:spPr>
            <a:xfrm>
              <a:off x="2864827" y="1962150"/>
              <a:ext cx="0" cy="228600"/>
            </a:xfrm>
            <a:prstGeom prst="line">
              <a:avLst/>
            </a:prstGeom>
            <a:noFill/>
            <a:ln w="19050" cap="flat" cmpd="sng" algn="ctr">
              <a:solidFill>
                <a:sysClr val="windowText" lastClr="000000"/>
              </a:solidFill>
              <a:prstDash val="solid"/>
              <a:miter lim="800000"/>
            </a:ln>
            <a:effectLst/>
          </p:spPr>
        </p:cxnSp>
        <p:cxnSp>
          <p:nvCxnSpPr>
            <p:cNvPr id="19" name="Straight Connector 18">
              <a:extLst>
                <a:ext uri="{FF2B5EF4-FFF2-40B4-BE49-F238E27FC236}">
                  <a16:creationId xmlns:a16="http://schemas.microsoft.com/office/drawing/2014/main" id="{9765DEE2-D4CA-40D1-830B-CF913ACF81D9}"/>
                </a:ext>
              </a:extLst>
            </p:cNvPr>
            <p:cNvCxnSpPr/>
            <p:nvPr/>
          </p:nvCxnSpPr>
          <p:spPr>
            <a:xfrm>
              <a:off x="4910503" y="1944566"/>
              <a:ext cx="0" cy="246184"/>
            </a:xfrm>
            <a:prstGeom prst="line">
              <a:avLst/>
            </a:prstGeom>
            <a:noFill/>
            <a:ln w="19050" cap="flat" cmpd="sng" algn="ctr">
              <a:solidFill>
                <a:sysClr val="windowText" lastClr="000000"/>
              </a:solidFill>
              <a:prstDash val="solid"/>
              <a:miter lim="800000"/>
            </a:ln>
            <a:effectLst/>
          </p:spPr>
        </p:cxnSp>
        <p:cxnSp>
          <p:nvCxnSpPr>
            <p:cNvPr id="20" name="Straight Connector 19">
              <a:extLst>
                <a:ext uri="{FF2B5EF4-FFF2-40B4-BE49-F238E27FC236}">
                  <a16:creationId xmlns:a16="http://schemas.microsoft.com/office/drawing/2014/main" id="{45B06F87-75A6-4532-88AE-187A130A7E90}"/>
                </a:ext>
              </a:extLst>
            </p:cNvPr>
            <p:cNvCxnSpPr/>
            <p:nvPr/>
          </p:nvCxnSpPr>
          <p:spPr>
            <a:xfrm>
              <a:off x="3867150" y="2190750"/>
              <a:ext cx="0" cy="199292"/>
            </a:xfrm>
            <a:prstGeom prst="line">
              <a:avLst/>
            </a:prstGeom>
            <a:noFill/>
            <a:ln w="1905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1245700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B44B9-F1EC-4F4B-88D4-413245C9CD3E}" type="slidenum">
              <a:rPr kumimoji="0" lang="en-US" sz="1200" b="0" i="0" u="none" strike="noStrike" kern="1200" cap="none" spc="0" normalizeH="0" baseline="0" noProof="0" smtClean="0">
                <a:ln>
                  <a:noFill/>
                </a:ln>
                <a:solidFill>
                  <a:srgbClr val="1B1E29">
                    <a:tint val="75000"/>
                  </a:srgbClr>
                </a:solidFill>
                <a:effectLst/>
                <a:uLnTx/>
                <a:uFillTx/>
                <a:latin typeface="Source Sans Pro" charset="0"/>
                <a:ea typeface="Source Sans Pro"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srgbClr val="1B1E29">
                  <a:tint val="75000"/>
                </a:srgbClr>
              </a:solidFill>
              <a:effectLst/>
              <a:uLnTx/>
              <a:uFillTx/>
              <a:latin typeface="Source Sans Pro" charset="0"/>
              <a:ea typeface="Source Sans Pro" charset="0"/>
            </a:endParaRPr>
          </a:p>
        </p:txBody>
      </p:sp>
      <p:sp>
        <p:nvSpPr>
          <p:cNvPr id="2" name="Title 1">
            <a:extLst>
              <a:ext uri="{FF2B5EF4-FFF2-40B4-BE49-F238E27FC236}">
                <a16:creationId xmlns:a16="http://schemas.microsoft.com/office/drawing/2014/main" id="{CA1A5001-7A9C-4C7C-90B9-727A89904E7A}"/>
              </a:ext>
            </a:extLst>
          </p:cNvPr>
          <p:cNvSpPr>
            <a:spLocks noGrp="1"/>
          </p:cNvSpPr>
          <p:nvPr>
            <p:ph type="title"/>
          </p:nvPr>
        </p:nvSpPr>
        <p:spPr>
          <a:xfrm>
            <a:off x="838200" y="298575"/>
            <a:ext cx="10515600" cy="830979"/>
          </a:xfrm>
        </p:spPr>
        <p:txBody>
          <a:bodyPr>
            <a:noAutofit/>
          </a:bodyPr>
          <a:lstStyle/>
          <a:p>
            <a:pPr marL="0" marR="0" indent="0">
              <a:spcBef>
                <a:spcPts val="0"/>
              </a:spcBef>
              <a:spcAft>
                <a:spcPts val="0"/>
              </a:spcAft>
            </a:pPr>
            <a:r>
              <a:rPr lang="en-US" sz="2400" spc="0" dirty="0"/>
              <a:t>When determining the percentage of ownership that an individual owns in a business, SBA considers the beneficial ownership of entities</a:t>
            </a: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idx="1"/>
          </p:nvPr>
        </p:nvSpPr>
        <p:spPr>
          <a:xfrm>
            <a:off x="410289" y="1054363"/>
            <a:ext cx="6346111" cy="1386555"/>
          </a:xfrm>
        </p:spPr>
        <p:txBody>
          <a:bodyPr>
            <a:noAutofit/>
          </a:bodyPr>
          <a:lstStyle/>
          <a:p>
            <a:pPr marL="0" marR="0" indent="0">
              <a:spcBef>
                <a:spcPts val="0"/>
              </a:spcBef>
              <a:spcAft>
                <a:spcPts val="0"/>
              </a:spcAft>
              <a:buNone/>
            </a:pPr>
            <a:r>
              <a:rPr lang="en-US" sz="2000" i="1" dirty="0"/>
              <a:t>For example: </a:t>
            </a:r>
          </a:p>
          <a:p>
            <a:pPr>
              <a:lnSpc>
                <a:spcPct val="100000"/>
              </a:lnSpc>
              <a:spcBef>
                <a:spcPts val="0"/>
              </a:spcBef>
            </a:pPr>
            <a:r>
              <a:rPr lang="en-US" sz="2000" dirty="0"/>
              <a:t>Jane Doe owns 15% of the Applicant</a:t>
            </a:r>
          </a:p>
          <a:p>
            <a:pPr>
              <a:lnSpc>
                <a:spcPct val="100000"/>
              </a:lnSpc>
              <a:spcBef>
                <a:spcPts val="0"/>
              </a:spcBef>
            </a:pPr>
            <a:r>
              <a:rPr lang="en-US" sz="2000" dirty="0"/>
              <a:t>Jane Doe also owns 100% of Jane Doe, Inc. </a:t>
            </a:r>
          </a:p>
          <a:p>
            <a:pPr>
              <a:lnSpc>
                <a:spcPct val="100000"/>
              </a:lnSpc>
              <a:spcBef>
                <a:spcPts val="0"/>
              </a:spcBef>
            </a:pPr>
            <a:r>
              <a:rPr lang="en-US" sz="2000" b="1" dirty="0"/>
              <a:t>SBA considers Jane Doe to own 65% of the Applicant</a:t>
            </a:r>
            <a:endParaRPr lang="en-US" sz="2000" b="1" dirty="0">
              <a:solidFill>
                <a:srgbClr val="000000"/>
              </a:solidFill>
              <a:effectLst/>
              <a:latin typeface="Source Sans Pro" panose="020B0503030403020204" pitchFamily="34" charset="0"/>
              <a:ea typeface="Source Sans Pro" panose="020B0503030403020204" pitchFamily="34" charset="0"/>
              <a:cs typeface="Times New Roman" panose="02020603050405020304" pitchFamily="18" charset="0"/>
            </a:endParaRPr>
          </a:p>
        </p:txBody>
      </p:sp>
      <p:grpSp>
        <p:nvGrpSpPr>
          <p:cNvPr id="17" name="Group 16" descr="Applicant with three owners. John Smith owns 35% of the Applicant. Jane Doe owns 15% of the Applicant. Jane Doe, Inc owns 50% of the Applicant. Jane Doe owns 100% of Jane Doe Inc.">
            <a:extLst>
              <a:ext uri="{FF2B5EF4-FFF2-40B4-BE49-F238E27FC236}">
                <a16:creationId xmlns:a16="http://schemas.microsoft.com/office/drawing/2014/main" id="{2460A7BE-F92A-4928-9912-B8FD76F3ED30}"/>
              </a:ext>
            </a:extLst>
          </p:cNvPr>
          <p:cNvGrpSpPr/>
          <p:nvPr/>
        </p:nvGrpSpPr>
        <p:grpSpPr>
          <a:xfrm>
            <a:off x="2372024" y="1496219"/>
            <a:ext cx="8082952" cy="4331416"/>
            <a:chOff x="1921337" y="1242883"/>
            <a:chExt cx="6959171" cy="3509813"/>
          </a:xfrm>
        </p:grpSpPr>
        <p:sp>
          <p:nvSpPr>
            <p:cNvPr id="29" name="Text Box 13">
              <a:extLst>
                <a:ext uri="{FF2B5EF4-FFF2-40B4-BE49-F238E27FC236}">
                  <a16:creationId xmlns:a16="http://schemas.microsoft.com/office/drawing/2014/main" id="{246A69FB-4E35-4737-9812-333069FB4CBB}"/>
                </a:ext>
              </a:extLst>
            </p:cNvPr>
            <p:cNvSpPr txBox="1"/>
            <p:nvPr/>
          </p:nvSpPr>
          <p:spPr>
            <a:xfrm>
              <a:off x="7009377" y="2665561"/>
              <a:ext cx="1871131" cy="1022071"/>
            </a:xfrm>
            <a:prstGeom prst="rect">
              <a:avLst/>
            </a:prstGeom>
            <a:solidFill>
              <a:srgbClr val="00B05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Jane Doe, Inc.</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800" b="1"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Owns 50% of the Applicant</a:t>
              </a:r>
              <a:endParaRPr kumimoji="0" lang="en-US" sz="1800" b="0"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30" name="Text Box 1">
              <a:extLst>
                <a:ext uri="{FF2B5EF4-FFF2-40B4-BE49-F238E27FC236}">
                  <a16:creationId xmlns:a16="http://schemas.microsoft.com/office/drawing/2014/main" id="{64034361-D993-472A-8DCA-287730C8B58E}"/>
                </a:ext>
              </a:extLst>
            </p:cNvPr>
            <p:cNvSpPr txBox="1"/>
            <p:nvPr/>
          </p:nvSpPr>
          <p:spPr>
            <a:xfrm>
              <a:off x="4158506" y="4228460"/>
              <a:ext cx="2589838" cy="524236"/>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32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Applicant</a:t>
              </a:r>
              <a:endParaRPr kumimoji="0" lang="en-US" sz="24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cxnSp>
          <p:nvCxnSpPr>
            <p:cNvPr id="32" name="Straight Connector 31">
              <a:extLst>
                <a:ext uri="{FF2B5EF4-FFF2-40B4-BE49-F238E27FC236}">
                  <a16:creationId xmlns:a16="http://schemas.microsoft.com/office/drawing/2014/main" id="{214E5224-41AA-494F-8868-F509BDB600A1}"/>
                </a:ext>
              </a:extLst>
            </p:cNvPr>
            <p:cNvCxnSpPr>
              <a:cxnSpLocks/>
            </p:cNvCxnSpPr>
            <p:nvPr/>
          </p:nvCxnSpPr>
          <p:spPr>
            <a:xfrm flipH="1">
              <a:off x="2919468" y="3959446"/>
              <a:ext cx="5032099" cy="0"/>
            </a:xfrm>
            <a:prstGeom prst="line">
              <a:avLst/>
            </a:prstGeom>
            <a:noFill/>
            <a:ln w="19050" cap="flat" cmpd="sng" algn="ctr">
              <a:solidFill>
                <a:sysClr val="windowText" lastClr="000000"/>
              </a:solidFill>
              <a:prstDash val="solid"/>
              <a:miter lim="800000"/>
            </a:ln>
            <a:effectLst/>
          </p:spPr>
        </p:cxnSp>
        <p:cxnSp>
          <p:nvCxnSpPr>
            <p:cNvPr id="34" name="Straight Connector 33">
              <a:extLst>
                <a:ext uri="{FF2B5EF4-FFF2-40B4-BE49-F238E27FC236}">
                  <a16:creationId xmlns:a16="http://schemas.microsoft.com/office/drawing/2014/main" id="{619411BA-969F-4C0A-BF0F-01E40108780E}"/>
                </a:ext>
              </a:extLst>
            </p:cNvPr>
            <p:cNvCxnSpPr>
              <a:cxnSpLocks/>
            </p:cNvCxnSpPr>
            <p:nvPr/>
          </p:nvCxnSpPr>
          <p:spPr>
            <a:xfrm>
              <a:off x="2919468" y="3681681"/>
              <a:ext cx="0" cy="277765"/>
            </a:xfrm>
            <a:prstGeom prst="line">
              <a:avLst/>
            </a:prstGeom>
            <a:noFill/>
            <a:ln w="19050" cap="flat" cmpd="sng" algn="ctr">
              <a:solidFill>
                <a:sysClr val="windowText" lastClr="000000"/>
              </a:solidFill>
              <a:prstDash val="solid"/>
              <a:miter lim="800000"/>
            </a:ln>
            <a:effectLst/>
          </p:spPr>
        </p:cxnSp>
        <p:cxnSp>
          <p:nvCxnSpPr>
            <p:cNvPr id="35" name="Straight Connector 34">
              <a:extLst>
                <a:ext uri="{FF2B5EF4-FFF2-40B4-BE49-F238E27FC236}">
                  <a16:creationId xmlns:a16="http://schemas.microsoft.com/office/drawing/2014/main" id="{151B4479-F729-4A62-ACDE-2ADD64D73F97}"/>
                </a:ext>
              </a:extLst>
            </p:cNvPr>
            <p:cNvCxnSpPr>
              <a:cxnSpLocks/>
            </p:cNvCxnSpPr>
            <p:nvPr/>
          </p:nvCxnSpPr>
          <p:spPr>
            <a:xfrm>
              <a:off x="7952009" y="3670592"/>
              <a:ext cx="0" cy="299131"/>
            </a:xfrm>
            <a:prstGeom prst="line">
              <a:avLst/>
            </a:prstGeom>
            <a:noFill/>
            <a:ln w="19050" cap="flat" cmpd="sng" algn="ctr">
              <a:solidFill>
                <a:sysClr val="windowText" lastClr="000000"/>
              </a:solidFill>
              <a:prstDash val="solid"/>
              <a:miter lim="800000"/>
            </a:ln>
            <a:effectLst/>
          </p:spPr>
        </p:cxnSp>
        <p:cxnSp>
          <p:nvCxnSpPr>
            <p:cNvPr id="40" name="Straight Connector 39">
              <a:extLst>
                <a:ext uri="{FF2B5EF4-FFF2-40B4-BE49-F238E27FC236}">
                  <a16:creationId xmlns:a16="http://schemas.microsoft.com/office/drawing/2014/main" id="{F0190DD8-41EB-435E-BA77-20B12AD54643}"/>
                </a:ext>
              </a:extLst>
            </p:cNvPr>
            <p:cNvCxnSpPr>
              <a:cxnSpLocks/>
            </p:cNvCxnSpPr>
            <p:nvPr/>
          </p:nvCxnSpPr>
          <p:spPr>
            <a:xfrm>
              <a:off x="5464170" y="3969723"/>
              <a:ext cx="0" cy="242154"/>
            </a:xfrm>
            <a:prstGeom prst="line">
              <a:avLst/>
            </a:prstGeom>
            <a:noFill/>
            <a:ln w="19050" cap="flat" cmpd="sng" algn="ctr">
              <a:solidFill>
                <a:sysClr val="windowText" lastClr="000000"/>
              </a:solidFill>
              <a:prstDash val="solid"/>
              <a:miter lim="800000"/>
            </a:ln>
            <a:effectLst/>
          </p:spPr>
        </p:cxnSp>
        <p:sp>
          <p:nvSpPr>
            <p:cNvPr id="12" name="Text Box 13">
              <a:extLst>
                <a:ext uri="{FF2B5EF4-FFF2-40B4-BE49-F238E27FC236}">
                  <a16:creationId xmlns:a16="http://schemas.microsoft.com/office/drawing/2014/main" id="{D9DC0440-9296-4BAD-BBCC-BF2FB89C4FA5}"/>
                </a:ext>
              </a:extLst>
            </p:cNvPr>
            <p:cNvSpPr txBox="1"/>
            <p:nvPr/>
          </p:nvSpPr>
          <p:spPr>
            <a:xfrm>
              <a:off x="4460028" y="2665562"/>
              <a:ext cx="2008282" cy="1005969"/>
            </a:xfrm>
            <a:prstGeom prst="rect">
              <a:avLst/>
            </a:prstGeom>
            <a:solidFill>
              <a:srgbClr val="00B05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Jane Doe</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800" b="1"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Owns 15% of the Applicant</a:t>
              </a:r>
              <a:endParaRPr kumimoji="0" lang="en-US" sz="1800" b="0"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3" name="Text Box 13">
              <a:extLst>
                <a:ext uri="{FF2B5EF4-FFF2-40B4-BE49-F238E27FC236}">
                  <a16:creationId xmlns:a16="http://schemas.microsoft.com/office/drawing/2014/main" id="{2555AADA-0A93-4DF8-BE46-091A0B15E912}"/>
                </a:ext>
              </a:extLst>
            </p:cNvPr>
            <p:cNvSpPr txBox="1"/>
            <p:nvPr/>
          </p:nvSpPr>
          <p:spPr>
            <a:xfrm>
              <a:off x="7009375" y="1242883"/>
              <a:ext cx="1871133" cy="1123547"/>
            </a:xfrm>
            <a:prstGeom prst="rect">
              <a:avLst/>
            </a:prstGeom>
            <a:solidFill>
              <a:srgbClr val="00B05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Jane Doe</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800" b="1"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Owns 100% of </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800" b="1"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Jane Doe, Inc.</a:t>
              </a:r>
              <a:endParaRPr kumimoji="0" lang="en-US" sz="1800" b="0"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cxnSp>
          <p:nvCxnSpPr>
            <p:cNvPr id="14" name="Straight Connector 13">
              <a:extLst>
                <a:ext uri="{FF2B5EF4-FFF2-40B4-BE49-F238E27FC236}">
                  <a16:creationId xmlns:a16="http://schemas.microsoft.com/office/drawing/2014/main" id="{BD2A3354-57DF-4DB9-818C-601042933640}"/>
                </a:ext>
              </a:extLst>
            </p:cNvPr>
            <p:cNvCxnSpPr/>
            <p:nvPr/>
          </p:nvCxnSpPr>
          <p:spPr>
            <a:xfrm>
              <a:off x="5464169" y="3691957"/>
              <a:ext cx="0" cy="299131"/>
            </a:xfrm>
            <a:prstGeom prst="line">
              <a:avLst/>
            </a:prstGeom>
            <a:noFill/>
            <a:ln w="19050" cap="flat" cmpd="sng" algn="ctr">
              <a:solidFill>
                <a:sysClr val="windowText" lastClr="000000"/>
              </a:solidFill>
              <a:prstDash val="solid"/>
              <a:miter lim="800000"/>
            </a:ln>
            <a:effectLst/>
          </p:spPr>
        </p:cxnSp>
        <p:cxnSp>
          <p:nvCxnSpPr>
            <p:cNvPr id="15" name="Straight Connector 14">
              <a:extLst>
                <a:ext uri="{FF2B5EF4-FFF2-40B4-BE49-F238E27FC236}">
                  <a16:creationId xmlns:a16="http://schemas.microsoft.com/office/drawing/2014/main" id="{DACD7C1F-1B16-43F0-BA63-268F4F995CB0}"/>
                </a:ext>
              </a:extLst>
            </p:cNvPr>
            <p:cNvCxnSpPr/>
            <p:nvPr/>
          </p:nvCxnSpPr>
          <p:spPr>
            <a:xfrm>
              <a:off x="7951567" y="2366430"/>
              <a:ext cx="0" cy="299131"/>
            </a:xfrm>
            <a:prstGeom prst="line">
              <a:avLst/>
            </a:prstGeom>
            <a:noFill/>
            <a:ln w="19050" cap="flat" cmpd="sng" algn="ctr">
              <a:solidFill>
                <a:sysClr val="windowText" lastClr="000000"/>
              </a:solidFill>
              <a:prstDash val="solid"/>
              <a:miter lim="800000"/>
            </a:ln>
            <a:effectLst/>
          </p:spPr>
        </p:cxnSp>
        <p:sp>
          <p:nvSpPr>
            <p:cNvPr id="20" name="Text Box 13">
              <a:extLst>
                <a:ext uri="{FF2B5EF4-FFF2-40B4-BE49-F238E27FC236}">
                  <a16:creationId xmlns:a16="http://schemas.microsoft.com/office/drawing/2014/main" id="{A1B362D7-1C7E-40EC-B7D5-64476430281C}"/>
                </a:ext>
              </a:extLst>
            </p:cNvPr>
            <p:cNvSpPr txBox="1"/>
            <p:nvPr/>
          </p:nvSpPr>
          <p:spPr>
            <a:xfrm>
              <a:off x="1921337" y="2665562"/>
              <a:ext cx="2008282" cy="1022070"/>
            </a:xfrm>
            <a:prstGeom prst="rect">
              <a:avLst/>
            </a:prstGeom>
            <a:solidFill>
              <a:srgbClr val="FF000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John Smith</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800" b="1"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Owns 35% of the Applicant</a:t>
              </a:r>
              <a:endParaRPr kumimoji="0" lang="en-US" sz="1800" b="0" i="0" u="none" strike="noStrike" kern="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grpSp>
    </p:spTree>
    <p:extLst>
      <p:ext uri="{BB962C8B-B14F-4D97-AF65-F5344CB8AC3E}">
        <p14:creationId xmlns:p14="http://schemas.microsoft.com/office/powerpoint/2010/main" val="2183253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6D964-6BF9-4E98-9FEE-5D35F5CDF700}"/>
              </a:ext>
            </a:extLst>
          </p:cNvPr>
          <p:cNvSpPr>
            <a:spLocks noGrp="1"/>
          </p:cNvSpPr>
          <p:nvPr>
            <p:ph type="title"/>
          </p:nvPr>
        </p:nvSpPr>
        <p:spPr>
          <a:xfrm>
            <a:off x="838200" y="341406"/>
            <a:ext cx="10515600" cy="598904"/>
          </a:xfrm>
        </p:spPr>
        <p:txBody>
          <a:bodyPr/>
          <a:lstStyle/>
          <a:p>
            <a:r>
              <a:rPr lang="en-US" dirty="0"/>
              <a:t>CA Pilot Program - Affiliation</a:t>
            </a: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idx="1"/>
          </p:nvPr>
        </p:nvSpPr>
        <p:spPr>
          <a:xfrm>
            <a:off x="710629" y="1061049"/>
            <a:ext cx="10770742" cy="5313872"/>
          </a:xfrm>
        </p:spPr>
        <p:txBody>
          <a:bodyPr>
            <a:noAutofit/>
          </a:bodyPr>
          <a:lstStyle/>
          <a:p>
            <a:pPr marL="0" indent="0">
              <a:lnSpc>
                <a:spcPct val="100000"/>
              </a:lnSpc>
              <a:buNone/>
            </a:pPr>
            <a:r>
              <a:rPr lang="en-US" sz="2000" dirty="0">
                <a:latin typeface="Source Sans Pro" panose="020B0503030403020204" pitchFamily="34" charset="0"/>
                <a:ea typeface="Source Sans Pro" panose="020B0503030403020204" pitchFamily="34" charset="0"/>
              </a:rPr>
              <a:t>CA Lenders will NOT apply the regulations at 13 CFR </a:t>
            </a:r>
            <a:r>
              <a:rPr lang="en-US" sz="2000" dirty="0">
                <a:latin typeface="Source Sans Pro" panose="020B0503030403020204" pitchFamily="34" charset="0"/>
                <a:ea typeface="Source Sans Pro" panose="020B0503030403020204" pitchFamily="34" charset="0"/>
                <a:hlinkClick r:id="rId3"/>
              </a:rPr>
              <a:t>121.301(f)</a:t>
            </a:r>
            <a:r>
              <a:rPr lang="en-US" sz="2000" dirty="0">
                <a:latin typeface="Source Sans Pro" panose="020B0503030403020204" pitchFamily="34" charset="0"/>
                <a:ea typeface="Source Sans Pro" panose="020B0503030403020204" pitchFamily="34" charset="0"/>
              </a:rPr>
              <a:t> to determine affiliation. Instead, any of the following establishes affiliation:</a:t>
            </a:r>
          </a:p>
          <a:p>
            <a:pPr marL="0" indent="0">
              <a:lnSpc>
                <a:spcPct val="100000"/>
              </a:lnSpc>
              <a:spcAft>
                <a:spcPts val="1800"/>
              </a:spcAft>
              <a:buNone/>
            </a:pPr>
            <a:r>
              <a:rPr lang="en-US" sz="2000" b="1" dirty="0">
                <a:latin typeface="Source Sans Pro" panose="020B0503030403020204" pitchFamily="34" charset="0"/>
                <a:ea typeface="Source Sans Pro" panose="020B0503030403020204" pitchFamily="34" charset="0"/>
              </a:rPr>
              <a:t>(1) Ownership </a:t>
            </a:r>
          </a:p>
          <a:p>
            <a:pPr marL="571500" lvl="1" indent="-342900">
              <a:lnSpc>
                <a:spcPct val="100000"/>
              </a:lnSpc>
              <a:spcBef>
                <a:spcPts val="0"/>
              </a:spcBef>
              <a:spcAft>
                <a:spcPts val="1200"/>
              </a:spcAft>
              <a:buFont typeface="+mj-lt"/>
              <a:buAutoNum type="alphaUcPeriod"/>
            </a:pPr>
            <a:r>
              <a:rPr lang="en-US" sz="1800" dirty="0">
                <a:effectLst/>
                <a:latin typeface="Source Sans Pro" panose="020B0503030403020204" pitchFamily="34" charset="0"/>
                <a:ea typeface="Source Sans Pro" panose="020B0503030403020204" pitchFamily="34" charset="0"/>
              </a:rPr>
              <a:t>When the Applicant owns more than 50 percent of another business, the Applicant and the other business are affiliated. </a:t>
            </a:r>
          </a:p>
          <a:p>
            <a:pPr marL="571500" lvl="1" indent="-342900">
              <a:lnSpc>
                <a:spcPct val="100000"/>
              </a:lnSpc>
              <a:spcBef>
                <a:spcPts val="0"/>
              </a:spcBef>
              <a:spcAft>
                <a:spcPts val="1200"/>
              </a:spcAft>
              <a:buFont typeface="+mj-lt"/>
              <a:buAutoNum type="alphaUcPeriod"/>
            </a:pPr>
            <a:r>
              <a:rPr lang="en-US" sz="1800" dirty="0">
                <a:effectLst/>
                <a:latin typeface="Source Sans Pro" panose="020B0503030403020204" pitchFamily="34" charset="0"/>
                <a:ea typeface="Source Sans Pro" panose="020B0503030403020204" pitchFamily="34" charset="0"/>
              </a:rPr>
              <a:t>When a business owns more than 50 percent of an Applicant, the business that owns the Applicant is affiliated with the Applicant. Additionally, if the business owner that owns more than 50 percent of the Applicant also owns more than 50 percent of another business that operates in the same 3-digit NAICS subsector as the Applicant, they are all affiliated.</a:t>
            </a:r>
          </a:p>
          <a:p>
            <a:pPr marL="571500" lvl="1" indent="-342900">
              <a:lnSpc>
                <a:spcPct val="100000"/>
              </a:lnSpc>
              <a:spcBef>
                <a:spcPts val="0"/>
              </a:spcBef>
              <a:spcAft>
                <a:spcPts val="1200"/>
              </a:spcAft>
              <a:buFont typeface="+mj-lt"/>
              <a:buAutoNum type="alphaUcPeriod"/>
            </a:pPr>
            <a:r>
              <a:rPr lang="en-US" sz="1800" dirty="0">
                <a:effectLst/>
                <a:latin typeface="Source Sans Pro" panose="020B0503030403020204" pitchFamily="34" charset="0"/>
                <a:ea typeface="Source Sans Pro" panose="020B0503030403020204" pitchFamily="34" charset="0"/>
              </a:rPr>
              <a:t>When an individual owns more than 50 percent of the Applicant and the individual also owns more than 50 percent of another business entity that operates in the same 3-digit NAICS subsector as the Applicant, the Applicant and the individual owner’s other business entity are affiliated.</a:t>
            </a:r>
          </a:p>
          <a:p>
            <a:pPr marL="571500" lvl="1" indent="-342900">
              <a:lnSpc>
                <a:spcPct val="100000"/>
              </a:lnSpc>
              <a:spcBef>
                <a:spcPts val="0"/>
              </a:spcBef>
              <a:spcAft>
                <a:spcPts val="1200"/>
              </a:spcAft>
              <a:buFont typeface="+mj-lt"/>
              <a:buAutoNum type="alphaUcPeriod"/>
            </a:pPr>
            <a:r>
              <a:rPr lang="en-US" sz="1800" dirty="0">
                <a:effectLst/>
                <a:latin typeface="Source Sans Pro" panose="020B0503030403020204" pitchFamily="34" charset="0"/>
                <a:ea typeface="Source Sans Pro" panose="020B0503030403020204" pitchFamily="34" charset="0"/>
              </a:rPr>
              <a:t>When the Applicant does not have an owner that owns more than 50 percent of the Applicant, if an owner of 20 percent or more of the Applicant is a business that operates in the same 3-digit NAICS subsector as the Applicant, the Applicant and the owner are affiliated. </a:t>
            </a:r>
          </a:p>
        </p:txBody>
      </p:sp>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fld id="{B1AB44B9-F1EC-4F4B-88D4-413245C9CD3E}" type="slidenum">
              <a:rPr lang="en-US" smtClean="0"/>
              <a:pPr/>
              <a:t>2</a:t>
            </a:fld>
            <a:endParaRPr lang="en-US"/>
          </a:p>
        </p:txBody>
      </p:sp>
    </p:spTree>
    <p:extLst>
      <p:ext uri="{BB962C8B-B14F-4D97-AF65-F5344CB8AC3E}">
        <p14:creationId xmlns:p14="http://schemas.microsoft.com/office/powerpoint/2010/main" val="834601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6D964-6BF9-4E98-9FEE-5D35F5CDF700}"/>
              </a:ext>
            </a:extLst>
          </p:cNvPr>
          <p:cNvSpPr>
            <a:spLocks noGrp="1"/>
          </p:cNvSpPr>
          <p:nvPr>
            <p:ph type="title"/>
          </p:nvPr>
        </p:nvSpPr>
        <p:spPr>
          <a:xfrm>
            <a:off x="838200" y="341406"/>
            <a:ext cx="10515600" cy="598904"/>
          </a:xfrm>
        </p:spPr>
        <p:txBody>
          <a:bodyPr/>
          <a:lstStyle/>
          <a:p>
            <a:r>
              <a:rPr lang="en-US" dirty="0"/>
              <a:t>CA Pilot Program - Affiliation</a:t>
            </a: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idx="1"/>
          </p:nvPr>
        </p:nvSpPr>
        <p:spPr>
          <a:xfrm>
            <a:off x="710629" y="1061049"/>
            <a:ext cx="10770742" cy="5313872"/>
          </a:xfrm>
        </p:spPr>
        <p:txBody>
          <a:bodyPr>
            <a:noAutofit/>
          </a:bodyPr>
          <a:lstStyle/>
          <a:p>
            <a:pPr marL="0" indent="0">
              <a:lnSpc>
                <a:spcPct val="100000"/>
              </a:lnSpc>
              <a:spcAft>
                <a:spcPts val="1800"/>
              </a:spcAft>
              <a:buNone/>
            </a:pPr>
            <a:r>
              <a:rPr lang="en-US" sz="2000" b="1" dirty="0">
                <a:latin typeface="Source Sans Pro" panose="020B0503030403020204" pitchFamily="34" charset="0"/>
                <a:ea typeface="Source Sans Pro" panose="020B0503030403020204" pitchFamily="34" charset="0"/>
              </a:rPr>
              <a:t>(1) Ownership (continued)</a:t>
            </a:r>
          </a:p>
          <a:p>
            <a:pPr marL="571500" lvl="1" indent="-342900">
              <a:lnSpc>
                <a:spcPct val="100000"/>
              </a:lnSpc>
              <a:spcBef>
                <a:spcPts val="0"/>
              </a:spcBef>
              <a:spcAft>
                <a:spcPts val="1200"/>
              </a:spcAft>
              <a:buFont typeface="+mj-lt"/>
              <a:buAutoNum type="alphaUcPeriod" startAt="5"/>
            </a:pPr>
            <a:r>
              <a:rPr lang="en-US" sz="1800" dirty="0">
                <a:effectLst/>
                <a:latin typeface="Source Sans Pro" panose="020B0503030403020204" pitchFamily="34" charset="0"/>
                <a:ea typeface="Source Sans Pro" panose="020B0503030403020204" pitchFamily="34" charset="0"/>
              </a:rPr>
              <a:t>When the Applicant does not have an owner that owns more than 50 percent of the Applicant, if an owner of 20 percent or more of the Applicant also owns more than 50 percent of another business entity that operates in the same 3-digit NAICS subsector as the Applicant, the Applicant and the owner’s other business entity are affiliated. </a:t>
            </a:r>
          </a:p>
          <a:p>
            <a:pPr marL="571500" lvl="1" indent="-342900">
              <a:lnSpc>
                <a:spcPct val="100000"/>
              </a:lnSpc>
              <a:spcBef>
                <a:spcPts val="0"/>
              </a:spcBef>
              <a:spcAft>
                <a:spcPts val="1200"/>
              </a:spcAft>
              <a:buFont typeface="+mj-lt"/>
              <a:buAutoNum type="alphaUcPeriod" startAt="5"/>
            </a:pPr>
            <a:r>
              <a:rPr lang="en-US" sz="1800" dirty="0">
                <a:effectLst/>
                <a:latin typeface="Source Sans Pro" panose="020B0503030403020204" pitchFamily="34" charset="0"/>
                <a:ea typeface="Source Sans Pro" panose="020B0503030403020204" pitchFamily="34" charset="0"/>
              </a:rPr>
              <a:t>Ownership interests of spouses and minor children must be combined when determining amount of ownership interest.</a:t>
            </a:r>
          </a:p>
          <a:p>
            <a:pPr marL="571500" lvl="1" indent="-342900">
              <a:lnSpc>
                <a:spcPct val="100000"/>
              </a:lnSpc>
              <a:spcBef>
                <a:spcPts val="0"/>
              </a:spcBef>
              <a:spcAft>
                <a:spcPts val="1200"/>
              </a:spcAft>
              <a:buFont typeface="+mj-lt"/>
              <a:buAutoNum type="alphaUcPeriod" startAt="5"/>
            </a:pPr>
            <a:r>
              <a:rPr lang="en-US" sz="1800" dirty="0">
                <a:effectLst/>
                <a:latin typeface="Source Sans Pro" panose="020B0503030403020204" pitchFamily="34" charset="0"/>
                <a:ea typeface="Source Sans Pro" panose="020B0503030403020204" pitchFamily="34" charset="0"/>
              </a:rPr>
              <a:t>When determining the percentage of ownership that an individual owns in a business, SBA considers the beneficial ownership of entities. For example, John Smith, Jane Doe, and Jane Doe, Inc., each own an interest in the Applicant. Jane Doe owns 15 percent of the Applicant, and she also owns 100 percent of Jane Doe, Inc. Jane Doe, Inc., owns 50 percent of the Applicant. SBA considers Jane Doe to own 65 percent of the Applicant.</a:t>
            </a:r>
          </a:p>
        </p:txBody>
      </p:sp>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fld id="{B1AB44B9-F1EC-4F4B-88D4-413245C9CD3E}" type="slidenum">
              <a:rPr lang="en-US" smtClean="0"/>
              <a:pPr/>
              <a:t>3</a:t>
            </a:fld>
            <a:endParaRPr lang="en-US"/>
          </a:p>
        </p:txBody>
      </p:sp>
    </p:spTree>
    <p:extLst>
      <p:ext uri="{BB962C8B-B14F-4D97-AF65-F5344CB8AC3E}">
        <p14:creationId xmlns:p14="http://schemas.microsoft.com/office/powerpoint/2010/main" val="833256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6D964-6BF9-4E98-9FEE-5D35F5CDF700}"/>
              </a:ext>
            </a:extLst>
          </p:cNvPr>
          <p:cNvSpPr>
            <a:spLocks noGrp="1"/>
          </p:cNvSpPr>
          <p:nvPr>
            <p:ph type="title"/>
          </p:nvPr>
        </p:nvSpPr>
        <p:spPr/>
        <p:txBody>
          <a:bodyPr/>
          <a:lstStyle/>
          <a:p>
            <a:r>
              <a:rPr lang="en-US" dirty="0"/>
              <a:t>CA Pilot Program - Affiliation</a:t>
            </a: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idx="1"/>
          </p:nvPr>
        </p:nvSpPr>
        <p:spPr>
          <a:xfrm>
            <a:off x="1269023" y="1303246"/>
            <a:ext cx="9653954" cy="5073616"/>
          </a:xfrm>
        </p:spPr>
        <p:txBody>
          <a:bodyPr>
            <a:noAutofit/>
          </a:bodyPr>
          <a:lstStyle/>
          <a:p>
            <a:pPr marL="0" indent="0">
              <a:buNone/>
            </a:pPr>
            <a:r>
              <a:rPr lang="en-US" sz="2000" dirty="0"/>
              <a:t>For CA only, same rules for stock options, convertible securities, and agreements to merge </a:t>
            </a:r>
            <a:r>
              <a:rPr lang="en-US" sz="2000" i="1" dirty="0"/>
              <a:t>except</a:t>
            </a:r>
            <a:r>
              <a:rPr lang="en-US" sz="2000" dirty="0"/>
              <a:t> no principle of control</a:t>
            </a:r>
          </a:p>
          <a:p>
            <a:pPr marL="0" indent="0">
              <a:buNone/>
            </a:pPr>
            <a:r>
              <a:rPr lang="en-US" sz="2000" b="1" dirty="0"/>
              <a:t>(2) Stock options, convertible securities, and agreements to merge</a:t>
            </a:r>
          </a:p>
          <a:p>
            <a:pPr marL="457200" lvl="1" indent="0">
              <a:buNone/>
            </a:pPr>
            <a:r>
              <a:rPr lang="en-US" sz="1800" dirty="0"/>
              <a:t>(i) SBA considers stock options, convertible securities, and agreements to merge (including agreements in principle) to have a present effect on the ownership of the entity. SBA treats such options, convertible securities, and agreements as though the rights granted have been exercised. </a:t>
            </a:r>
          </a:p>
          <a:p>
            <a:pPr marL="457200" lvl="1" indent="0">
              <a:buNone/>
            </a:pPr>
            <a:r>
              <a:rPr lang="en-US" sz="1800" dirty="0"/>
              <a:t>(ii) Agreements to open or continue negotiations towards the possibility of a merger or a sale of stock at some later date are not considered “agreements in principle” and are thus not given present effect. </a:t>
            </a:r>
          </a:p>
          <a:p>
            <a:pPr marL="457200" lvl="1" indent="0">
              <a:buNone/>
            </a:pPr>
            <a:r>
              <a:rPr lang="en-US" sz="1800" dirty="0"/>
              <a:t>(iii) Options, convertible securities, and agreements that are subject to conditions precedent which are incapable of fulfillment, speculative, conjectural, or unenforceable under state or Federal law, or where the probability of the transaction (or exercise of the rights) occurring is shown to be extremely remote, are not given present effect.</a:t>
            </a:r>
          </a:p>
          <a:p>
            <a:pPr marL="457200" lvl="1" indent="0">
              <a:buNone/>
            </a:pPr>
            <a:r>
              <a:rPr lang="en-US" sz="1800" dirty="0"/>
              <a:t>(iv) SBA will not give present effect to individuals’, concerns’, or other entities’ ability to divest all or part of their ownership interest in order to avoid a finding of affiliation.</a:t>
            </a:r>
          </a:p>
        </p:txBody>
      </p:sp>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fld id="{B1AB44B9-F1EC-4F4B-88D4-413245C9CD3E}" type="slidenum">
              <a:rPr lang="en-US" smtClean="0"/>
              <a:pPr/>
              <a:t>4</a:t>
            </a:fld>
            <a:endParaRPr lang="en-US"/>
          </a:p>
        </p:txBody>
      </p:sp>
    </p:spTree>
    <p:extLst>
      <p:ext uri="{BB962C8B-B14F-4D97-AF65-F5344CB8AC3E}">
        <p14:creationId xmlns:p14="http://schemas.microsoft.com/office/powerpoint/2010/main" val="627167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6D964-6BF9-4E98-9FEE-5D35F5CDF700}"/>
              </a:ext>
            </a:extLst>
          </p:cNvPr>
          <p:cNvSpPr>
            <a:spLocks noGrp="1"/>
          </p:cNvSpPr>
          <p:nvPr>
            <p:ph type="title"/>
          </p:nvPr>
        </p:nvSpPr>
        <p:spPr/>
        <p:txBody>
          <a:bodyPr/>
          <a:lstStyle/>
          <a:p>
            <a:r>
              <a:rPr lang="en-US" dirty="0"/>
              <a:t>CA Pilot Program - Affiliation</a:t>
            </a: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idx="1"/>
          </p:nvPr>
        </p:nvSpPr>
        <p:spPr>
          <a:xfrm>
            <a:off x="1269023" y="1303246"/>
            <a:ext cx="9653954" cy="5073616"/>
          </a:xfrm>
        </p:spPr>
        <p:txBody>
          <a:bodyPr>
            <a:noAutofit/>
          </a:bodyPr>
          <a:lstStyle/>
          <a:p>
            <a:pPr marL="0" indent="0">
              <a:buNone/>
            </a:pPr>
            <a:r>
              <a:rPr lang="en-US" sz="2000" dirty="0"/>
              <a:t>(3) Determining the concern's size. In determining the concern's size, SBA counts the receipts, employees (§ </a:t>
            </a:r>
            <a:r>
              <a:rPr lang="en-US" sz="2000" dirty="0">
                <a:hlinkClick r:id="rId3"/>
              </a:rPr>
              <a:t>121.201</a:t>
            </a:r>
            <a:r>
              <a:rPr lang="en-US" sz="2000" dirty="0"/>
              <a:t>), or the alternate size standard (if applicable) of the concern whose size is at issue and all of its domestic and foreign affiliates, regardless of whether the affiliates are organized for profit.</a:t>
            </a:r>
          </a:p>
          <a:p>
            <a:pPr marL="0" indent="0">
              <a:buNone/>
            </a:pPr>
            <a:r>
              <a:rPr lang="en-US" sz="2000" dirty="0"/>
              <a:t>(4) Exceptions to affiliation. For exceptions to affiliation, see 13 CFR </a:t>
            </a:r>
            <a:r>
              <a:rPr lang="en-US" sz="2000" dirty="0">
                <a:hlinkClick r:id="rId4"/>
              </a:rPr>
              <a:t>121.103(b)</a:t>
            </a:r>
            <a:r>
              <a:rPr lang="en-US" sz="2000" dirty="0"/>
              <a:t>.</a:t>
            </a:r>
          </a:p>
        </p:txBody>
      </p:sp>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fld id="{B1AB44B9-F1EC-4F4B-88D4-413245C9CD3E}" type="slidenum">
              <a:rPr lang="en-US" smtClean="0"/>
              <a:pPr/>
              <a:t>5</a:t>
            </a:fld>
            <a:endParaRPr lang="en-US"/>
          </a:p>
        </p:txBody>
      </p:sp>
    </p:spTree>
    <p:extLst>
      <p:ext uri="{BB962C8B-B14F-4D97-AF65-F5344CB8AC3E}">
        <p14:creationId xmlns:p14="http://schemas.microsoft.com/office/powerpoint/2010/main" val="2833691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B44B9-F1EC-4F4B-88D4-413245C9CD3E}" type="slidenum">
              <a:rPr kumimoji="0" lang="en-US" sz="1200" b="0" i="0" u="none" strike="noStrike" kern="1200" cap="none" spc="0" normalizeH="0" baseline="0" noProof="0" smtClean="0">
                <a:ln>
                  <a:noFill/>
                </a:ln>
                <a:solidFill>
                  <a:srgbClr val="1B1E29">
                    <a:tint val="75000"/>
                  </a:srgbClr>
                </a:solidFill>
                <a:effectLst/>
                <a:uLnTx/>
                <a:uFillTx/>
                <a:latin typeface="Source Sans Pro" charset="0"/>
                <a:ea typeface="Source Sans Pro"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srgbClr val="1B1E29">
                  <a:tint val="75000"/>
                </a:srgbClr>
              </a:solidFill>
              <a:effectLst/>
              <a:uLnTx/>
              <a:uFillTx/>
              <a:latin typeface="Source Sans Pro" charset="0"/>
              <a:ea typeface="Source Sans Pro" charset="0"/>
            </a:endParaRPr>
          </a:p>
        </p:txBody>
      </p:sp>
      <p:sp>
        <p:nvSpPr>
          <p:cNvPr id="2" name="Title 1">
            <a:extLst>
              <a:ext uri="{FF2B5EF4-FFF2-40B4-BE49-F238E27FC236}">
                <a16:creationId xmlns:a16="http://schemas.microsoft.com/office/drawing/2014/main" id="{DD79BAAB-8CBB-47FC-BB35-E34B8A416896}"/>
              </a:ext>
            </a:extLst>
          </p:cNvPr>
          <p:cNvSpPr>
            <a:spLocks noGrp="1"/>
          </p:cNvSpPr>
          <p:nvPr>
            <p:ph type="title"/>
          </p:nvPr>
        </p:nvSpPr>
        <p:spPr>
          <a:xfrm>
            <a:off x="339488" y="534102"/>
            <a:ext cx="11447404" cy="876613"/>
          </a:xfrm>
        </p:spPr>
        <p:txBody>
          <a:bodyPr>
            <a:normAutofit fontScale="90000"/>
          </a:bodyPr>
          <a:lstStyle/>
          <a:p>
            <a:r>
              <a:rPr lang="en-US" sz="3100" spc="0" dirty="0"/>
              <a:t>When the Applicant owns </a:t>
            </a:r>
            <a:r>
              <a:rPr lang="en-US" sz="3100" i="1" u="sng" spc="0" dirty="0"/>
              <a:t>more than</a:t>
            </a:r>
            <a:r>
              <a:rPr lang="en-US" sz="3100" b="0" spc="0" dirty="0"/>
              <a:t> </a:t>
            </a:r>
            <a:r>
              <a:rPr lang="en-US" sz="3100" spc="0" dirty="0"/>
              <a:t>50% of another business…</a:t>
            </a:r>
            <a:br>
              <a:rPr lang="en-US" sz="3100" spc="0" dirty="0"/>
            </a:br>
            <a:r>
              <a:rPr lang="en-US" sz="3100" spc="0" dirty="0"/>
              <a:t>the Applicant and the other business are affiliated</a:t>
            </a:r>
            <a:br>
              <a:rPr lang="en-US" sz="3100" dirty="0"/>
            </a:br>
            <a:endParaRPr lang="en-US" sz="3100" dirty="0"/>
          </a:p>
        </p:txBody>
      </p:sp>
      <p:grpSp>
        <p:nvGrpSpPr>
          <p:cNvPr id="17" name="Group 16" descr="Applicant business owns 75% of Business 1 and 40% of business 2. Green color means the entities are affiliated. Red color means the entities are not affiliated.">
            <a:extLst>
              <a:ext uri="{FF2B5EF4-FFF2-40B4-BE49-F238E27FC236}">
                <a16:creationId xmlns:a16="http://schemas.microsoft.com/office/drawing/2014/main" id="{49096FA4-6C3C-40EC-947C-89BD070D5796}"/>
              </a:ext>
            </a:extLst>
          </p:cNvPr>
          <p:cNvGrpSpPr/>
          <p:nvPr/>
        </p:nvGrpSpPr>
        <p:grpSpPr>
          <a:xfrm>
            <a:off x="916472" y="1904564"/>
            <a:ext cx="8917701" cy="4177976"/>
            <a:chOff x="619760" y="2107819"/>
            <a:chExt cx="8917701" cy="4177976"/>
          </a:xfrm>
        </p:grpSpPr>
        <p:grpSp>
          <p:nvGrpSpPr>
            <p:cNvPr id="8" name="Group 7">
              <a:extLst>
                <a:ext uri="{FF2B5EF4-FFF2-40B4-BE49-F238E27FC236}">
                  <a16:creationId xmlns:a16="http://schemas.microsoft.com/office/drawing/2014/main" id="{F0B62EE2-423F-432C-A870-B58294F6DED3}"/>
                </a:ext>
              </a:extLst>
            </p:cNvPr>
            <p:cNvGrpSpPr/>
            <p:nvPr/>
          </p:nvGrpSpPr>
          <p:grpSpPr>
            <a:xfrm>
              <a:off x="2654539" y="3898541"/>
              <a:ext cx="6882922" cy="2387254"/>
              <a:chOff x="5656621" y="2262810"/>
              <a:chExt cx="2689234" cy="731284"/>
            </a:xfrm>
          </p:grpSpPr>
          <p:sp>
            <p:nvSpPr>
              <p:cNvPr id="10" name="Text Box 5">
                <a:extLst>
                  <a:ext uri="{FF2B5EF4-FFF2-40B4-BE49-F238E27FC236}">
                    <a16:creationId xmlns:a16="http://schemas.microsoft.com/office/drawing/2014/main" id="{EE9EBBDE-E520-472A-A55C-8CCDDEAEA1D2}"/>
                  </a:ext>
                </a:extLst>
              </p:cNvPr>
              <p:cNvSpPr txBox="1"/>
              <p:nvPr/>
            </p:nvSpPr>
            <p:spPr>
              <a:xfrm>
                <a:off x="7417934" y="2603360"/>
                <a:ext cx="927921" cy="390734"/>
              </a:xfrm>
              <a:prstGeom prst="rect">
                <a:avLst/>
              </a:prstGeom>
              <a:solidFill>
                <a:srgbClr val="FF0000">
                  <a:alpha val="65000"/>
                </a:srgbClr>
              </a:solidFill>
              <a:ln w="3810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6000"/>
                  </a:lnSpc>
                  <a:spcBef>
                    <a:spcPts val="0"/>
                  </a:spcBef>
                  <a:buClrTx/>
                  <a:buSzTx/>
                  <a:buFontTx/>
                  <a:buNone/>
                  <a:tabLst/>
                  <a:defRPr/>
                </a:pPr>
                <a:endParaRPr kumimoji="0" lang="en-US" sz="12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base" latinLnBrk="0" hangingPunct="1">
                  <a:lnSpc>
                    <a:spcPct val="106000"/>
                  </a:lnSpc>
                  <a:spcBef>
                    <a:spcPts val="0"/>
                  </a:spcBef>
                  <a:buClrTx/>
                  <a:buSzTx/>
                  <a:buFontTx/>
                  <a:buNone/>
                  <a:tabLst/>
                  <a:defRPr/>
                </a:pPr>
                <a:r>
                  <a:rPr kumimoji="0" lang="en-US" sz="20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Business 2</a:t>
                </a:r>
              </a:p>
              <a:p>
                <a:pPr marL="0" marR="0" lvl="0" indent="0" algn="ctr" defTabSz="914400" rtl="0" eaLnBrk="1" fontAlgn="base" latinLnBrk="0" hangingPunct="1">
                  <a:lnSpc>
                    <a:spcPct val="106000"/>
                  </a:lnSpc>
                  <a:spcBef>
                    <a:spcPts val="0"/>
                  </a:spcBef>
                  <a:buClrTx/>
                  <a:buSzTx/>
                  <a:buFontTx/>
                  <a:buNone/>
                  <a:tabLst/>
                  <a:defRPr/>
                </a:pPr>
                <a:r>
                  <a:rPr lang="en-US" sz="2000" b="1" dirty="0">
                    <a:solidFill>
                      <a:srgbClr val="000000"/>
                    </a:solidFill>
                    <a:latin typeface="Source Sans Pro" panose="020B0503030403020204" pitchFamily="34" charset="0"/>
                    <a:ea typeface="Source Sans Pro" panose="020B0503030403020204" pitchFamily="34" charset="0"/>
                    <a:cs typeface="Times New Roman" panose="02020603050405020304" pitchFamily="18" charset="0"/>
                  </a:rPr>
                  <a:t>40% owned by Applicant</a:t>
                </a:r>
                <a:endParaRPr kumimoji="0" lang="en-US" sz="1600" b="0" i="0" u="none" strike="noStrike" kern="120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1" name="Text Box 9">
                <a:extLst>
                  <a:ext uri="{FF2B5EF4-FFF2-40B4-BE49-F238E27FC236}">
                    <a16:creationId xmlns:a16="http://schemas.microsoft.com/office/drawing/2014/main" id="{5673372F-3333-4867-9BD1-AD592FEB8388}"/>
                  </a:ext>
                </a:extLst>
              </p:cNvPr>
              <p:cNvSpPr txBox="1"/>
              <p:nvPr/>
            </p:nvSpPr>
            <p:spPr>
              <a:xfrm>
                <a:off x="5656621" y="2591688"/>
                <a:ext cx="997275" cy="402406"/>
              </a:xfrm>
              <a:prstGeom prst="rect">
                <a:avLst/>
              </a:prstGeom>
              <a:solidFill>
                <a:srgbClr val="00B050">
                  <a:alpha val="65000"/>
                </a:srgbClr>
              </a:solidFill>
              <a:ln w="3810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buClrTx/>
                  <a:buSzTx/>
                  <a:buFontTx/>
                  <a:buNone/>
                  <a:tabLst/>
                  <a:defRPr/>
                </a:pPr>
                <a:endParaRPr kumimoji="0" lang="en-US" sz="12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base" latinLnBrk="0" hangingPunct="1">
                  <a:buClrTx/>
                  <a:buSzTx/>
                  <a:buFontTx/>
                  <a:buNone/>
                  <a:tabLst/>
                  <a:defRPr/>
                </a:pPr>
                <a:r>
                  <a:rPr kumimoji="0" lang="en-US" sz="20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Business 1</a:t>
                </a:r>
              </a:p>
              <a:p>
                <a:pPr marL="0" marR="0" lvl="0" indent="0" algn="ctr" defTabSz="914400" rtl="0" eaLnBrk="1" fontAlgn="base" latinLnBrk="0" hangingPunct="1">
                  <a:buClrTx/>
                  <a:buSzTx/>
                  <a:buFontTx/>
                  <a:buNone/>
                  <a:tabLst/>
                  <a:defRPr/>
                </a:pPr>
                <a:r>
                  <a:rPr lang="en-US" sz="2000" b="1" dirty="0">
                    <a:solidFill>
                      <a:srgbClr val="000000"/>
                    </a:solidFill>
                    <a:latin typeface="Source Sans Pro" panose="020B0503030403020204" pitchFamily="34" charset="0"/>
                    <a:ea typeface="Source Sans Pro" panose="020B0503030403020204" pitchFamily="34" charset="0"/>
                    <a:cs typeface="Times New Roman" panose="02020603050405020304" pitchFamily="18" charset="0"/>
                  </a:rPr>
                  <a:t>75% owned by Applicant</a:t>
                </a:r>
                <a:endParaRPr kumimoji="0" lang="en-US" sz="1600" b="0" i="0" u="none" strike="noStrike" kern="120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5DE50050-D158-4C4A-B4FB-C363628844D2}"/>
                  </a:ext>
                </a:extLst>
              </p:cNvPr>
              <p:cNvCxnSpPr>
                <a:cxnSpLocks/>
              </p:cNvCxnSpPr>
              <p:nvPr/>
            </p:nvCxnSpPr>
            <p:spPr>
              <a:xfrm>
                <a:off x="6093635" y="2423178"/>
                <a:ext cx="0" cy="172224"/>
              </a:xfrm>
              <a:prstGeom prst="line">
                <a:avLst/>
              </a:prstGeom>
              <a:noFill/>
              <a:ln w="19050" cap="flat" cmpd="sng" algn="ctr">
                <a:solidFill>
                  <a:sysClr val="windowText" lastClr="000000"/>
                </a:solidFill>
                <a:prstDash val="solid"/>
                <a:miter lim="800000"/>
              </a:ln>
              <a:effectLst/>
            </p:spPr>
          </p:cxnSp>
          <p:cxnSp>
            <p:nvCxnSpPr>
              <p:cNvPr id="13" name="Straight Connector 12">
                <a:extLst>
                  <a:ext uri="{FF2B5EF4-FFF2-40B4-BE49-F238E27FC236}">
                    <a16:creationId xmlns:a16="http://schemas.microsoft.com/office/drawing/2014/main" id="{30CDE783-41D0-4725-B28A-7CE88B510EFD}"/>
                  </a:ext>
                </a:extLst>
              </p:cNvPr>
              <p:cNvCxnSpPr>
                <a:cxnSpLocks/>
              </p:cNvCxnSpPr>
              <p:nvPr/>
            </p:nvCxnSpPr>
            <p:spPr>
              <a:xfrm>
                <a:off x="7881895" y="2423967"/>
                <a:ext cx="0" cy="173469"/>
              </a:xfrm>
              <a:prstGeom prst="line">
                <a:avLst/>
              </a:prstGeom>
              <a:noFill/>
              <a:ln w="19050" cap="flat" cmpd="sng" algn="ctr">
                <a:solidFill>
                  <a:sysClr val="windowText" lastClr="000000"/>
                </a:solidFill>
                <a:prstDash val="solid"/>
                <a:miter lim="800000"/>
              </a:ln>
              <a:effectLst/>
            </p:spPr>
          </p:cxnSp>
          <p:cxnSp>
            <p:nvCxnSpPr>
              <p:cNvPr id="14" name="Straight Connector 13">
                <a:extLst>
                  <a:ext uri="{FF2B5EF4-FFF2-40B4-BE49-F238E27FC236}">
                    <a16:creationId xmlns:a16="http://schemas.microsoft.com/office/drawing/2014/main" id="{95B668B0-B195-41D6-848A-E2544968D602}"/>
                  </a:ext>
                </a:extLst>
              </p:cNvPr>
              <p:cNvCxnSpPr>
                <a:cxnSpLocks/>
              </p:cNvCxnSpPr>
              <p:nvPr/>
            </p:nvCxnSpPr>
            <p:spPr>
              <a:xfrm>
                <a:off x="6981766" y="2262810"/>
                <a:ext cx="3564" cy="156478"/>
              </a:xfrm>
              <a:prstGeom prst="line">
                <a:avLst/>
              </a:prstGeom>
              <a:noFill/>
              <a:ln w="19050" cap="flat" cmpd="sng" algn="ctr">
                <a:solidFill>
                  <a:sysClr val="windowText" lastClr="000000"/>
                </a:solidFill>
                <a:prstDash val="solid"/>
                <a:miter lim="800000"/>
              </a:ln>
              <a:effectLst/>
            </p:spPr>
          </p:cxnSp>
          <p:cxnSp>
            <p:nvCxnSpPr>
              <p:cNvPr id="15" name="Straight Connector 14">
                <a:extLst>
                  <a:ext uri="{FF2B5EF4-FFF2-40B4-BE49-F238E27FC236}">
                    <a16:creationId xmlns:a16="http://schemas.microsoft.com/office/drawing/2014/main" id="{0F2114EE-689E-49BB-93BD-D92570486F58}"/>
                  </a:ext>
                </a:extLst>
              </p:cNvPr>
              <p:cNvCxnSpPr/>
              <p:nvPr/>
            </p:nvCxnSpPr>
            <p:spPr>
              <a:xfrm flipH="1">
                <a:off x="6088673" y="2425212"/>
                <a:ext cx="1799492" cy="0"/>
              </a:xfrm>
              <a:prstGeom prst="line">
                <a:avLst/>
              </a:prstGeom>
              <a:noFill/>
              <a:ln w="19050" cap="flat" cmpd="sng" algn="ctr">
                <a:solidFill>
                  <a:sysClr val="windowText" lastClr="000000"/>
                </a:solidFill>
                <a:prstDash val="solid"/>
                <a:miter lim="800000"/>
              </a:ln>
              <a:effectLst/>
            </p:spPr>
          </p:cxnSp>
        </p:grpSp>
        <p:sp>
          <p:nvSpPr>
            <p:cNvPr id="9" name="Text Box 1">
              <a:extLst>
                <a:ext uri="{FF2B5EF4-FFF2-40B4-BE49-F238E27FC236}">
                  <a16:creationId xmlns:a16="http://schemas.microsoft.com/office/drawing/2014/main" id="{4C7536FA-E242-4165-960B-22C8B0431876}"/>
                </a:ext>
              </a:extLst>
            </p:cNvPr>
            <p:cNvSpPr txBox="1"/>
            <p:nvPr/>
          </p:nvSpPr>
          <p:spPr>
            <a:xfrm>
              <a:off x="3821898" y="2107819"/>
              <a:ext cx="4466771" cy="1803280"/>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Applicant</a:t>
              </a:r>
              <a:endParaRPr kumimoji="0" lang="en-US" sz="2400" b="1" i="0" u="none" strike="noStrike" kern="120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Owns 75% of Business 1</a:t>
              </a:r>
              <a:endParaRPr kumimoji="0" lang="en-US" sz="1800" b="1" i="0" u="none" strike="noStrike" kern="120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Owns 40% of Business 2</a:t>
              </a:r>
              <a:endParaRPr kumimoji="0" lang="en-US" sz="1800" b="1" i="0" u="none" strike="noStrike" kern="120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F46BFF0E-28FA-4EFB-9467-B97A7E5497CA}"/>
                </a:ext>
              </a:extLst>
            </p:cNvPr>
            <p:cNvSpPr txBox="1"/>
            <p:nvPr/>
          </p:nvSpPr>
          <p:spPr>
            <a:xfrm>
              <a:off x="1148080" y="2294581"/>
              <a:ext cx="2255520" cy="369332"/>
            </a:xfrm>
            <a:prstGeom prst="rect">
              <a:avLst/>
            </a:prstGeom>
            <a:noFill/>
          </p:spPr>
          <p:txBody>
            <a:bodyPr wrap="square" rtlCol="0">
              <a:spAutoFit/>
            </a:bodyPr>
            <a:lstStyle/>
            <a:p>
              <a:r>
                <a:rPr lang="en-US" dirty="0">
                  <a:latin typeface="Source Sans Pro" panose="020B0503030403020204" pitchFamily="34" charset="0"/>
                  <a:ea typeface="Source Sans Pro" panose="020B0503030403020204" pitchFamily="34" charset="0"/>
                </a:rPr>
                <a:t>Green = Affiliated</a:t>
              </a:r>
            </a:p>
          </p:txBody>
        </p:sp>
        <p:sp>
          <p:nvSpPr>
            <p:cNvPr id="5" name="Rectangle 4">
              <a:extLst>
                <a:ext uri="{FF2B5EF4-FFF2-40B4-BE49-F238E27FC236}">
                  <a16:creationId xmlns:a16="http://schemas.microsoft.com/office/drawing/2014/main" id="{C8A3BA31-04B1-4810-8993-5EAF22696523}"/>
                </a:ext>
              </a:extLst>
            </p:cNvPr>
            <p:cNvSpPr/>
            <p:nvPr/>
          </p:nvSpPr>
          <p:spPr>
            <a:xfrm>
              <a:off x="619760" y="2301447"/>
              <a:ext cx="528320" cy="355600"/>
            </a:xfrm>
            <a:prstGeom prst="rect">
              <a:avLst/>
            </a:prstGeom>
            <a:solidFill>
              <a:srgbClr val="00B050">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FFF249D-96CF-453D-B339-6C99AA899C9D}"/>
                </a:ext>
              </a:extLst>
            </p:cNvPr>
            <p:cNvSpPr/>
            <p:nvPr/>
          </p:nvSpPr>
          <p:spPr>
            <a:xfrm>
              <a:off x="619760" y="2733713"/>
              <a:ext cx="528320" cy="355600"/>
            </a:xfrm>
            <a:prstGeom prst="rect">
              <a:avLst/>
            </a:prstGeom>
            <a:solidFill>
              <a:srgbClr val="FF0000">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1360EDAB-6CA8-41FB-9AC9-301413301B00}"/>
                </a:ext>
              </a:extLst>
            </p:cNvPr>
            <p:cNvSpPr txBox="1"/>
            <p:nvPr/>
          </p:nvSpPr>
          <p:spPr>
            <a:xfrm>
              <a:off x="1148080" y="2733713"/>
              <a:ext cx="2042160" cy="369332"/>
            </a:xfrm>
            <a:prstGeom prst="rect">
              <a:avLst/>
            </a:prstGeom>
            <a:noFill/>
          </p:spPr>
          <p:txBody>
            <a:bodyPr wrap="square" rtlCol="0">
              <a:spAutoFit/>
            </a:bodyPr>
            <a:lstStyle/>
            <a:p>
              <a:r>
                <a:rPr lang="en-US" dirty="0">
                  <a:latin typeface="Source Sans Pro" panose="020B0503030403020204" pitchFamily="34" charset="0"/>
                  <a:ea typeface="Source Sans Pro" panose="020B0503030403020204" pitchFamily="34" charset="0"/>
                </a:rPr>
                <a:t>Red = Not affiliated</a:t>
              </a:r>
            </a:p>
          </p:txBody>
        </p:sp>
      </p:grpSp>
    </p:spTree>
    <p:extLst>
      <p:ext uri="{BB962C8B-B14F-4D97-AF65-F5344CB8AC3E}">
        <p14:creationId xmlns:p14="http://schemas.microsoft.com/office/powerpoint/2010/main" val="1320496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B44B9-F1EC-4F4B-88D4-413245C9CD3E}" type="slidenum">
              <a:rPr kumimoji="0" lang="en-US" sz="1200" b="0" i="0" u="none" strike="noStrike" kern="1200" cap="none" spc="0" normalizeH="0" baseline="0" noProof="0" smtClean="0">
                <a:ln>
                  <a:noFill/>
                </a:ln>
                <a:solidFill>
                  <a:srgbClr val="1B1E29">
                    <a:tint val="75000"/>
                  </a:srgbClr>
                </a:solidFill>
                <a:effectLst/>
                <a:uLnTx/>
                <a:uFillTx/>
                <a:latin typeface="Source Sans Pro" charset="0"/>
                <a:ea typeface="Source Sans Pro"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1B1E29">
                  <a:tint val="75000"/>
                </a:srgbClr>
              </a:solidFill>
              <a:effectLst/>
              <a:uLnTx/>
              <a:uFillTx/>
              <a:latin typeface="Source Sans Pro" charset="0"/>
              <a:ea typeface="Source Sans Pro" charset="0"/>
            </a:endParaRPr>
          </a:p>
        </p:txBody>
      </p:sp>
      <p:sp>
        <p:nvSpPr>
          <p:cNvPr id="7" name="Title 6">
            <a:extLst>
              <a:ext uri="{FF2B5EF4-FFF2-40B4-BE49-F238E27FC236}">
                <a16:creationId xmlns:a16="http://schemas.microsoft.com/office/drawing/2014/main" id="{39039739-6AB0-4E17-8789-36634047FE5E}"/>
              </a:ext>
            </a:extLst>
          </p:cNvPr>
          <p:cNvSpPr>
            <a:spLocks noGrp="1"/>
          </p:cNvSpPr>
          <p:nvPr>
            <p:ph type="title"/>
          </p:nvPr>
        </p:nvSpPr>
        <p:spPr>
          <a:xfrm>
            <a:off x="301963" y="298574"/>
            <a:ext cx="11434151" cy="959051"/>
          </a:xfrm>
        </p:spPr>
        <p:txBody>
          <a:bodyPr>
            <a:noAutofit/>
          </a:bodyPr>
          <a:lstStyle/>
          <a:p>
            <a:pPr marL="0" indent="0">
              <a:buNone/>
              <a:defRPr/>
            </a:pPr>
            <a:r>
              <a:rPr kumimoji="0" lang="en-US" sz="2800" i="0" u="none" strike="noStrike" kern="1200" cap="none" spc="0" normalizeH="0" baseline="0" noProof="0" dirty="0">
                <a:ln>
                  <a:noFill/>
                </a:ln>
                <a:solidFill>
                  <a:srgbClr val="002060"/>
                </a:solidFill>
                <a:effectLst/>
                <a:uLnTx/>
                <a:uFillTx/>
                <a:latin typeface="Source Sans Pro" charset="0"/>
                <a:ea typeface="Source Sans Pro" charset="0"/>
              </a:rPr>
              <a:t>When a </a:t>
            </a:r>
            <a:r>
              <a:rPr kumimoji="0" lang="en-US" sz="2800" i="1" u="sng" strike="noStrike" kern="1200" cap="none" spc="0" normalizeH="0" baseline="0" noProof="0" dirty="0">
                <a:ln>
                  <a:noFill/>
                </a:ln>
                <a:solidFill>
                  <a:srgbClr val="002060"/>
                </a:solidFill>
                <a:effectLst/>
                <a:uLnTx/>
                <a:uFillTx/>
                <a:latin typeface="Source Sans Pro" charset="0"/>
                <a:ea typeface="Source Sans Pro" charset="0"/>
              </a:rPr>
              <a:t>business</a:t>
            </a:r>
            <a:r>
              <a:rPr kumimoji="0" lang="en-US" sz="2800" i="0" u="none" strike="noStrike" kern="1200" cap="none" spc="0" normalizeH="0" baseline="0" noProof="0" dirty="0">
                <a:ln>
                  <a:noFill/>
                </a:ln>
                <a:solidFill>
                  <a:srgbClr val="002060"/>
                </a:solidFill>
                <a:effectLst/>
                <a:uLnTx/>
                <a:uFillTx/>
                <a:latin typeface="Source Sans Pro" charset="0"/>
                <a:ea typeface="Source Sans Pro" charset="0"/>
              </a:rPr>
              <a:t> owns more than 50 percent of an Applicant, the business that owns the Applicant is affiliated with the Applicant…</a:t>
            </a:r>
          </a:p>
        </p:txBody>
      </p:sp>
      <p:sp>
        <p:nvSpPr>
          <p:cNvPr id="2" name="TextBox 1">
            <a:extLst>
              <a:ext uri="{FF2B5EF4-FFF2-40B4-BE49-F238E27FC236}">
                <a16:creationId xmlns:a16="http://schemas.microsoft.com/office/drawing/2014/main" id="{26A6D47F-EF9C-4E7D-AE33-7F9075C861F0}"/>
              </a:ext>
            </a:extLst>
          </p:cNvPr>
          <p:cNvSpPr txBox="1"/>
          <p:nvPr/>
        </p:nvSpPr>
        <p:spPr>
          <a:xfrm>
            <a:off x="751840" y="1264700"/>
            <a:ext cx="10749280" cy="369332"/>
          </a:xfrm>
          <a:prstGeom prst="rect">
            <a:avLst/>
          </a:prstGeom>
          <a:noFill/>
        </p:spPr>
        <p:txBody>
          <a:bodyPr wrap="square" rtlCol="0">
            <a:spAutoFit/>
          </a:bodyPr>
          <a:lstStyle/>
          <a:p>
            <a:r>
              <a:rPr lang="en-US" dirty="0">
                <a:latin typeface="Source Sans Pro" panose="020B0503030403020204" pitchFamily="34" charset="0"/>
                <a:ea typeface="Source Sans Pro" panose="020B0503030403020204" pitchFamily="34" charset="0"/>
              </a:rPr>
              <a:t>Hint: In this rule, we are looking at the business entity owners to see if an owner is affiliated with the Applicant.</a:t>
            </a:r>
          </a:p>
        </p:txBody>
      </p:sp>
      <p:grpSp>
        <p:nvGrpSpPr>
          <p:cNvPr id="16" name="Group 15" descr="Diagram of an applicant where owner 1 is a business that owns 75 percent of the applicant and owner 2 is a business that owns 25 percent of the applicant">
            <a:extLst>
              <a:ext uri="{FF2B5EF4-FFF2-40B4-BE49-F238E27FC236}">
                <a16:creationId xmlns:a16="http://schemas.microsoft.com/office/drawing/2014/main" id="{911EAC27-2EC1-473A-BF42-52117BD75DB2}"/>
              </a:ext>
            </a:extLst>
          </p:cNvPr>
          <p:cNvGrpSpPr/>
          <p:nvPr/>
        </p:nvGrpSpPr>
        <p:grpSpPr>
          <a:xfrm>
            <a:off x="2309473" y="2626618"/>
            <a:ext cx="7573054" cy="3004962"/>
            <a:chOff x="1" y="823132"/>
            <a:chExt cx="5219699" cy="1775913"/>
          </a:xfrm>
        </p:grpSpPr>
        <p:sp>
          <p:nvSpPr>
            <p:cNvPr id="17" name="Text Box 1">
              <a:extLst>
                <a:ext uri="{FF2B5EF4-FFF2-40B4-BE49-F238E27FC236}">
                  <a16:creationId xmlns:a16="http://schemas.microsoft.com/office/drawing/2014/main" id="{67587A4B-3BD8-4E1A-BCF4-A8D81D04DB6F}"/>
                </a:ext>
              </a:extLst>
            </p:cNvPr>
            <p:cNvSpPr txBox="1"/>
            <p:nvPr/>
          </p:nvSpPr>
          <p:spPr>
            <a:xfrm>
              <a:off x="1686081" y="2063951"/>
              <a:ext cx="1752288" cy="535094"/>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6000"/>
                </a:lnSpc>
                <a:spcBef>
                  <a:spcPts val="0"/>
                </a:spcBef>
                <a:buClrTx/>
                <a:buSzTx/>
                <a:buFontTx/>
                <a:buNone/>
                <a:tabLst/>
                <a:defRPr/>
              </a:pPr>
              <a:endParaRPr kumimoji="0" lang="en-US" sz="12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base" latinLnBrk="0" hangingPunct="1">
                <a:lnSpc>
                  <a:spcPct val="106000"/>
                </a:lnSpc>
                <a:spcBef>
                  <a:spcPts val="0"/>
                </a:spcBef>
                <a:buClrTx/>
                <a:buSzTx/>
                <a:buFontTx/>
                <a:buNone/>
                <a:tabLst/>
                <a:defRPr/>
              </a:pPr>
              <a:r>
                <a:rPr kumimoji="0" lang="en-US" sz="28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Applicant</a:t>
              </a:r>
              <a:endParaRPr kumimoji="0" lang="en-US" sz="1400" b="0" i="0" u="none" strike="noStrike" kern="120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8" name="Text Box 13">
              <a:extLst>
                <a:ext uri="{FF2B5EF4-FFF2-40B4-BE49-F238E27FC236}">
                  <a16:creationId xmlns:a16="http://schemas.microsoft.com/office/drawing/2014/main" id="{CD82E6DF-562F-40BE-AC0F-1679B686B9DB}"/>
                </a:ext>
              </a:extLst>
            </p:cNvPr>
            <p:cNvSpPr txBox="1"/>
            <p:nvPr/>
          </p:nvSpPr>
          <p:spPr>
            <a:xfrm>
              <a:off x="2847975" y="823132"/>
              <a:ext cx="2371725" cy="714900"/>
            </a:xfrm>
            <a:prstGeom prst="rect">
              <a:avLst/>
            </a:prstGeom>
            <a:solidFill>
              <a:srgbClr val="FF000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sz="2000"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Business Entity Owner 2</a:t>
              </a:r>
              <a:endParaRPr kumimoji="0" lang="en-US" sz="2000" b="0"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less than 50% of the Applicant</a:t>
              </a:r>
              <a:endParaRPr kumimoji="0" lang="en-US" b="0"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9" name="Text Box 13">
              <a:extLst>
                <a:ext uri="{FF2B5EF4-FFF2-40B4-BE49-F238E27FC236}">
                  <a16:creationId xmlns:a16="http://schemas.microsoft.com/office/drawing/2014/main" id="{E2E09FFF-3103-4A93-A1C3-B250DE468D0C}"/>
                </a:ext>
              </a:extLst>
            </p:cNvPr>
            <p:cNvSpPr txBox="1"/>
            <p:nvPr/>
          </p:nvSpPr>
          <p:spPr>
            <a:xfrm>
              <a:off x="1" y="823132"/>
              <a:ext cx="2371725" cy="705916"/>
            </a:xfrm>
            <a:prstGeom prst="rect">
              <a:avLst/>
            </a:prstGeom>
            <a:solidFill>
              <a:srgbClr val="00B05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sz="2000"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Business Entity Owner 1</a:t>
              </a:r>
              <a:endParaRPr kumimoji="0" lang="en-US" sz="2000" b="0"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a:t>
              </a:r>
              <a:r>
                <a:rPr kumimoji="0" lang="en-US" b="1" i="1" u="sng"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more than 50% </a:t>
              </a:r>
              <a:r>
                <a:rPr kumimoji="0" lang="en-US"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of the Applicant</a:t>
              </a:r>
              <a:endParaRPr kumimoji="0" lang="en-US" sz="1200" b="0"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cxnSp>
          <p:nvCxnSpPr>
            <p:cNvPr id="20" name="Straight Connector 19">
              <a:extLst>
                <a:ext uri="{FF2B5EF4-FFF2-40B4-BE49-F238E27FC236}">
                  <a16:creationId xmlns:a16="http://schemas.microsoft.com/office/drawing/2014/main" id="{844C5DAD-3B58-41E9-8922-6DC8AC913FB1}"/>
                </a:ext>
              </a:extLst>
            </p:cNvPr>
            <p:cNvCxnSpPr>
              <a:cxnSpLocks/>
            </p:cNvCxnSpPr>
            <p:nvPr/>
          </p:nvCxnSpPr>
          <p:spPr>
            <a:xfrm>
              <a:off x="4038600" y="1533229"/>
              <a:ext cx="0" cy="290883"/>
            </a:xfrm>
            <a:prstGeom prst="line">
              <a:avLst/>
            </a:prstGeom>
            <a:noFill/>
            <a:ln w="19050" cap="flat" cmpd="sng" algn="ctr">
              <a:solidFill>
                <a:sysClr val="windowText" lastClr="000000"/>
              </a:solidFill>
              <a:prstDash val="solid"/>
              <a:miter lim="800000"/>
            </a:ln>
            <a:effectLst/>
          </p:spPr>
        </p:cxnSp>
        <p:cxnSp>
          <p:nvCxnSpPr>
            <p:cNvPr id="21" name="Straight Connector 20">
              <a:extLst>
                <a:ext uri="{FF2B5EF4-FFF2-40B4-BE49-F238E27FC236}">
                  <a16:creationId xmlns:a16="http://schemas.microsoft.com/office/drawing/2014/main" id="{742C06D6-54D0-4DF9-972D-168B1B006A9D}"/>
                </a:ext>
              </a:extLst>
            </p:cNvPr>
            <p:cNvCxnSpPr>
              <a:cxnSpLocks/>
            </p:cNvCxnSpPr>
            <p:nvPr/>
          </p:nvCxnSpPr>
          <p:spPr>
            <a:xfrm>
              <a:off x="1190625" y="1533229"/>
              <a:ext cx="0" cy="290882"/>
            </a:xfrm>
            <a:prstGeom prst="line">
              <a:avLst/>
            </a:prstGeom>
            <a:noFill/>
            <a:ln w="19050" cap="flat" cmpd="sng" algn="ctr">
              <a:solidFill>
                <a:sysClr val="windowText" lastClr="000000"/>
              </a:solidFill>
              <a:prstDash val="solid"/>
              <a:miter lim="800000"/>
            </a:ln>
            <a:effectLst/>
          </p:spPr>
        </p:cxnSp>
        <p:cxnSp>
          <p:nvCxnSpPr>
            <p:cNvPr id="22" name="Straight Connector 21">
              <a:extLst>
                <a:ext uri="{FF2B5EF4-FFF2-40B4-BE49-F238E27FC236}">
                  <a16:creationId xmlns:a16="http://schemas.microsoft.com/office/drawing/2014/main" id="{46559B92-DBEE-4A69-A920-34530DBB1542}"/>
                </a:ext>
              </a:extLst>
            </p:cNvPr>
            <p:cNvCxnSpPr/>
            <p:nvPr/>
          </p:nvCxnSpPr>
          <p:spPr>
            <a:xfrm flipH="1" flipV="1">
              <a:off x="1190625" y="1819275"/>
              <a:ext cx="2851597" cy="655"/>
            </a:xfrm>
            <a:prstGeom prst="line">
              <a:avLst/>
            </a:prstGeom>
            <a:noFill/>
            <a:ln w="19050" cap="flat" cmpd="sng" algn="ctr">
              <a:solidFill>
                <a:sysClr val="windowText" lastClr="000000"/>
              </a:solidFill>
              <a:prstDash val="solid"/>
              <a:miter lim="800000"/>
            </a:ln>
            <a:effectLst/>
          </p:spPr>
        </p:cxnSp>
        <p:cxnSp>
          <p:nvCxnSpPr>
            <p:cNvPr id="23" name="Straight Connector 22">
              <a:extLst>
                <a:ext uri="{FF2B5EF4-FFF2-40B4-BE49-F238E27FC236}">
                  <a16:creationId xmlns:a16="http://schemas.microsoft.com/office/drawing/2014/main" id="{B4D86E18-0AF3-4689-B5E5-71029DF326FF}"/>
                </a:ext>
              </a:extLst>
            </p:cNvPr>
            <p:cNvCxnSpPr>
              <a:cxnSpLocks/>
            </p:cNvCxnSpPr>
            <p:nvPr/>
          </p:nvCxnSpPr>
          <p:spPr>
            <a:xfrm>
              <a:off x="2562225" y="1819275"/>
              <a:ext cx="0" cy="238366"/>
            </a:xfrm>
            <a:prstGeom prst="line">
              <a:avLst/>
            </a:prstGeom>
            <a:noFill/>
            <a:ln w="1905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3934291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B44B9-F1EC-4F4B-88D4-413245C9CD3E}" type="slidenum">
              <a:rPr kumimoji="0" lang="en-US" sz="1200" b="0" i="0" u="none" strike="noStrike" kern="1200" cap="none" spc="0" normalizeH="0" baseline="0" noProof="0" smtClean="0">
                <a:ln>
                  <a:noFill/>
                </a:ln>
                <a:solidFill>
                  <a:srgbClr val="1B1E29">
                    <a:tint val="75000"/>
                  </a:srgbClr>
                </a:solidFill>
                <a:effectLst/>
                <a:uLnTx/>
                <a:uFillTx/>
                <a:latin typeface="Source Sans Pro" charset="0"/>
                <a:ea typeface="Source Sans Pro"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srgbClr val="1B1E29">
                  <a:tint val="75000"/>
                </a:srgbClr>
              </a:solidFill>
              <a:effectLst/>
              <a:uLnTx/>
              <a:uFillTx/>
              <a:latin typeface="Source Sans Pro" charset="0"/>
              <a:ea typeface="Source Sans Pro" charset="0"/>
            </a:endParaRPr>
          </a:p>
        </p:txBody>
      </p:sp>
      <p:sp>
        <p:nvSpPr>
          <p:cNvPr id="7" name="Title 6">
            <a:extLst>
              <a:ext uri="{FF2B5EF4-FFF2-40B4-BE49-F238E27FC236}">
                <a16:creationId xmlns:a16="http://schemas.microsoft.com/office/drawing/2014/main" id="{39039739-6AB0-4E17-8789-36634047FE5E}"/>
              </a:ext>
            </a:extLst>
          </p:cNvPr>
          <p:cNvSpPr>
            <a:spLocks noGrp="1"/>
          </p:cNvSpPr>
          <p:nvPr>
            <p:ph type="title"/>
          </p:nvPr>
        </p:nvSpPr>
        <p:spPr>
          <a:xfrm>
            <a:off x="291803" y="326771"/>
            <a:ext cx="11434151" cy="800990"/>
          </a:xfrm>
        </p:spPr>
        <p:txBody>
          <a:bodyPr>
            <a:noAutofit/>
          </a:bodyPr>
          <a:lstStyle/>
          <a:p>
            <a:pPr marL="0" indent="0">
              <a:buNone/>
              <a:defRPr/>
            </a:pPr>
            <a:r>
              <a:rPr kumimoji="0" lang="en-US" sz="2800" b="1" i="0" u="none" strike="noStrike" kern="1200" cap="none" spc="0" normalizeH="0" baseline="0" noProof="0" dirty="0">
                <a:ln>
                  <a:noFill/>
                </a:ln>
                <a:solidFill>
                  <a:srgbClr val="002060"/>
                </a:solidFill>
                <a:effectLst/>
                <a:uLnTx/>
                <a:uFillTx/>
                <a:latin typeface="Source Sans Pro" charset="0"/>
                <a:ea typeface="Source Sans Pro" charset="0"/>
              </a:rPr>
              <a:t>When a </a:t>
            </a:r>
            <a:r>
              <a:rPr kumimoji="0" lang="en-US" sz="2800" b="1" i="1" u="sng" strike="noStrike" kern="1200" cap="none" spc="0" normalizeH="0" baseline="0" noProof="0" dirty="0">
                <a:ln>
                  <a:noFill/>
                </a:ln>
                <a:solidFill>
                  <a:srgbClr val="002060"/>
                </a:solidFill>
                <a:effectLst/>
                <a:uLnTx/>
                <a:uFillTx/>
                <a:latin typeface="Source Sans Pro" charset="0"/>
                <a:ea typeface="Source Sans Pro" charset="0"/>
              </a:rPr>
              <a:t>business</a:t>
            </a:r>
            <a:r>
              <a:rPr kumimoji="0" lang="en-US" sz="2800" b="1" i="0" u="none" strike="noStrike" kern="1200" cap="none" spc="0" normalizeH="0" baseline="0" noProof="0" dirty="0">
                <a:ln>
                  <a:noFill/>
                </a:ln>
                <a:solidFill>
                  <a:srgbClr val="002060"/>
                </a:solidFill>
                <a:effectLst/>
                <a:uLnTx/>
                <a:uFillTx/>
                <a:latin typeface="Source Sans Pro" charset="0"/>
                <a:ea typeface="Source Sans Pro" charset="0"/>
              </a:rPr>
              <a:t> owns more than 50 percent of an Applicant, the business that owns the Applicant is affiliated with the Applicant…</a:t>
            </a:r>
            <a:endParaRPr kumimoji="0" lang="en-US" sz="2800" i="0" u="none" strike="noStrike" kern="1200" cap="none" spc="0" normalizeH="0" baseline="0" noProof="0" dirty="0">
              <a:ln>
                <a:noFill/>
              </a:ln>
              <a:solidFill>
                <a:srgbClr val="002060"/>
              </a:solidFill>
              <a:effectLst/>
              <a:uLnTx/>
              <a:uFillTx/>
              <a:latin typeface="Source Sans Pro" charset="0"/>
              <a:ea typeface="Source Sans Pro" charset="0"/>
            </a:endParaRPr>
          </a:p>
        </p:txBody>
      </p:sp>
      <p:sp>
        <p:nvSpPr>
          <p:cNvPr id="5" name="TextBox 4">
            <a:extLst>
              <a:ext uri="{FF2B5EF4-FFF2-40B4-BE49-F238E27FC236}">
                <a16:creationId xmlns:a16="http://schemas.microsoft.com/office/drawing/2014/main" id="{59D6FAC8-1177-4357-BFF1-B13D66C25B82}"/>
              </a:ext>
            </a:extLst>
          </p:cNvPr>
          <p:cNvSpPr txBox="1"/>
          <p:nvPr/>
        </p:nvSpPr>
        <p:spPr>
          <a:xfrm>
            <a:off x="751840" y="1120050"/>
            <a:ext cx="10292080" cy="1200329"/>
          </a:xfrm>
          <a:prstGeom prst="rect">
            <a:avLst/>
          </a:prstGeom>
          <a:noFill/>
        </p:spPr>
        <p:txBody>
          <a:bodyPr wrap="square" rtlCol="0">
            <a:spAutoFit/>
          </a:bodyPr>
          <a:lstStyle/>
          <a:p>
            <a:r>
              <a:rPr kumimoji="0" lang="en-US" sz="1800" i="0" u="none" strike="noStrike" kern="1200" cap="none" spc="0" normalizeH="0" baseline="0" noProof="0" dirty="0">
                <a:ln>
                  <a:noFill/>
                </a:ln>
                <a:solidFill>
                  <a:srgbClr val="000000"/>
                </a:solidFill>
                <a:effectLst/>
                <a:uLnTx/>
                <a:uFillTx/>
                <a:latin typeface="Source Sans Pro" charset="0"/>
                <a:ea typeface="Source Sans Pro" charset="0"/>
              </a:rPr>
              <a:t>Additionally, if the business entity owner that owns more than 50 percent of the Applicant </a:t>
            </a:r>
            <a:r>
              <a:rPr kumimoji="0" lang="en-US" sz="1800" b="1" i="1" u="none" strike="noStrike" kern="1200" cap="none" spc="0" normalizeH="0" baseline="0" noProof="0" dirty="0">
                <a:ln>
                  <a:noFill/>
                </a:ln>
                <a:solidFill>
                  <a:srgbClr val="000000"/>
                </a:solidFill>
                <a:effectLst/>
                <a:uLnTx/>
                <a:uFillTx/>
                <a:latin typeface="Source Sans Pro" charset="0"/>
                <a:ea typeface="Source Sans Pro" charset="0"/>
              </a:rPr>
              <a:t>also</a:t>
            </a:r>
            <a:r>
              <a:rPr kumimoji="0" lang="en-US" sz="1800" i="0" u="none" strike="noStrike" kern="1200" cap="none" spc="0" normalizeH="0" baseline="0" noProof="0" dirty="0">
                <a:ln>
                  <a:noFill/>
                </a:ln>
                <a:solidFill>
                  <a:srgbClr val="000000"/>
                </a:solidFill>
                <a:effectLst/>
                <a:uLnTx/>
                <a:uFillTx/>
                <a:latin typeface="Source Sans Pro" charset="0"/>
                <a:ea typeface="Source Sans Pro" charset="0"/>
              </a:rPr>
              <a:t> owns more than 50 percent of another business that operates in the same 3-digit NAICS subsector as the Applicant, they are all affiliated.</a:t>
            </a:r>
          </a:p>
          <a:p>
            <a:r>
              <a:rPr lang="en-US" sz="1800" b="1" dirty="0"/>
              <a:t>Hint:</a:t>
            </a:r>
            <a:r>
              <a:rPr lang="en-US" sz="1800" dirty="0"/>
              <a:t> In this rule, we are looking at what the business entity owner of the Applicant owns</a:t>
            </a:r>
          </a:p>
        </p:txBody>
      </p:sp>
      <p:grpSp>
        <p:nvGrpSpPr>
          <p:cNvPr id="2" name="Group 1" descr="A business entity owners more than 50% of the Applicant and owns more than 50% of each of two other businesses. One is a restaurant and the other is an automotive repair business.">
            <a:extLst>
              <a:ext uri="{FF2B5EF4-FFF2-40B4-BE49-F238E27FC236}">
                <a16:creationId xmlns:a16="http://schemas.microsoft.com/office/drawing/2014/main" id="{556A02AA-25BD-421F-947A-6A1414191552}"/>
              </a:ext>
            </a:extLst>
          </p:cNvPr>
          <p:cNvGrpSpPr/>
          <p:nvPr/>
        </p:nvGrpSpPr>
        <p:grpSpPr>
          <a:xfrm>
            <a:off x="1294224" y="2610920"/>
            <a:ext cx="9429307" cy="3450897"/>
            <a:chOff x="445357" y="2367408"/>
            <a:chExt cx="9429307" cy="3450897"/>
          </a:xfrm>
        </p:grpSpPr>
        <p:sp>
          <p:nvSpPr>
            <p:cNvPr id="17" name="Text Box 1">
              <a:extLst>
                <a:ext uri="{FF2B5EF4-FFF2-40B4-BE49-F238E27FC236}">
                  <a16:creationId xmlns:a16="http://schemas.microsoft.com/office/drawing/2014/main" id="{67587A4B-3BD8-4E1A-BCF4-A8D81D04DB6F}"/>
                </a:ext>
              </a:extLst>
            </p:cNvPr>
            <p:cNvSpPr txBox="1"/>
            <p:nvPr/>
          </p:nvSpPr>
          <p:spPr>
            <a:xfrm>
              <a:off x="4747877" y="4466955"/>
              <a:ext cx="2542325" cy="1351349"/>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6000"/>
                </a:lnSpc>
                <a:spcBef>
                  <a:spcPts val="0"/>
                </a:spcBef>
                <a:buClrTx/>
                <a:buSzTx/>
                <a:buFontTx/>
                <a:buNone/>
                <a:tabLst/>
                <a:defRPr/>
              </a:pPr>
              <a:r>
                <a:rPr kumimoji="0" lang="en-US" sz="32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Applicant</a:t>
              </a:r>
            </a:p>
            <a:p>
              <a:pPr marL="0" marR="0" lvl="0" indent="0" algn="ctr" defTabSz="914400" rtl="0" eaLnBrk="1" fontAlgn="base" latinLnBrk="0" hangingPunct="1">
                <a:lnSpc>
                  <a:spcPct val="106000"/>
                </a:lnSpc>
                <a:spcBef>
                  <a:spcPts val="0"/>
                </a:spcBef>
                <a:buClrTx/>
                <a:buSzTx/>
                <a:buFontTx/>
                <a:buNone/>
                <a:tabLst/>
                <a:defRPr/>
              </a:pPr>
              <a:r>
                <a:rPr lang="en-US" sz="2000" b="1" dirty="0">
                  <a:solidFill>
                    <a:srgbClr val="000000"/>
                  </a:solidFill>
                  <a:latin typeface="Source Sans Pro" panose="020B0503030403020204" pitchFamily="34" charset="0"/>
                  <a:ea typeface="Source Sans Pro" panose="020B0503030403020204" pitchFamily="34" charset="0"/>
                  <a:cs typeface="Times New Roman" panose="02020603050405020304" pitchFamily="18" charset="0"/>
                </a:rPr>
                <a:t>Food Truck</a:t>
              </a:r>
            </a:p>
            <a:p>
              <a:pPr marL="0" marR="0" lvl="0" indent="0" algn="ctr" defTabSz="914400" rtl="0" eaLnBrk="1" fontAlgn="base" latinLnBrk="0" hangingPunct="1">
                <a:lnSpc>
                  <a:spcPct val="106000"/>
                </a:lnSpc>
                <a:spcBef>
                  <a:spcPts val="0"/>
                </a:spcBef>
                <a:buClrTx/>
                <a:buSzTx/>
                <a:buFontTx/>
                <a:buNone/>
                <a:tabLst/>
                <a:defRPr/>
              </a:pPr>
              <a:r>
                <a:rPr kumimoji="0" lang="en-US" sz="2000" b="1" i="0" u="none" strike="noStrike" kern="1200" cap="none" spc="0" normalizeH="0" baseline="0" noProof="0" dirty="0">
                  <a:ln>
                    <a:noFill/>
                  </a:ln>
                  <a:solidFill>
                    <a:srgbClr val="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722</a:t>
              </a:r>
              <a:endParaRPr kumimoji="0" lang="en-US" sz="1100" b="0" i="0" u="none" strike="noStrike" kern="1200" cap="none" spc="0" normalizeH="0" baseline="0" noProof="0" dirty="0">
                <a:ln>
                  <a:noFill/>
                </a:ln>
                <a:solidFill>
                  <a:srgbClr val="1B1E29"/>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8" name="Text Box 13">
              <a:extLst>
                <a:ext uri="{FF2B5EF4-FFF2-40B4-BE49-F238E27FC236}">
                  <a16:creationId xmlns:a16="http://schemas.microsoft.com/office/drawing/2014/main" id="{CD82E6DF-562F-40BE-AC0F-1679B686B9DB}"/>
                </a:ext>
              </a:extLst>
            </p:cNvPr>
            <p:cNvSpPr txBox="1"/>
            <p:nvPr/>
          </p:nvSpPr>
          <p:spPr>
            <a:xfrm>
              <a:off x="6433622" y="2367408"/>
              <a:ext cx="3441042" cy="1209658"/>
            </a:xfrm>
            <a:prstGeom prst="rect">
              <a:avLst/>
            </a:prstGeom>
            <a:solidFill>
              <a:srgbClr val="FF000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sz="2000"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Business Entity Owner 2</a:t>
              </a:r>
              <a:endParaRPr kumimoji="0" lang="en-US" sz="2000" b="0"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25% of the Applicant</a:t>
              </a:r>
              <a:endParaRPr kumimoji="0" lang="en-US" b="0"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9" name="Text Box 13">
              <a:extLst>
                <a:ext uri="{FF2B5EF4-FFF2-40B4-BE49-F238E27FC236}">
                  <a16:creationId xmlns:a16="http://schemas.microsoft.com/office/drawing/2014/main" id="{E2E09FFF-3103-4A93-A1C3-B250DE468D0C}"/>
                </a:ext>
              </a:extLst>
            </p:cNvPr>
            <p:cNvSpPr txBox="1"/>
            <p:nvPr/>
          </p:nvSpPr>
          <p:spPr>
            <a:xfrm>
              <a:off x="630776" y="2367408"/>
              <a:ext cx="5111876" cy="1194456"/>
            </a:xfrm>
            <a:prstGeom prst="rect">
              <a:avLst/>
            </a:prstGeom>
            <a:solidFill>
              <a:srgbClr val="00B050">
                <a:alpha val="6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sz="2000"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Business Entity Owner 1</a:t>
              </a:r>
              <a:endParaRPr kumimoji="0" lang="en-US" sz="2000" b="0"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base" latinLnBrk="0" hangingPunct="1">
                <a:lnSpc>
                  <a:spcPct val="106000"/>
                </a:lnSpc>
                <a:spcBef>
                  <a:spcPts val="0"/>
                </a:spcBef>
                <a:spcAft>
                  <a:spcPts val="800"/>
                </a:spcAft>
                <a:buClrTx/>
                <a:buSzTx/>
                <a:buFontTx/>
                <a:buNone/>
                <a:tabLst/>
                <a:defRPr/>
              </a:pPr>
              <a:r>
                <a:rPr kumimoji="0" lang="en-US"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more than 50% of the Applicant</a:t>
              </a:r>
              <a:br>
                <a:rPr kumimoji="0" lang="en-US"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br>
              <a:r>
                <a:rPr kumimoji="0" lang="en-US" b="1" i="1" u="sng"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and</a:t>
              </a:r>
              <a:r>
                <a:rPr kumimoji="0" lang="en-US" b="1"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 owns more than 50% of another business</a:t>
              </a:r>
              <a:endParaRPr kumimoji="0" lang="en-US" sz="1200" b="0" i="0" u="none" strike="noStrike" kern="120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cxnSp>
          <p:nvCxnSpPr>
            <p:cNvPr id="20" name="Straight Connector 19">
              <a:extLst>
                <a:ext uri="{FF2B5EF4-FFF2-40B4-BE49-F238E27FC236}">
                  <a16:creationId xmlns:a16="http://schemas.microsoft.com/office/drawing/2014/main" id="{844C5DAD-3B58-41E9-8922-6DC8AC913FB1}"/>
                </a:ext>
              </a:extLst>
            </p:cNvPr>
            <p:cNvCxnSpPr>
              <a:cxnSpLocks/>
            </p:cNvCxnSpPr>
            <p:nvPr/>
          </p:nvCxnSpPr>
          <p:spPr>
            <a:xfrm>
              <a:off x="8161053" y="3568939"/>
              <a:ext cx="0" cy="492193"/>
            </a:xfrm>
            <a:prstGeom prst="line">
              <a:avLst/>
            </a:prstGeom>
            <a:noFill/>
            <a:ln w="19050" cap="flat" cmpd="sng" algn="ctr">
              <a:solidFill>
                <a:sysClr val="windowText" lastClr="000000"/>
              </a:solidFill>
              <a:prstDash val="solid"/>
              <a:miter lim="800000"/>
            </a:ln>
            <a:effectLst/>
          </p:spPr>
        </p:cxnSp>
        <p:cxnSp>
          <p:nvCxnSpPr>
            <p:cNvPr id="21" name="Straight Connector 20">
              <a:extLst>
                <a:ext uri="{FF2B5EF4-FFF2-40B4-BE49-F238E27FC236}">
                  <a16:creationId xmlns:a16="http://schemas.microsoft.com/office/drawing/2014/main" id="{742C06D6-54D0-4DF9-972D-168B1B006A9D}"/>
                </a:ext>
              </a:extLst>
            </p:cNvPr>
            <p:cNvCxnSpPr>
              <a:cxnSpLocks/>
            </p:cNvCxnSpPr>
            <p:nvPr/>
          </p:nvCxnSpPr>
          <p:spPr>
            <a:xfrm>
              <a:off x="4029039" y="3568939"/>
              <a:ext cx="0" cy="492192"/>
            </a:xfrm>
            <a:prstGeom prst="line">
              <a:avLst/>
            </a:prstGeom>
            <a:noFill/>
            <a:ln w="19050" cap="flat" cmpd="sng" algn="ctr">
              <a:solidFill>
                <a:sysClr val="windowText" lastClr="000000"/>
              </a:solidFill>
              <a:prstDash val="solid"/>
              <a:miter lim="800000"/>
            </a:ln>
            <a:effectLst/>
          </p:spPr>
        </p:cxnSp>
        <p:cxnSp>
          <p:nvCxnSpPr>
            <p:cNvPr id="22" name="Straight Connector 21">
              <a:extLst>
                <a:ext uri="{FF2B5EF4-FFF2-40B4-BE49-F238E27FC236}">
                  <a16:creationId xmlns:a16="http://schemas.microsoft.com/office/drawing/2014/main" id="{46559B92-DBEE-4A69-A920-34530DBB1542}"/>
                </a:ext>
              </a:extLst>
            </p:cNvPr>
            <p:cNvCxnSpPr/>
            <p:nvPr/>
          </p:nvCxnSpPr>
          <p:spPr>
            <a:xfrm flipH="1" flipV="1">
              <a:off x="4029039" y="4052948"/>
              <a:ext cx="4137269" cy="1108"/>
            </a:xfrm>
            <a:prstGeom prst="line">
              <a:avLst/>
            </a:prstGeom>
            <a:noFill/>
            <a:ln w="19050" cap="flat" cmpd="sng" algn="ctr">
              <a:solidFill>
                <a:sysClr val="windowText" lastClr="000000"/>
              </a:solidFill>
              <a:prstDash val="solid"/>
              <a:miter lim="800000"/>
            </a:ln>
            <a:effectLst/>
          </p:spPr>
        </p:cxnSp>
        <p:cxnSp>
          <p:nvCxnSpPr>
            <p:cNvPr id="23" name="Straight Connector 22">
              <a:extLst>
                <a:ext uri="{FF2B5EF4-FFF2-40B4-BE49-F238E27FC236}">
                  <a16:creationId xmlns:a16="http://schemas.microsoft.com/office/drawing/2014/main" id="{B4D86E18-0AF3-4689-B5E5-71029DF326FF}"/>
                </a:ext>
              </a:extLst>
            </p:cNvPr>
            <p:cNvCxnSpPr>
              <a:cxnSpLocks/>
            </p:cNvCxnSpPr>
            <p:nvPr/>
          </p:nvCxnSpPr>
          <p:spPr>
            <a:xfrm>
              <a:off x="6019039" y="4052948"/>
              <a:ext cx="0" cy="403331"/>
            </a:xfrm>
            <a:prstGeom prst="line">
              <a:avLst/>
            </a:prstGeom>
            <a:noFill/>
            <a:ln w="19050" cap="flat" cmpd="sng" algn="ctr">
              <a:solidFill>
                <a:sysClr val="windowText" lastClr="000000"/>
              </a:solidFill>
              <a:prstDash val="solid"/>
              <a:miter lim="800000"/>
            </a:ln>
            <a:effectLst/>
          </p:spPr>
        </p:cxnSp>
        <p:sp>
          <p:nvSpPr>
            <p:cNvPr id="12" name="Text Box 5">
              <a:extLst>
                <a:ext uri="{FF2B5EF4-FFF2-40B4-BE49-F238E27FC236}">
                  <a16:creationId xmlns:a16="http://schemas.microsoft.com/office/drawing/2014/main" id="{38AB146B-01BF-441B-B555-7CE1A5FF1FB4}"/>
                </a:ext>
              </a:extLst>
            </p:cNvPr>
            <p:cNvSpPr txBox="1"/>
            <p:nvPr/>
          </p:nvSpPr>
          <p:spPr>
            <a:xfrm>
              <a:off x="2396588" y="4325530"/>
              <a:ext cx="1851314" cy="1492775"/>
            </a:xfrm>
            <a:prstGeom prst="rect">
              <a:avLst/>
            </a:prstGeom>
            <a:solidFill>
              <a:srgbClr val="FF0000">
                <a:alpha val="65000"/>
              </a:srgbClr>
            </a:solidFill>
            <a:ln w="3810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6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Other business owned by Owner 1</a:t>
              </a:r>
              <a:endParaRPr kumimoji="0" lang="en-US" sz="16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Automotive Repair</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811</a:t>
              </a:r>
            </a:p>
          </p:txBody>
        </p:sp>
        <p:sp>
          <p:nvSpPr>
            <p:cNvPr id="13" name="Text Box 9">
              <a:extLst>
                <a:ext uri="{FF2B5EF4-FFF2-40B4-BE49-F238E27FC236}">
                  <a16:creationId xmlns:a16="http://schemas.microsoft.com/office/drawing/2014/main" id="{141FF84A-C52B-4F6B-9CBB-0F128AF88BA1}"/>
                </a:ext>
              </a:extLst>
            </p:cNvPr>
            <p:cNvSpPr txBox="1"/>
            <p:nvPr/>
          </p:nvSpPr>
          <p:spPr>
            <a:xfrm>
              <a:off x="445357" y="4325530"/>
              <a:ext cx="1851315" cy="1492775"/>
            </a:xfrm>
            <a:prstGeom prst="rect">
              <a:avLst/>
            </a:prstGeom>
            <a:solidFill>
              <a:srgbClr val="00B050">
                <a:alpha val="65000"/>
              </a:srgbClr>
            </a:solidFill>
            <a:ln w="3810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6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Other business owned by Owner 1</a:t>
              </a:r>
              <a:endParaRPr kumimoji="0" lang="en-US" sz="16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Full-Service Restaurant</a:t>
              </a:r>
              <a:endParaRPr kumimoji="0" lang="en-US" sz="14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722</a:t>
              </a:r>
            </a:p>
          </p:txBody>
        </p:sp>
        <p:cxnSp>
          <p:nvCxnSpPr>
            <p:cNvPr id="14" name="Straight Connector 13">
              <a:extLst>
                <a:ext uri="{FF2B5EF4-FFF2-40B4-BE49-F238E27FC236}">
                  <a16:creationId xmlns:a16="http://schemas.microsoft.com/office/drawing/2014/main" id="{42561E67-5BBA-4800-A131-895AFB200F9E}"/>
                </a:ext>
              </a:extLst>
            </p:cNvPr>
            <p:cNvCxnSpPr>
              <a:cxnSpLocks/>
            </p:cNvCxnSpPr>
            <p:nvPr/>
          </p:nvCxnSpPr>
          <p:spPr>
            <a:xfrm>
              <a:off x="1418022" y="4068206"/>
              <a:ext cx="0" cy="286675"/>
            </a:xfrm>
            <a:prstGeom prst="line">
              <a:avLst/>
            </a:prstGeom>
            <a:noFill/>
            <a:ln w="19050" cap="flat" cmpd="sng" algn="ctr">
              <a:solidFill>
                <a:sysClr val="windowText" lastClr="000000"/>
              </a:solidFill>
              <a:prstDash val="solid"/>
              <a:miter lim="800000"/>
            </a:ln>
            <a:effectLst/>
          </p:spPr>
        </p:cxnSp>
        <p:cxnSp>
          <p:nvCxnSpPr>
            <p:cNvPr id="15" name="Straight Connector 14">
              <a:extLst>
                <a:ext uri="{FF2B5EF4-FFF2-40B4-BE49-F238E27FC236}">
                  <a16:creationId xmlns:a16="http://schemas.microsoft.com/office/drawing/2014/main" id="{3043C449-4FF6-487B-8B34-4342FB32DA2E}"/>
                </a:ext>
              </a:extLst>
            </p:cNvPr>
            <p:cNvCxnSpPr>
              <a:cxnSpLocks/>
            </p:cNvCxnSpPr>
            <p:nvPr/>
          </p:nvCxnSpPr>
          <p:spPr>
            <a:xfrm>
              <a:off x="3173685" y="4062355"/>
              <a:ext cx="0" cy="263175"/>
            </a:xfrm>
            <a:prstGeom prst="line">
              <a:avLst/>
            </a:prstGeom>
            <a:noFill/>
            <a:ln w="19050" cap="flat" cmpd="sng" algn="ctr">
              <a:solidFill>
                <a:sysClr val="windowText" lastClr="000000"/>
              </a:solidFill>
              <a:prstDash val="solid"/>
              <a:miter lim="800000"/>
            </a:ln>
            <a:effectLst/>
          </p:spPr>
        </p:cxnSp>
        <p:cxnSp>
          <p:nvCxnSpPr>
            <p:cNvPr id="24" name="Straight Connector 23">
              <a:extLst>
                <a:ext uri="{FF2B5EF4-FFF2-40B4-BE49-F238E27FC236}">
                  <a16:creationId xmlns:a16="http://schemas.microsoft.com/office/drawing/2014/main" id="{77EB6CAF-F480-4D8A-9DB3-80A227B9607B}"/>
                </a:ext>
              </a:extLst>
            </p:cNvPr>
            <p:cNvCxnSpPr/>
            <p:nvPr/>
          </p:nvCxnSpPr>
          <p:spPr>
            <a:xfrm>
              <a:off x="2298732" y="3576763"/>
              <a:ext cx="0" cy="485592"/>
            </a:xfrm>
            <a:prstGeom prst="line">
              <a:avLst/>
            </a:prstGeom>
            <a:noFill/>
            <a:ln w="19050" cap="flat" cmpd="sng" algn="ctr">
              <a:solidFill>
                <a:sysClr val="windowText" lastClr="000000"/>
              </a:solidFill>
              <a:prstDash val="solid"/>
              <a:miter lim="800000"/>
            </a:ln>
            <a:effectLst/>
          </p:spPr>
        </p:cxnSp>
        <p:cxnSp>
          <p:nvCxnSpPr>
            <p:cNvPr id="25" name="Straight Connector 24">
              <a:extLst>
                <a:ext uri="{FF2B5EF4-FFF2-40B4-BE49-F238E27FC236}">
                  <a16:creationId xmlns:a16="http://schemas.microsoft.com/office/drawing/2014/main" id="{1E336F70-13A5-4030-BBAA-9F7D5BD771DA}"/>
                </a:ext>
              </a:extLst>
            </p:cNvPr>
            <p:cNvCxnSpPr/>
            <p:nvPr/>
          </p:nvCxnSpPr>
          <p:spPr>
            <a:xfrm flipH="1">
              <a:off x="1418022" y="4068206"/>
              <a:ext cx="1767175" cy="0"/>
            </a:xfrm>
            <a:prstGeom prst="line">
              <a:avLst/>
            </a:prstGeom>
            <a:noFill/>
            <a:ln w="1905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3036775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F175EC-A86A-4094-9433-1CEDF80665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B44B9-F1EC-4F4B-88D4-413245C9CD3E}" type="slidenum">
              <a:rPr kumimoji="0" lang="en-US" sz="1200" b="0" i="0" u="none" strike="noStrike" kern="1200" cap="none" spc="0" normalizeH="0" baseline="0" noProof="0" smtClean="0">
                <a:ln>
                  <a:noFill/>
                </a:ln>
                <a:solidFill>
                  <a:srgbClr val="1B1E29">
                    <a:tint val="75000"/>
                  </a:srgbClr>
                </a:solidFill>
                <a:effectLst/>
                <a:uLnTx/>
                <a:uFillTx/>
                <a:latin typeface="Source Sans Pro" charset="0"/>
                <a:ea typeface="Source Sans Pro"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rgbClr val="1B1E29">
                  <a:tint val="75000"/>
                </a:srgbClr>
              </a:solidFill>
              <a:effectLst/>
              <a:uLnTx/>
              <a:uFillTx/>
              <a:latin typeface="Source Sans Pro" charset="0"/>
              <a:ea typeface="Source Sans Pro" charset="0"/>
            </a:endParaRPr>
          </a:p>
        </p:txBody>
      </p:sp>
      <p:sp>
        <p:nvSpPr>
          <p:cNvPr id="6" name="Title 5">
            <a:extLst>
              <a:ext uri="{FF2B5EF4-FFF2-40B4-BE49-F238E27FC236}">
                <a16:creationId xmlns:a16="http://schemas.microsoft.com/office/drawing/2014/main" id="{A1CFF4A5-9CF8-4BF1-A330-E839B7FA59DD}"/>
              </a:ext>
            </a:extLst>
          </p:cNvPr>
          <p:cNvSpPr>
            <a:spLocks noGrp="1"/>
          </p:cNvSpPr>
          <p:nvPr>
            <p:ph type="title"/>
          </p:nvPr>
        </p:nvSpPr>
        <p:spPr>
          <a:xfrm>
            <a:off x="386787" y="341468"/>
            <a:ext cx="11418426" cy="788086"/>
          </a:xfrm>
        </p:spPr>
        <p:txBody>
          <a:bodyPr>
            <a:normAutofit/>
          </a:bodyPr>
          <a:lstStyle/>
          <a:p>
            <a:r>
              <a:rPr lang="en-US" sz="2700" i="1" spc="0" dirty="0">
                <a:solidFill>
                  <a:srgbClr val="002060"/>
                </a:solidFill>
              </a:rPr>
              <a:t>When an individual owns more than 50% of the Applicant…</a:t>
            </a:r>
            <a:endParaRPr lang="en-US" dirty="0">
              <a:solidFill>
                <a:srgbClr val="002060"/>
              </a:solidFill>
            </a:endParaRPr>
          </a:p>
        </p:txBody>
      </p:sp>
      <p:sp>
        <p:nvSpPr>
          <p:cNvPr id="3" name="Content Placeholder 2">
            <a:extLst>
              <a:ext uri="{FF2B5EF4-FFF2-40B4-BE49-F238E27FC236}">
                <a16:creationId xmlns:a16="http://schemas.microsoft.com/office/drawing/2014/main" id="{54E7E4DD-26E2-41FD-9913-EBBBA84A9A9F}"/>
              </a:ext>
            </a:extLst>
          </p:cNvPr>
          <p:cNvSpPr>
            <a:spLocks noGrp="1"/>
          </p:cNvSpPr>
          <p:nvPr>
            <p:ph idx="1"/>
          </p:nvPr>
        </p:nvSpPr>
        <p:spPr>
          <a:xfrm>
            <a:off x="386787" y="939338"/>
            <a:ext cx="11518342" cy="5620087"/>
          </a:xfrm>
        </p:spPr>
        <p:txBody>
          <a:bodyPr>
            <a:noAutofit/>
          </a:bodyPr>
          <a:lstStyle/>
          <a:p>
            <a:pPr marL="0" indent="0">
              <a:buNone/>
            </a:pPr>
            <a:r>
              <a:rPr lang="en-US" sz="1800" dirty="0"/>
              <a:t>When an individual owns more than 50 percent of the Applicant </a:t>
            </a:r>
            <a:r>
              <a:rPr lang="en-US" sz="1800" b="1" i="1" u="sng" dirty="0"/>
              <a:t>and</a:t>
            </a:r>
            <a:r>
              <a:rPr lang="en-US" sz="1800" dirty="0"/>
              <a:t> the individual also owns more than 50 percent of another business entity that operates in the same 3-digit NAICS subsector as the Applicant, the Applicant and the individual owner’s other business entity are affiliated</a:t>
            </a:r>
          </a:p>
          <a:p>
            <a:pPr marL="0" indent="0">
              <a:buNone/>
            </a:pPr>
            <a:r>
              <a:rPr lang="en-US" sz="1800" b="1" dirty="0"/>
              <a:t>Hint:</a:t>
            </a:r>
            <a:r>
              <a:rPr lang="en-US" sz="1800" dirty="0"/>
              <a:t> In this rule, we are looking at what the individual (human) owner of the Applicant owns</a:t>
            </a:r>
          </a:p>
        </p:txBody>
      </p:sp>
      <p:grpSp>
        <p:nvGrpSpPr>
          <p:cNvPr id="23" name="Group 22" descr="Applicant with 4 owners, where no owner owns more than 50 percent of the applicant. Owner 4 owns 20 percent of the applicant and also owns more than 50 percent of two other businesses, one of which is in the same 3-digit NAICS subsector as the Applicant">
            <a:extLst>
              <a:ext uri="{FF2B5EF4-FFF2-40B4-BE49-F238E27FC236}">
                <a16:creationId xmlns:a16="http://schemas.microsoft.com/office/drawing/2014/main" id="{001FE4CB-95E5-480D-A377-DFA988A0A367}"/>
              </a:ext>
            </a:extLst>
          </p:cNvPr>
          <p:cNvGrpSpPr/>
          <p:nvPr/>
        </p:nvGrpSpPr>
        <p:grpSpPr>
          <a:xfrm>
            <a:off x="1691396" y="2345783"/>
            <a:ext cx="8809208" cy="4170749"/>
            <a:chOff x="0" y="0"/>
            <a:chExt cx="8970303" cy="4178610"/>
          </a:xfrm>
        </p:grpSpPr>
        <p:sp>
          <p:nvSpPr>
            <p:cNvPr id="24" name="Text Box 5">
              <a:extLst>
                <a:ext uri="{FF2B5EF4-FFF2-40B4-BE49-F238E27FC236}">
                  <a16:creationId xmlns:a16="http://schemas.microsoft.com/office/drawing/2014/main" id="{CD2998A8-DCE5-4CA6-B754-3DEAFBEF6B39}"/>
                </a:ext>
              </a:extLst>
            </p:cNvPr>
            <p:cNvSpPr txBox="1"/>
            <p:nvPr/>
          </p:nvSpPr>
          <p:spPr>
            <a:xfrm>
              <a:off x="7085134" y="2683021"/>
              <a:ext cx="1885169" cy="1495589"/>
            </a:xfrm>
            <a:prstGeom prst="rect">
              <a:avLst/>
            </a:prstGeom>
            <a:solidFill>
              <a:srgbClr val="FF0000">
                <a:alpha val="65000"/>
              </a:srgbClr>
            </a:solidFill>
            <a:ln w="3810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6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Other business owned by Owner 4</a:t>
              </a:r>
              <a:endParaRPr kumimoji="0" lang="en-US" sz="16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Automotive Repair</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811</a:t>
              </a:r>
            </a:p>
          </p:txBody>
        </p:sp>
        <p:sp>
          <p:nvSpPr>
            <p:cNvPr id="25" name="Text Box 8">
              <a:extLst>
                <a:ext uri="{FF2B5EF4-FFF2-40B4-BE49-F238E27FC236}">
                  <a16:creationId xmlns:a16="http://schemas.microsoft.com/office/drawing/2014/main" id="{57946D54-66B0-47D5-8B97-19E70BC1A5AA}"/>
                </a:ext>
              </a:extLst>
            </p:cNvPr>
            <p:cNvSpPr txBox="1"/>
            <p:nvPr/>
          </p:nvSpPr>
          <p:spPr>
            <a:xfrm>
              <a:off x="0" y="630889"/>
              <a:ext cx="1798021" cy="1288277"/>
            </a:xfrm>
            <a:prstGeom prst="rect">
              <a:avLst/>
            </a:prstGeom>
            <a:solidFill>
              <a:srgbClr val="FF000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1</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5% of the Applicant</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 </a:t>
              </a:r>
            </a:p>
          </p:txBody>
        </p:sp>
        <p:sp>
          <p:nvSpPr>
            <p:cNvPr id="26" name="Text Box 9">
              <a:extLst>
                <a:ext uri="{FF2B5EF4-FFF2-40B4-BE49-F238E27FC236}">
                  <a16:creationId xmlns:a16="http://schemas.microsoft.com/office/drawing/2014/main" id="{B56AD5FA-274E-41FE-BF9B-FB17661274AA}"/>
                </a:ext>
              </a:extLst>
            </p:cNvPr>
            <p:cNvSpPr txBox="1"/>
            <p:nvPr/>
          </p:nvSpPr>
          <p:spPr>
            <a:xfrm>
              <a:off x="5098220" y="2683021"/>
              <a:ext cx="1885170" cy="1495589"/>
            </a:xfrm>
            <a:prstGeom prst="rect">
              <a:avLst/>
            </a:prstGeom>
            <a:solidFill>
              <a:srgbClr val="00B050">
                <a:alpha val="65000"/>
              </a:srgbClr>
            </a:solidFill>
            <a:ln w="3810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6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Other business owned by Owner 4</a:t>
              </a:r>
              <a:endParaRPr kumimoji="0" lang="en-US" sz="16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Full-Service Restaurant</a:t>
              </a:r>
              <a:endParaRPr kumimoji="0" lang="en-US" sz="14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722</a:t>
              </a:r>
            </a:p>
          </p:txBody>
        </p:sp>
        <p:sp>
          <p:nvSpPr>
            <p:cNvPr id="27" name="Text Box 11">
              <a:extLst>
                <a:ext uri="{FF2B5EF4-FFF2-40B4-BE49-F238E27FC236}">
                  <a16:creationId xmlns:a16="http://schemas.microsoft.com/office/drawing/2014/main" id="{65295AA9-FA8B-438B-A167-89BD8EAD8A62}"/>
                </a:ext>
              </a:extLst>
            </p:cNvPr>
            <p:cNvSpPr txBox="1"/>
            <p:nvPr/>
          </p:nvSpPr>
          <p:spPr>
            <a:xfrm>
              <a:off x="2069122" y="630889"/>
              <a:ext cx="1798023" cy="1296190"/>
            </a:xfrm>
            <a:prstGeom prst="rect">
              <a:avLst/>
            </a:prstGeom>
            <a:solidFill>
              <a:srgbClr val="FF000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2</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15% of the Applicant</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28" name="Text Box 12">
              <a:extLst>
                <a:ext uri="{FF2B5EF4-FFF2-40B4-BE49-F238E27FC236}">
                  <a16:creationId xmlns:a16="http://schemas.microsoft.com/office/drawing/2014/main" id="{9C5AE4CB-77E0-44E9-993D-AB80247A5BB1}"/>
                </a:ext>
              </a:extLst>
            </p:cNvPr>
            <p:cNvSpPr txBox="1"/>
            <p:nvPr/>
          </p:nvSpPr>
          <p:spPr>
            <a:xfrm>
              <a:off x="4114801" y="621507"/>
              <a:ext cx="1827923" cy="1296191"/>
            </a:xfrm>
            <a:prstGeom prst="rect">
              <a:avLst/>
            </a:prstGeom>
            <a:solidFill>
              <a:srgbClr val="FF000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Owner 3</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29% of the Applicant</a:t>
              </a:r>
            </a:p>
          </p:txBody>
        </p:sp>
        <p:sp>
          <p:nvSpPr>
            <p:cNvPr id="29" name="Text Box 13">
              <a:extLst>
                <a:ext uri="{FF2B5EF4-FFF2-40B4-BE49-F238E27FC236}">
                  <a16:creationId xmlns:a16="http://schemas.microsoft.com/office/drawing/2014/main" id="{246A69FB-4E35-4737-9812-333069FB4CBB}"/>
                </a:ext>
              </a:extLst>
            </p:cNvPr>
            <p:cNvSpPr txBox="1"/>
            <p:nvPr/>
          </p:nvSpPr>
          <p:spPr>
            <a:xfrm>
              <a:off x="6172199" y="0"/>
              <a:ext cx="2369003" cy="1917700"/>
            </a:xfrm>
            <a:prstGeom prst="rect">
              <a:avLst/>
            </a:prstGeom>
            <a:solidFill>
              <a:srgbClr val="FFFF00">
                <a:alpha val="35000"/>
              </a:srgbClr>
            </a:solidFill>
            <a:ln w="57150" cmpd="tri">
              <a:solidFill>
                <a:prstClr val="black"/>
              </a:solidFill>
            </a:ln>
            <a:effectLst>
              <a:outerShdw blurRad="50800" dist="50800" dir="5400000" sx="5000" sy="5000" algn="ctr" rotWithShape="0">
                <a:srgbClr val="000000">
                  <a:alpha val="43137"/>
                </a:srgbClr>
              </a:outerShdw>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Individual Owner 4</a:t>
              </a:r>
              <a:endParaRPr kumimoji="0" lang="en-US" sz="2000"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51% of the Applicant  </a:t>
              </a:r>
              <a:r>
                <a:rPr kumimoji="0" lang="en-US" b="1" i="1" u="sng"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and</a:t>
              </a:r>
              <a:endParaRPr kumimoji="0" lang="en-US" b="0" i="1" u="sng"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rPr>
                <a:t>Owns more than 50% of other businesses</a:t>
              </a:r>
              <a:endParaRPr kumimoji="0" lang="en-US" b="0" i="0" u="none" strike="noStrike" kern="0" cap="none" spc="0" normalizeH="0" baseline="0" noProof="0" dirty="0">
                <a:ln>
                  <a:noFill/>
                </a:ln>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30" name="Text Box 1">
              <a:extLst>
                <a:ext uri="{FF2B5EF4-FFF2-40B4-BE49-F238E27FC236}">
                  <a16:creationId xmlns:a16="http://schemas.microsoft.com/office/drawing/2014/main" id="{64034361-D993-472A-8DCA-287730C8B58E}"/>
                </a:ext>
              </a:extLst>
            </p:cNvPr>
            <p:cNvSpPr txBox="1"/>
            <p:nvPr/>
          </p:nvSpPr>
          <p:spPr>
            <a:xfrm>
              <a:off x="2801721" y="2408521"/>
              <a:ext cx="2143857" cy="1727116"/>
            </a:xfrm>
            <a:prstGeom prst="rect">
              <a:avLst/>
            </a:prstGeom>
            <a:solidFill>
              <a:srgbClr val="00B050">
                <a:alpha val="65000"/>
              </a:srgbClr>
            </a:solidFill>
            <a:ln w="57150" cmpd="tri">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32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Applicant</a:t>
              </a:r>
              <a:endParaRPr kumimoji="0" lang="en-US" sz="2400" b="0"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Food Truck</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latin typeface="Source Sans Pro" panose="020B0503030403020204" pitchFamily="34" charset="0"/>
                  <a:ea typeface="Source Sans Pro" panose="020B0503030403020204" pitchFamily="34" charset="0"/>
                  <a:cs typeface="Times New Roman" panose="02020603050405020304" pitchFamily="18" charset="0"/>
                </a:rPr>
                <a:t>NAICS 722</a:t>
              </a:r>
            </a:p>
          </p:txBody>
        </p:sp>
        <p:cxnSp>
          <p:nvCxnSpPr>
            <p:cNvPr id="31" name="Straight Connector 30">
              <a:extLst>
                <a:ext uri="{FF2B5EF4-FFF2-40B4-BE49-F238E27FC236}">
                  <a16:creationId xmlns:a16="http://schemas.microsoft.com/office/drawing/2014/main" id="{5FF5463A-C24A-4410-BE0D-DD2A5F84C433}"/>
                </a:ext>
              </a:extLst>
            </p:cNvPr>
            <p:cNvCxnSpPr/>
            <p:nvPr/>
          </p:nvCxnSpPr>
          <p:spPr>
            <a:xfrm>
              <a:off x="6768611" y="1944566"/>
              <a:ext cx="0" cy="246184"/>
            </a:xfrm>
            <a:prstGeom prst="line">
              <a:avLst/>
            </a:prstGeom>
            <a:noFill/>
            <a:ln w="19050" cap="flat" cmpd="sng" algn="ctr">
              <a:solidFill>
                <a:sysClr val="windowText" lastClr="000000"/>
              </a:solidFill>
              <a:prstDash val="solid"/>
              <a:miter lim="800000"/>
            </a:ln>
            <a:effectLst/>
          </p:spPr>
        </p:cxnSp>
        <p:cxnSp>
          <p:nvCxnSpPr>
            <p:cNvPr id="32" name="Straight Connector 31">
              <a:extLst>
                <a:ext uri="{FF2B5EF4-FFF2-40B4-BE49-F238E27FC236}">
                  <a16:creationId xmlns:a16="http://schemas.microsoft.com/office/drawing/2014/main" id="{214E5224-41AA-494F-8868-F509BDB600A1}"/>
                </a:ext>
              </a:extLst>
            </p:cNvPr>
            <p:cNvCxnSpPr/>
            <p:nvPr/>
          </p:nvCxnSpPr>
          <p:spPr>
            <a:xfrm flipH="1">
              <a:off x="772257" y="2190750"/>
              <a:ext cx="6002216" cy="0"/>
            </a:xfrm>
            <a:prstGeom prst="line">
              <a:avLst/>
            </a:prstGeom>
            <a:noFill/>
            <a:ln w="19050" cap="flat" cmpd="sng" algn="ctr">
              <a:solidFill>
                <a:sysClr val="windowText" lastClr="000000"/>
              </a:solidFill>
              <a:prstDash val="solid"/>
              <a:miter lim="800000"/>
            </a:ln>
            <a:effectLst/>
          </p:spPr>
        </p:cxnSp>
        <p:cxnSp>
          <p:nvCxnSpPr>
            <p:cNvPr id="33" name="Straight Connector 32">
              <a:extLst>
                <a:ext uri="{FF2B5EF4-FFF2-40B4-BE49-F238E27FC236}">
                  <a16:creationId xmlns:a16="http://schemas.microsoft.com/office/drawing/2014/main" id="{2624D946-1A8A-49EA-9440-172ECDF93B26}"/>
                </a:ext>
              </a:extLst>
            </p:cNvPr>
            <p:cNvCxnSpPr/>
            <p:nvPr/>
          </p:nvCxnSpPr>
          <p:spPr>
            <a:xfrm>
              <a:off x="778119" y="1950427"/>
              <a:ext cx="0" cy="228600"/>
            </a:xfrm>
            <a:prstGeom prst="line">
              <a:avLst/>
            </a:prstGeom>
            <a:noFill/>
            <a:ln w="19050" cap="flat" cmpd="sng" algn="ctr">
              <a:solidFill>
                <a:sysClr val="windowText" lastClr="000000"/>
              </a:solidFill>
              <a:prstDash val="solid"/>
              <a:miter lim="800000"/>
            </a:ln>
            <a:effectLst/>
          </p:spPr>
        </p:cxnSp>
        <p:cxnSp>
          <p:nvCxnSpPr>
            <p:cNvPr id="34" name="Straight Connector 33">
              <a:extLst>
                <a:ext uri="{FF2B5EF4-FFF2-40B4-BE49-F238E27FC236}">
                  <a16:creationId xmlns:a16="http://schemas.microsoft.com/office/drawing/2014/main" id="{619411BA-969F-4C0A-BF0F-01E40108780E}"/>
                </a:ext>
              </a:extLst>
            </p:cNvPr>
            <p:cNvCxnSpPr/>
            <p:nvPr/>
          </p:nvCxnSpPr>
          <p:spPr>
            <a:xfrm>
              <a:off x="2864827" y="1962150"/>
              <a:ext cx="0" cy="228600"/>
            </a:xfrm>
            <a:prstGeom prst="line">
              <a:avLst/>
            </a:prstGeom>
            <a:noFill/>
            <a:ln w="19050" cap="flat" cmpd="sng" algn="ctr">
              <a:solidFill>
                <a:sysClr val="windowText" lastClr="000000"/>
              </a:solidFill>
              <a:prstDash val="solid"/>
              <a:miter lim="800000"/>
            </a:ln>
            <a:effectLst/>
          </p:spPr>
        </p:cxnSp>
        <p:cxnSp>
          <p:nvCxnSpPr>
            <p:cNvPr id="35" name="Straight Connector 34">
              <a:extLst>
                <a:ext uri="{FF2B5EF4-FFF2-40B4-BE49-F238E27FC236}">
                  <a16:creationId xmlns:a16="http://schemas.microsoft.com/office/drawing/2014/main" id="{151B4479-F729-4A62-ACDE-2ADD64D73F97}"/>
                </a:ext>
              </a:extLst>
            </p:cNvPr>
            <p:cNvCxnSpPr/>
            <p:nvPr/>
          </p:nvCxnSpPr>
          <p:spPr>
            <a:xfrm>
              <a:off x="4910503" y="1944566"/>
              <a:ext cx="0" cy="246184"/>
            </a:xfrm>
            <a:prstGeom prst="line">
              <a:avLst/>
            </a:prstGeom>
            <a:noFill/>
            <a:ln w="19050" cap="flat" cmpd="sng" algn="ctr">
              <a:solidFill>
                <a:sysClr val="windowText" lastClr="000000"/>
              </a:solidFill>
              <a:prstDash val="solid"/>
              <a:miter lim="800000"/>
            </a:ln>
            <a:effectLst/>
          </p:spPr>
        </p:cxnSp>
        <p:cxnSp>
          <p:nvCxnSpPr>
            <p:cNvPr id="36" name="Straight Connector 35">
              <a:extLst>
                <a:ext uri="{FF2B5EF4-FFF2-40B4-BE49-F238E27FC236}">
                  <a16:creationId xmlns:a16="http://schemas.microsoft.com/office/drawing/2014/main" id="{79A7F05B-EE62-4A37-B66D-E61433D4BBFD}"/>
                </a:ext>
              </a:extLst>
            </p:cNvPr>
            <p:cNvCxnSpPr>
              <a:cxnSpLocks/>
            </p:cNvCxnSpPr>
            <p:nvPr/>
          </p:nvCxnSpPr>
          <p:spPr>
            <a:xfrm>
              <a:off x="6088673" y="2425212"/>
              <a:ext cx="0" cy="287215"/>
            </a:xfrm>
            <a:prstGeom prst="line">
              <a:avLst/>
            </a:prstGeom>
            <a:noFill/>
            <a:ln w="19050" cap="flat" cmpd="sng" algn="ctr">
              <a:solidFill>
                <a:sysClr val="windowText" lastClr="000000"/>
              </a:solidFill>
              <a:prstDash val="solid"/>
              <a:miter lim="800000"/>
            </a:ln>
            <a:effectLst/>
          </p:spPr>
        </p:cxnSp>
        <p:cxnSp>
          <p:nvCxnSpPr>
            <p:cNvPr id="37" name="Straight Connector 36">
              <a:extLst>
                <a:ext uri="{FF2B5EF4-FFF2-40B4-BE49-F238E27FC236}">
                  <a16:creationId xmlns:a16="http://schemas.microsoft.com/office/drawing/2014/main" id="{2FE3085D-2A6C-426E-8EF5-64256F56C43B}"/>
                </a:ext>
              </a:extLst>
            </p:cNvPr>
            <p:cNvCxnSpPr>
              <a:cxnSpLocks/>
            </p:cNvCxnSpPr>
            <p:nvPr/>
          </p:nvCxnSpPr>
          <p:spPr>
            <a:xfrm>
              <a:off x="7876442" y="2419350"/>
              <a:ext cx="0" cy="263671"/>
            </a:xfrm>
            <a:prstGeom prst="line">
              <a:avLst/>
            </a:prstGeom>
            <a:noFill/>
            <a:ln w="19050" cap="flat" cmpd="sng" algn="ctr">
              <a:solidFill>
                <a:sysClr val="windowText" lastClr="000000"/>
              </a:solidFill>
              <a:prstDash val="solid"/>
              <a:miter lim="800000"/>
            </a:ln>
            <a:effectLst/>
          </p:spPr>
        </p:cxnSp>
        <p:cxnSp>
          <p:nvCxnSpPr>
            <p:cNvPr id="38" name="Straight Connector 37">
              <a:extLst>
                <a:ext uri="{FF2B5EF4-FFF2-40B4-BE49-F238E27FC236}">
                  <a16:creationId xmlns:a16="http://schemas.microsoft.com/office/drawing/2014/main" id="{2C411B39-20E3-4080-9E5A-DCF7C6B19C66}"/>
                </a:ext>
              </a:extLst>
            </p:cNvPr>
            <p:cNvCxnSpPr/>
            <p:nvPr/>
          </p:nvCxnSpPr>
          <p:spPr>
            <a:xfrm>
              <a:off x="6985488" y="1932843"/>
              <a:ext cx="0" cy="486507"/>
            </a:xfrm>
            <a:prstGeom prst="line">
              <a:avLst/>
            </a:prstGeom>
            <a:noFill/>
            <a:ln w="19050" cap="flat" cmpd="sng" algn="ctr">
              <a:solidFill>
                <a:sysClr val="windowText" lastClr="000000"/>
              </a:solidFill>
              <a:prstDash val="solid"/>
              <a:miter lim="800000"/>
            </a:ln>
            <a:effectLst/>
          </p:spPr>
        </p:cxnSp>
        <p:cxnSp>
          <p:nvCxnSpPr>
            <p:cNvPr id="39" name="Straight Connector 38">
              <a:extLst>
                <a:ext uri="{FF2B5EF4-FFF2-40B4-BE49-F238E27FC236}">
                  <a16:creationId xmlns:a16="http://schemas.microsoft.com/office/drawing/2014/main" id="{87DE44F9-1051-4761-A0D5-9DBCFC5307B9}"/>
                </a:ext>
              </a:extLst>
            </p:cNvPr>
            <p:cNvCxnSpPr/>
            <p:nvPr/>
          </p:nvCxnSpPr>
          <p:spPr>
            <a:xfrm flipH="1">
              <a:off x="6088673" y="2425212"/>
              <a:ext cx="1799492" cy="0"/>
            </a:xfrm>
            <a:prstGeom prst="line">
              <a:avLst/>
            </a:prstGeom>
            <a:noFill/>
            <a:ln w="19050" cap="flat" cmpd="sng" algn="ctr">
              <a:solidFill>
                <a:sysClr val="windowText" lastClr="000000"/>
              </a:solidFill>
              <a:prstDash val="solid"/>
              <a:miter lim="800000"/>
            </a:ln>
            <a:effectLst/>
          </p:spPr>
        </p:cxnSp>
        <p:cxnSp>
          <p:nvCxnSpPr>
            <p:cNvPr id="40" name="Straight Connector 39">
              <a:extLst>
                <a:ext uri="{FF2B5EF4-FFF2-40B4-BE49-F238E27FC236}">
                  <a16:creationId xmlns:a16="http://schemas.microsoft.com/office/drawing/2014/main" id="{F0190DD8-41EB-435E-BA77-20B12AD54643}"/>
                </a:ext>
              </a:extLst>
            </p:cNvPr>
            <p:cNvCxnSpPr/>
            <p:nvPr/>
          </p:nvCxnSpPr>
          <p:spPr>
            <a:xfrm>
              <a:off x="3867150" y="2190750"/>
              <a:ext cx="0" cy="199292"/>
            </a:xfrm>
            <a:prstGeom prst="line">
              <a:avLst/>
            </a:prstGeom>
            <a:noFill/>
            <a:ln w="19050" cap="flat" cmpd="sng" algn="ctr">
              <a:solidFill>
                <a:sysClr val="windowText" lastClr="000000"/>
              </a:solidFill>
              <a:prstDash val="solid"/>
              <a:miter lim="800000"/>
            </a:ln>
            <a:effectLst/>
          </p:spPr>
        </p:cxnSp>
      </p:grpSp>
    </p:spTree>
    <p:extLst>
      <p:ext uri="{BB962C8B-B14F-4D97-AF65-F5344CB8AC3E}">
        <p14:creationId xmlns:p14="http://schemas.microsoft.com/office/powerpoint/2010/main" val="4012516080"/>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BA-Template" id="{1329F727-91BA-B24E-A179-D72102066828}" vid="{83E1F797-D39A-5942-99AA-72753371AF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862</TotalTime>
  <Words>2718</Words>
  <Application>Microsoft Office PowerPoint</Application>
  <PresentationFormat>Widescreen</PresentationFormat>
  <Paragraphs>223</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Source Sans Pro</vt:lpstr>
      <vt:lpstr>Times New Roman</vt:lpstr>
      <vt:lpstr>SBA-Template</vt:lpstr>
      <vt:lpstr>CA Pilot Program – Affiliation 13 CFR 121.301(f)</vt:lpstr>
      <vt:lpstr>CA Pilot Program - Affiliation</vt:lpstr>
      <vt:lpstr>CA Pilot Program - Affiliation</vt:lpstr>
      <vt:lpstr>CA Pilot Program - Affiliation</vt:lpstr>
      <vt:lpstr>CA Pilot Program - Affiliation</vt:lpstr>
      <vt:lpstr>When the Applicant owns more than 50% of another business… the Applicant and the other business are affiliated </vt:lpstr>
      <vt:lpstr>When a business owns more than 50 percent of an Applicant, the business that owns the Applicant is affiliated with the Applicant…</vt:lpstr>
      <vt:lpstr>When a business owns more than 50 percent of an Applicant, the business that owns the Applicant is affiliated with the Applicant…</vt:lpstr>
      <vt:lpstr>When an individual owns more than 50% of the Applicant…</vt:lpstr>
      <vt:lpstr>Only when no business or individual owns more than 50% of the applicant… do we look at owners that own 20% or more of the Applicant…</vt:lpstr>
      <vt:lpstr>Only when no business or individual owns more than 50% of the applicant… do we look at owners that own 20% or more of the Applicant…</vt:lpstr>
      <vt:lpstr>When determining the percentage of ownership that an individual owns in a business, the ownership interests of spouses and minor children must be combined </vt:lpstr>
      <vt:lpstr>When determining the percentage of ownership that an individual owns in a business, SBA considers the beneficial ownership of entities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Advantage Affiliation Rules</dc:title>
  <dc:subject>Community Advantage Affiliation</dc:subject>
  <dc:creator>Ginger C. Allen</dc:creator>
  <cp:lastModifiedBy>Ginger C. Allen</cp:lastModifiedBy>
  <cp:revision>9</cp:revision>
  <dcterms:created xsi:type="dcterms:W3CDTF">2022-05-04T17:08:46Z</dcterms:created>
  <dcterms:modified xsi:type="dcterms:W3CDTF">2022-05-16T16:40:56Z</dcterms:modified>
</cp:coreProperties>
</file>