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media/image8.jpg" ContentType="image/jpg"/>
  <Override PartName="/ppt/media/image10.jpg" ContentType="image/jpg"/>
  <Override PartName="/ppt/media/image12.jpg" ContentType="image/jpg"/>
  <Override PartName="/ppt/media/image14.jpg" ContentType="image/jpg"/>
  <Override PartName="/ppt/media/image15.jpg" ContentType="image/jpg"/>
  <Override PartName="/ppt/media/image17.jpg" ContentType="image/jpg"/>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3"/>
  </p:notesMasterIdLst>
  <p:handoutMasterIdLst>
    <p:handoutMasterId r:id="rId24"/>
  </p:handoutMasterIdLst>
  <p:sldIdLst>
    <p:sldId id="374" r:id="rId5"/>
    <p:sldId id="3722" r:id="rId6"/>
    <p:sldId id="442" r:id="rId7"/>
    <p:sldId id="261" r:id="rId8"/>
    <p:sldId id="3731" r:id="rId9"/>
    <p:sldId id="2134806452" r:id="rId10"/>
    <p:sldId id="453" r:id="rId11"/>
    <p:sldId id="2134806448" r:id="rId12"/>
    <p:sldId id="3732" r:id="rId13"/>
    <p:sldId id="3733" r:id="rId14"/>
    <p:sldId id="2134806450" r:id="rId15"/>
    <p:sldId id="451" r:id="rId16"/>
    <p:sldId id="3734" r:id="rId17"/>
    <p:sldId id="449" r:id="rId18"/>
    <p:sldId id="455" r:id="rId19"/>
    <p:sldId id="288" r:id="rId20"/>
    <p:sldId id="332" r:id="rId21"/>
    <p:sldId id="45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CF0E453-F8FC-5266-6DBC-DCE12AD08989}" name="Le, Sam Q." initials="LQ" userId="S::sqle@sba.gov::2aa93455-0326-4df2-b25a-046c1e85679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Karen Killian" initials="K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E6D"/>
    <a:srgbClr val="292929"/>
    <a:srgbClr val="898989"/>
    <a:srgbClr val="003F80"/>
    <a:srgbClr val="007EB4"/>
    <a:srgbClr val="003E7F"/>
    <a:srgbClr val="000000"/>
    <a:srgbClr val="0091C9"/>
    <a:srgbClr val="CC3538"/>
    <a:srgbClr val="168E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F9A23F-4765-4CC6-882E-E8D60C1CD4B8}" v="12" dt="2024-03-22T15:59:29.122"/>
    <p1510:client id="{C9D91909-9419-4973-A7AC-C24FAA73C4EE}" v="2" dt="2024-03-22T00:55:16.0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1235" autoAdjust="0"/>
  </p:normalViewPr>
  <p:slideViewPr>
    <p:cSldViewPr snapToGrid="0" snapToObjects="1">
      <p:cViewPr>
        <p:scale>
          <a:sx n="100" d="100"/>
          <a:sy n="100" d="100"/>
        </p:scale>
        <p:origin x="336" y="432"/>
      </p:cViewPr>
      <p:guideLst>
        <p:guide orient="horz" pos="2160"/>
        <p:guide pos="384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s, Jeffrey H." userId="79189ec7-4306-4996-bbc5-b9fc610d8f5e" providerId="ADAL" clId="{11F9A23F-4765-4CC6-882E-E8D60C1CD4B8}"/>
    <pc:docChg chg="undo custSel modSld">
      <pc:chgData name="Davis, Jeffrey H." userId="79189ec7-4306-4996-bbc5-b9fc610d8f5e" providerId="ADAL" clId="{11F9A23F-4765-4CC6-882E-E8D60C1CD4B8}" dt="2024-03-22T16:09:28.164" v="26" actId="962"/>
      <pc:docMkLst>
        <pc:docMk/>
      </pc:docMkLst>
      <pc:sldChg chg="addSp delSp modSp mod">
        <pc:chgData name="Davis, Jeffrey H." userId="79189ec7-4306-4996-bbc5-b9fc610d8f5e" providerId="ADAL" clId="{11F9A23F-4765-4CC6-882E-E8D60C1CD4B8}" dt="2024-03-22T15:59:29.091" v="20" actId="1076"/>
        <pc:sldMkLst>
          <pc:docMk/>
          <pc:sldMk cId="3772456921" sldId="374"/>
        </pc:sldMkLst>
        <pc:spChg chg="add del mod">
          <ac:chgData name="Davis, Jeffrey H." userId="79189ec7-4306-4996-bbc5-b9fc610d8f5e" providerId="ADAL" clId="{11F9A23F-4765-4CC6-882E-E8D60C1CD4B8}" dt="2024-03-22T15:57:06.883" v="10" actId="478"/>
          <ac:spMkLst>
            <pc:docMk/>
            <pc:sldMk cId="3772456921" sldId="374"/>
            <ac:spMk id="2" creationId="{0957819F-77E9-413F-A451-37AA0E27F673}"/>
          </ac:spMkLst>
        </pc:spChg>
        <pc:spChg chg="add del mod">
          <ac:chgData name="Davis, Jeffrey H." userId="79189ec7-4306-4996-bbc5-b9fc610d8f5e" providerId="ADAL" clId="{11F9A23F-4765-4CC6-882E-E8D60C1CD4B8}" dt="2024-03-22T15:56:58.455" v="9" actId="478"/>
          <ac:spMkLst>
            <pc:docMk/>
            <pc:sldMk cId="3772456921" sldId="374"/>
            <ac:spMk id="4" creationId="{C13FC20E-A0FA-E6B4-F0D7-15AEED806FB3}"/>
          </ac:spMkLst>
        </pc:spChg>
        <pc:spChg chg="add del mod">
          <ac:chgData name="Davis, Jeffrey H." userId="79189ec7-4306-4996-bbc5-b9fc610d8f5e" providerId="ADAL" clId="{11F9A23F-4765-4CC6-882E-E8D60C1CD4B8}" dt="2024-03-22T15:56:57.803" v="7" actId="33771"/>
          <ac:spMkLst>
            <pc:docMk/>
            <pc:sldMk cId="3772456921" sldId="374"/>
            <ac:spMk id="5" creationId="{91F3B4EF-A9AE-6EA3-B782-CEECE16A0A96}"/>
          </ac:spMkLst>
        </pc:spChg>
        <pc:spChg chg="add del mod">
          <ac:chgData name="Davis, Jeffrey H." userId="79189ec7-4306-4996-bbc5-b9fc610d8f5e" providerId="ADAL" clId="{11F9A23F-4765-4CC6-882E-E8D60C1CD4B8}" dt="2024-03-22T15:57:09.004" v="11" actId="478"/>
          <ac:spMkLst>
            <pc:docMk/>
            <pc:sldMk cId="3772456921" sldId="374"/>
            <ac:spMk id="6" creationId="{154D1733-5B66-DD44-0D08-EF831E6785C2}"/>
          </ac:spMkLst>
        </pc:spChg>
        <pc:spChg chg="add del mod">
          <ac:chgData name="Davis, Jeffrey H." userId="79189ec7-4306-4996-bbc5-b9fc610d8f5e" providerId="ADAL" clId="{11F9A23F-4765-4CC6-882E-E8D60C1CD4B8}" dt="2024-03-22T15:57:37.845" v="15" actId="478"/>
          <ac:spMkLst>
            <pc:docMk/>
            <pc:sldMk cId="3772456921" sldId="374"/>
            <ac:spMk id="7" creationId="{DE25EAAA-4B5C-BD34-235A-E134DBDEE9BF}"/>
          </ac:spMkLst>
        </pc:spChg>
        <pc:spChg chg="add del mod">
          <ac:chgData name="Davis, Jeffrey H." userId="79189ec7-4306-4996-bbc5-b9fc610d8f5e" providerId="ADAL" clId="{11F9A23F-4765-4CC6-882E-E8D60C1CD4B8}" dt="2024-03-22T15:57:39.980" v="16" actId="478"/>
          <ac:spMkLst>
            <pc:docMk/>
            <pc:sldMk cId="3772456921" sldId="374"/>
            <ac:spMk id="8" creationId="{C14ADE2B-8DCA-3710-42CB-30DB529A8F87}"/>
          </ac:spMkLst>
        </pc:spChg>
        <pc:spChg chg="add mod">
          <ac:chgData name="Davis, Jeffrey H." userId="79189ec7-4306-4996-bbc5-b9fc610d8f5e" providerId="ADAL" clId="{11F9A23F-4765-4CC6-882E-E8D60C1CD4B8}" dt="2024-03-22T15:59:29.091" v="20" actId="1076"/>
          <ac:spMkLst>
            <pc:docMk/>
            <pc:sldMk cId="3772456921" sldId="374"/>
            <ac:spMk id="9" creationId="{0B08487E-8A03-32BB-67F7-E5B9CC0496F3}"/>
          </ac:spMkLst>
        </pc:spChg>
      </pc:sldChg>
      <pc:sldChg chg="modSp mod">
        <pc:chgData name="Davis, Jeffrey H." userId="79189ec7-4306-4996-bbc5-b9fc610d8f5e" providerId="ADAL" clId="{11F9A23F-4765-4CC6-882E-E8D60C1CD4B8}" dt="2024-03-22T16:04:44.554" v="22" actId="255"/>
        <pc:sldMkLst>
          <pc:docMk/>
          <pc:sldMk cId="693330589" sldId="3734"/>
        </pc:sldMkLst>
        <pc:spChg chg="mod">
          <ac:chgData name="Davis, Jeffrey H." userId="79189ec7-4306-4996-bbc5-b9fc610d8f5e" providerId="ADAL" clId="{11F9A23F-4765-4CC6-882E-E8D60C1CD4B8}" dt="2024-03-22T16:04:44.554" v="22" actId="255"/>
          <ac:spMkLst>
            <pc:docMk/>
            <pc:sldMk cId="693330589" sldId="3734"/>
            <ac:spMk id="21" creationId="{363F74D5-C35C-F4D0-E30B-318C8D794045}"/>
          </ac:spMkLst>
        </pc:spChg>
      </pc:sldChg>
      <pc:sldChg chg="modSp mod">
        <pc:chgData name="Davis, Jeffrey H." userId="79189ec7-4306-4996-bbc5-b9fc610d8f5e" providerId="ADAL" clId="{11F9A23F-4765-4CC6-882E-E8D60C1CD4B8}" dt="2024-03-22T16:00:35.861" v="21" actId="1076"/>
        <pc:sldMkLst>
          <pc:docMk/>
          <pc:sldMk cId="0" sldId="2134806450"/>
        </pc:sldMkLst>
        <pc:spChg chg="mod">
          <ac:chgData name="Davis, Jeffrey H." userId="79189ec7-4306-4996-bbc5-b9fc610d8f5e" providerId="ADAL" clId="{11F9A23F-4765-4CC6-882E-E8D60C1CD4B8}" dt="2024-03-22T16:00:35.861" v="21" actId="1076"/>
          <ac:spMkLst>
            <pc:docMk/>
            <pc:sldMk cId="0" sldId="2134806450"/>
            <ac:spMk id="6" creationId="{EDF2AD0F-8F73-47FB-9FD7-CCE2D8E49AE5}"/>
          </ac:spMkLst>
        </pc:spChg>
      </pc:sldChg>
      <pc:sldChg chg="modSp mod">
        <pc:chgData name="Davis, Jeffrey H." userId="79189ec7-4306-4996-bbc5-b9fc610d8f5e" providerId="ADAL" clId="{11F9A23F-4765-4CC6-882E-E8D60C1CD4B8}" dt="2024-03-22T16:09:28.164" v="26" actId="962"/>
        <pc:sldMkLst>
          <pc:docMk/>
          <pc:sldMk cId="2037056860" sldId="2134806452"/>
        </pc:sldMkLst>
        <pc:spChg chg="mod">
          <ac:chgData name="Davis, Jeffrey H." userId="79189ec7-4306-4996-bbc5-b9fc610d8f5e" providerId="ADAL" clId="{11F9A23F-4765-4CC6-882E-E8D60C1CD4B8}" dt="2024-03-22T16:09:26.251" v="25" actId="962"/>
          <ac:spMkLst>
            <pc:docMk/>
            <pc:sldMk cId="2037056860" sldId="2134806452"/>
            <ac:spMk id="75" creationId="{0BDC42F7-4B82-D2F2-2A5B-9644D6BDB1B3}"/>
          </ac:spMkLst>
        </pc:spChg>
        <pc:spChg chg="mod">
          <ac:chgData name="Davis, Jeffrey H." userId="79189ec7-4306-4996-bbc5-b9fc610d8f5e" providerId="ADAL" clId="{11F9A23F-4765-4CC6-882E-E8D60C1CD4B8}" dt="2024-03-22T16:09:28.164" v="26" actId="962"/>
          <ac:spMkLst>
            <pc:docMk/>
            <pc:sldMk cId="2037056860" sldId="2134806452"/>
            <ac:spMk id="79" creationId="{CA8F19F9-10B2-508B-1755-B1974BAD30E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7062E8F-0327-1B44-880E-F1AFCA2C073C}" type="datetimeFigureOut">
              <a:rPr lang="en-US" smtClean="0"/>
              <a:t>3/22/2024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21A873F-EF5E-994B-9976-428F934A075E}" type="slidenum">
              <a:rPr lang="en-US" smtClean="0"/>
              <a:t>‹#›</a:t>
            </a:fld>
            <a:endParaRPr lang="en-US"/>
          </a:p>
        </p:txBody>
      </p:sp>
    </p:spTree>
    <p:extLst>
      <p:ext uri="{BB962C8B-B14F-4D97-AF65-F5344CB8AC3E}">
        <p14:creationId xmlns:p14="http://schemas.microsoft.com/office/powerpoint/2010/main" val="6426202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0BF4D7-81BE-0B4C-B655-82AD930F9C8A}" type="datetimeFigureOut">
              <a:rPr lang="en-US" smtClean="0"/>
              <a:t>3/22/2024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2140A9-11FD-AB46-B99D-C1331D8D84D1}" type="slidenum">
              <a:rPr lang="en-US" smtClean="0"/>
              <a:t>‹#›</a:t>
            </a:fld>
            <a:endParaRPr lang="en-US"/>
          </a:p>
        </p:txBody>
      </p:sp>
    </p:spTree>
    <p:extLst>
      <p:ext uri="{BB962C8B-B14F-4D97-AF65-F5344CB8AC3E}">
        <p14:creationId xmlns:p14="http://schemas.microsoft.com/office/powerpoint/2010/main" val="760070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3E7DC8-2203-470B-94CF-731471D44871}" type="slidenum">
              <a:rPr lang="en-US" smtClean="0"/>
              <a:t>1</a:t>
            </a:fld>
            <a:endParaRPr lang="en-US"/>
          </a:p>
        </p:txBody>
      </p:sp>
    </p:spTree>
    <p:extLst>
      <p:ext uri="{BB962C8B-B14F-4D97-AF65-F5344CB8AC3E}">
        <p14:creationId xmlns:p14="http://schemas.microsoft.com/office/powerpoint/2010/main" val="2723685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spcAft>
                <a:spcPts val="0"/>
              </a:spcAft>
              <a:buClr>
                <a:srgbClr val="242424"/>
              </a:buClr>
              <a:tabLst>
                <a:tab pos="980440" algn="l"/>
              </a:tabLst>
            </a:pPr>
            <a:r>
              <a:rPr lang="en-US" sz="1200" b="1" dirty="0">
                <a:solidFill>
                  <a:srgbClr val="1A3F6C"/>
                </a:solidFill>
                <a:effectLst/>
                <a:latin typeface="Century Gothic" panose="020B0502020202020204" pitchFamily="34" charset="0"/>
                <a:ea typeface="Times New Roman" panose="02020603050405020304" pitchFamily="18" charset="0"/>
              </a:rPr>
              <a:t>Bonding</a:t>
            </a:r>
            <a:r>
              <a:rPr lang="en-US" sz="1200" b="1" spc="170" dirty="0">
                <a:solidFill>
                  <a:srgbClr val="1A3F6C"/>
                </a:solidFill>
                <a:effectLst/>
                <a:latin typeface="Century Gothic" panose="020B0502020202020204" pitchFamily="34" charset="0"/>
                <a:ea typeface="Times New Roman" panose="02020603050405020304" pitchFamily="18" charset="0"/>
              </a:rPr>
              <a:t> </a:t>
            </a:r>
            <a:r>
              <a:rPr lang="en-US" sz="1200" b="1" dirty="0">
                <a:solidFill>
                  <a:srgbClr val="1A3F6C"/>
                </a:solidFill>
                <a:effectLst/>
                <a:latin typeface="Century Gothic" panose="020B0502020202020204" pitchFamily="34" charset="0"/>
                <a:ea typeface="Times New Roman" panose="02020603050405020304" pitchFamily="18" charset="0"/>
              </a:rPr>
              <a:t>Education</a:t>
            </a:r>
            <a:r>
              <a:rPr lang="en-US" sz="1200" b="1" spc="180" dirty="0">
                <a:solidFill>
                  <a:srgbClr val="1A3F6C"/>
                </a:solidFill>
                <a:effectLst/>
                <a:latin typeface="Century Gothic" panose="020B0502020202020204" pitchFamily="34" charset="0"/>
                <a:ea typeface="Times New Roman" panose="02020603050405020304" pitchFamily="18" charset="0"/>
              </a:rPr>
              <a:t> </a:t>
            </a:r>
            <a:r>
              <a:rPr lang="en-US" sz="1200" b="1" dirty="0">
                <a:solidFill>
                  <a:srgbClr val="1A3F6C"/>
                </a:solidFill>
                <a:effectLst/>
                <a:latin typeface="Century Gothic" panose="020B0502020202020204" pitchFamily="34" charset="0"/>
                <a:ea typeface="Times New Roman" panose="02020603050405020304" pitchFamily="18" charset="0"/>
              </a:rPr>
              <a:t>Program</a:t>
            </a:r>
            <a:r>
              <a:rPr lang="en-US" sz="1200" b="1" spc="205" dirty="0">
                <a:solidFill>
                  <a:srgbClr val="1A3F6C"/>
                </a:solidFill>
                <a:effectLst/>
                <a:latin typeface="Century Gothic" panose="020B0502020202020204" pitchFamily="34" charset="0"/>
                <a:ea typeface="Times New Roman" panose="02020603050405020304" pitchFamily="18" charset="0"/>
              </a:rPr>
              <a:t> </a:t>
            </a:r>
            <a:r>
              <a:rPr lang="en-US" sz="1200" b="1" dirty="0">
                <a:solidFill>
                  <a:srgbClr val="1A3F6C"/>
                </a:solidFill>
                <a:effectLst/>
                <a:latin typeface="Century Gothic" panose="020B0502020202020204" pitchFamily="34" charset="0"/>
                <a:ea typeface="Times New Roman" panose="02020603050405020304" pitchFamily="18" charset="0"/>
              </a:rPr>
              <a:t>(BEP)</a:t>
            </a:r>
          </a:p>
          <a:p>
            <a:pPr marR="0" lvl="0">
              <a:spcAft>
                <a:spcPts val="0"/>
              </a:spcAft>
              <a:buClr>
                <a:srgbClr val="242424"/>
              </a:buClr>
              <a:tabLst>
                <a:tab pos="980440" algn="l"/>
              </a:tabLst>
            </a:pPr>
            <a:endParaRPr lang="en-US" sz="1200" b="1" dirty="0">
              <a:solidFill>
                <a:srgbClr val="1A3F6C"/>
              </a:solidFill>
              <a:effectLst/>
              <a:latin typeface="Century Gothic" panose="020B0502020202020204" pitchFamily="34" charset="0"/>
              <a:ea typeface="Times New Roman" panose="02020603050405020304" pitchFamily="18" charset="0"/>
            </a:endParaRPr>
          </a:p>
          <a:p>
            <a:pPr marL="285750" marR="0" indent="-285750">
              <a:spcAft>
                <a:spcPts val="0"/>
              </a:spcAft>
              <a:buFont typeface="Arial" panose="020B0604020202020204" pitchFamily="34" charset="0"/>
              <a:buChar char="•"/>
            </a:pPr>
            <a:r>
              <a:rPr lang="en-US" sz="1200" dirty="0">
                <a:solidFill>
                  <a:srgbClr val="1A3F6C"/>
                </a:solidFill>
                <a:effectLst/>
                <a:latin typeface="Century Gothic" panose="020B0502020202020204" pitchFamily="34" charset="0"/>
                <a:ea typeface="Times New Roman" panose="02020603050405020304" pitchFamily="18" charset="0"/>
              </a:rPr>
              <a:t>Work</a:t>
            </a:r>
            <a:r>
              <a:rPr lang="en-US" sz="1200" spc="-8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with</a:t>
            </a:r>
            <a:r>
              <a:rPr lang="en-US" sz="1200" spc="-6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OSDBU,</a:t>
            </a:r>
            <a:r>
              <a:rPr lang="en-US" sz="1200" spc="-10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bonding</a:t>
            </a:r>
            <a:r>
              <a:rPr lang="en-US" sz="1200" spc="-3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industry</a:t>
            </a:r>
            <a:r>
              <a:rPr lang="en-US" sz="1200" spc="-9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partners,</a:t>
            </a:r>
            <a:r>
              <a:rPr lang="en-US" sz="1200" spc="-2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local</a:t>
            </a:r>
            <a:r>
              <a:rPr lang="en-US" sz="1200" spc="-8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small</a:t>
            </a:r>
            <a:r>
              <a:rPr lang="en-US" sz="1200" spc="-12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business transportation</a:t>
            </a:r>
            <a:r>
              <a:rPr lang="en-US" sz="1200" spc="1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stakeholders,</a:t>
            </a:r>
            <a:r>
              <a:rPr lang="en-US" sz="1200" spc="-4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and</a:t>
            </a:r>
            <a:r>
              <a:rPr lang="en-US" sz="1200" spc="-9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local</a:t>
            </a:r>
            <a:r>
              <a:rPr lang="en-US" sz="1200" spc="-10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bond</a:t>
            </a:r>
            <a:r>
              <a:rPr lang="en-US" sz="1200" spc="-6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producers/agents</a:t>
            </a:r>
            <a:r>
              <a:rPr lang="en-US" sz="1200" spc="1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in</a:t>
            </a:r>
            <a:r>
              <a:rPr lang="en-US" sz="1200" spc="-10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your</a:t>
            </a:r>
            <a:r>
              <a:rPr lang="en-US" sz="1200" spc="-8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region</a:t>
            </a:r>
            <a:r>
              <a:rPr lang="en-US" sz="1200" spc="-9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to deliver</a:t>
            </a:r>
            <a:r>
              <a:rPr lang="en-US" sz="1200" spc="-4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a</a:t>
            </a:r>
            <a:r>
              <a:rPr lang="en-US" sz="1200" spc="-12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minimum</a:t>
            </a:r>
            <a:r>
              <a:rPr lang="en-US" sz="1200" spc="-1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of</a:t>
            </a:r>
            <a:r>
              <a:rPr lang="en-US" sz="1200" spc="-110" dirty="0">
                <a:solidFill>
                  <a:srgbClr val="1A3F6C"/>
                </a:solidFill>
                <a:effectLst/>
                <a:latin typeface="Century Gothic" panose="020B0502020202020204" pitchFamily="34" charset="0"/>
                <a:ea typeface="Times New Roman" panose="02020603050405020304" pitchFamily="18" charset="0"/>
              </a:rPr>
              <a:t> </a:t>
            </a:r>
            <a:r>
              <a:rPr lang="en-US" sz="1200" b="1" dirty="0">
                <a:solidFill>
                  <a:srgbClr val="1A3F6C"/>
                </a:solidFill>
                <a:effectLst/>
                <a:latin typeface="Century Gothic" panose="020B0502020202020204" pitchFamily="34" charset="0"/>
                <a:ea typeface="Times New Roman" panose="02020603050405020304" pitchFamily="18" charset="0"/>
              </a:rPr>
              <a:t>two</a:t>
            </a:r>
            <a:r>
              <a:rPr lang="en-US" sz="1200" b="1" spc="-50" dirty="0">
                <a:solidFill>
                  <a:srgbClr val="1A3F6C"/>
                </a:solidFill>
                <a:effectLst/>
                <a:latin typeface="Century Gothic" panose="020B0502020202020204" pitchFamily="34" charset="0"/>
                <a:ea typeface="Times New Roman" panose="02020603050405020304" pitchFamily="18" charset="0"/>
              </a:rPr>
              <a:t> </a:t>
            </a:r>
            <a:r>
              <a:rPr lang="en-US" sz="1200" b="1" dirty="0">
                <a:solidFill>
                  <a:srgbClr val="1A3F6C"/>
                </a:solidFill>
                <a:effectLst/>
                <a:latin typeface="Century Gothic" panose="020B0502020202020204" pitchFamily="34" charset="0"/>
                <a:ea typeface="Times New Roman" panose="02020603050405020304" pitchFamily="18" charset="0"/>
              </a:rPr>
              <a:t>(2)</a:t>
            </a:r>
            <a:r>
              <a:rPr lang="en-US" sz="1200" b="1" spc="-95" dirty="0">
                <a:solidFill>
                  <a:srgbClr val="1A3F6C"/>
                </a:solidFill>
                <a:effectLst/>
                <a:latin typeface="Century Gothic" panose="020B0502020202020204" pitchFamily="34" charset="0"/>
                <a:ea typeface="Times New Roman" panose="02020603050405020304" pitchFamily="18" charset="0"/>
              </a:rPr>
              <a:t> </a:t>
            </a:r>
            <a:r>
              <a:rPr lang="en-US" sz="1200" b="1" dirty="0">
                <a:solidFill>
                  <a:srgbClr val="1A3F6C"/>
                </a:solidFill>
                <a:effectLst/>
                <a:latin typeface="Century Gothic" panose="020B0502020202020204" pitchFamily="34" charset="0"/>
                <a:ea typeface="Times New Roman" panose="02020603050405020304" pitchFamily="18" charset="0"/>
              </a:rPr>
              <a:t>complete</a:t>
            </a:r>
            <a:r>
              <a:rPr lang="en-US" sz="1200" b="1" spc="-20" dirty="0">
                <a:solidFill>
                  <a:srgbClr val="1A3F6C"/>
                </a:solidFill>
                <a:effectLst/>
                <a:latin typeface="Century Gothic" panose="020B0502020202020204" pitchFamily="34" charset="0"/>
                <a:ea typeface="Times New Roman" panose="02020603050405020304" pitchFamily="18" charset="0"/>
              </a:rPr>
              <a:t> </a:t>
            </a:r>
            <a:r>
              <a:rPr lang="en-US" sz="1200" b="1" dirty="0">
                <a:solidFill>
                  <a:srgbClr val="1A3F6C"/>
                </a:solidFill>
                <a:effectLst/>
                <a:latin typeface="Century Gothic" panose="020B0502020202020204" pitchFamily="34" charset="0"/>
                <a:ea typeface="Times New Roman" panose="02020603050405020304" pitchFamily="18" charset="0"/>
              </a:rPr>
              <a:t>Bonding</a:t>
            </a:r>
            <a:r>
              <a:rPr lang="en-US" sz="1200" b="1" spc="-55" dirty="0">
                <a:solidFill>
                  <a:srgbClr val="1A3F6C"/>
                </a:solidFill>
                <a:effectLst/>
                <a:latin typeface="Century Gothic" panose="020B0502020202020204" pitchFamily="34" charset="0"/>
                <a:ea typeface="Times New Roman" panose="02020603050405020304" pitchFamily="18" charset="0"/>
              </a:rPr>
              <a:t> </a:t>
            </a:r>
            <a:r>
              <a:rPr lang="en-US" sz="1200" b="1" dirty="0">
                <a:solidFill>
                  <a:srgbClr val="1A3F6C"/>
                </a:solidFill>
                <a:effectLst/>
                <a:latin typeface="Century Gothic" panose="020B0502020202020204" pitchFamily="34" charset="0"/>
                <a:ea typeface="Times New Roman" panose="02020603050405020304" pitchFamily="18" charset="0"/>
              </a:rPr>
              <a:t>Education</a:t>
            </a:r>
            <a:r>
              <a:rPr lang="en-US" sz="1200" b="1" spc="-35" dirty="0">
                <a:solidFill>
                  <a:srgbClr val="1A3F6C"/>
                </a:solidFill>
                <a:effectLst/>
                <a:latin typeface="Century Gothic" panose="020B0502020202020204" pitchFamily="34" charset="0"/>
                <a:ea typeface="Times New Roman" panose="02020603050405020304" pitchFamily="18" charset="0"/>
              </a:rPr>
              <a:t> </a:t>
            </a:r>
            <a:r>
              <a:rPr lang="en-US" sz="1200" b="1" dirty="0">
                <a:solidFill>
                  <a:srgbClr val="1A3F6C"/>
                </a:solidFill>
                <a:effectLst/>
                <a:latin typeface="Century Gothic" panose="020B0502020202020204" pitchFamily="34" charset="0"/>
                <a:ea typeface="Times New Roman" panose="02020603050405020304" pitchFamily="18" charset="0"/>
              </a:rPr>
              <a:t>Program.</a:t>
            </a:r>
          </a:p>
          <a:p>
            <a:pPr marL="285750" marR="0" indent="-285750">
              <a:spcAft>
                <a:spcPts val="0"/>
              </a:spcAft>
              <a:buFont typeface="Arial" panose="020B0604020202020204" pitchFamily="34" charset="0"/>
              <a:buChar char="•"/>
            </a:pPr>
            <a:endParaRPr lang="en-US" sz="1200" spc="255" dirty="0">
              <a:solidFill>
                <a:srgbClr val="1A3F6C"/>
              </a:solidFill>
              <a:latin typeface="Century Gothic" panose="020B0502020202020204" pitchFamily="34" charset="0"/>
              <a:ea typeface="Times New Roman" panose="02020603050405020304" pitchFamily="18" charset="0"/>
            </a:endParaRPr>
          </a:p>
          <a:p>
            <a:pPr marL="285750" marR="0" indent="-285750">
              <a:spcAft>
                <a:spcPts val="0"/>
              </a:spcAft>
              <a:buFont typeface="Arial" panose="020B0604020202020204" pitchFamily="34" charset="0"/>
              <a:buChar char="•"/>
            </a:pPr>
            <a:r>
              <a:rPr lang="en-US" sz="1200" dirty="0">
                <a:solidFill>
                  <a:srgbClr val="1A3F6C"/>
                </a:solidFill>
                <a:effectLst/>
                <a:latin typeface="Century Gothic" panose="020B0502020202020204" pitchFamily="34" charset="0"/>
                <a:ea typeface="Times New Roman" panose="02020603050405020304" pitchFamily="18" charset="0"/>
              </a:rPr>
              <a:t>The BEP</a:t>
            </a:r>
            <a:r>
              <a:rPr lang="en-US" sz="1200" spc="-1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consists</a:t>
            </a:r>
            <a:r>
              <a:rPr lang="en-US" sz="1200" spc="-2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of</a:t>
            </a:r>
            <a:r>
              <a:rPr lang="en-US" sz="1200" spc="-11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the</a:t>
            </a:r>
            <a:r>
              <a:rPr lang="en-US" sz="1200" spc="-5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following</a:t>
            </a:r>
            <a:r>
              <a:rPr lang="en-US" sz="1200" spc="-1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components: (1)</a:t>
            </a:r>
            <a:r>
              <a:rPr lang="en-US" sz="1200" spc="-11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the</a:t>
            </a:r>
            <a:r>
              <a:rPr lang="en-US" sz="1200" spc="-4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stakeholder's</a:t>
            </a:r>
            <a:r>
              <a:rPr lang="en-US" sz="1200" spc="-3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meeting;</a:t>
            </a:r>
            <a:r>
              <a:rPr lang="en-US" sz="1200" spc="3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(2) the</a:t>
            </a:r>
            <a:r>
              <a:rPr lang="en-US" sz="1200" spc="-6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educational</a:t>
            </a:r>
            <a:r>
              <a:rPr lang="en-US" sz="1200" spc="-6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workshops</a:t>
            </a:r>
            <a:r>
              <a:rPr lang="en-US" sz="1200" spc="-4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component;</a:t>
            </a:r>
            <a:r>
              <a:rPr lang="en-US" sz="1200" spc="-2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(3)</a:t>
            </a:r>
            <a:r>
              <a:rPr lang="en-US" sz="1200" spc="-11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the</a:t>
            </a:r>
            <a:r>
              <a:rPr lang="en-US" sz="1200" spc="-9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bond</a:t>
            </a:r>
            <a:r>
              <a:rPr lang="en-US" sz="1200" spc="-5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readiness</a:t>
            </a:r>
            <a:r>
              <a:rPr lang="en-US" sz="1200" spc="-3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component; and (4)</a:t>
            </a:r>
            <a:r>
              <a:rPr lang="en-US" sz="1200" spc="-9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follow-on</a:t>
            </a:r>
            <a:r>
              <a:rPr lang="en-US" sz="1200" spc="-3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assistance</a:t>
            </a:r>
            <a:r>
              <a:rPr lang="en-US" sz="1200" spc="-7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to</a:t>
            </a:r>
            <a:r>
              <a:rPr lang="en-US" sz="1200" spc="-8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BEP</a:t>
            </a:r>
            <a:r>
              <a:rPr lang="en-US" sz="1200" spc="-6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participants</a:t>
            </a:r>
            <a:r>
              <a:rPr lang="en-US" sz="1200" spc="-3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to</a:t>
            </a:r>
            <a:r>
              <a:rPr lang="en-US" sz="1200" spc="-10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provide</a:t>
            </a:r>
            <a:r>
              <a:rPr lang="en-US" sz="1200" spc="-3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technical</a:t>
            </a:r>
            <a:r>
              <a:rPr lang="en-US" sz="1200" spc="-1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and procurement</a:t>
            </a:r>
            <a:r>
              <a:rPr lang="en-US" sz="1200" spc="1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assistance</a:t>
            </a:r>
            <a:r>
              <a:rPr lang="en-US" sz="1200" spc="-6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based</a:t>
            </a:r>
            <a:r>
              <a:rPr lang="en-US" sz="1200" spc="-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on</a:t>
            </a:r>
            <a:r>
              <a:rPr lang="en-US" sz="1200" spc="-12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the</a:t>
            </a:r>
            <a:r>
              <a:rPr lang="en-US" sz="1200" spc="-8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prescriptive</a:t>
            </a:r>
            <a:r>
              <a:rPr lang="en-US" sz="1200" spc="-3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plan</a:t>
            </a:r>
            <a:r>
              <a:rPr lang="en-US" sz="1200" spc="-5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determined</a:t>
            </a:r>
            <a:r>
              <a:rPr lang="en-US" sz="1200" spc="-5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by</a:t>
            </a:r>
            <a:r>
              <a:rPr lang="en-US" sz="1200" spc="-8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the</a:t>
            </a:r>
            <a:r>
              <a:rPr lang="en-US" sz="1200" spc="-7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BEP. </a:t>
            </a:r>
          </a:p>
          <a:p>
            <a:pPr marL="285750" marR="0" indent="-285750">
              <a:spcAft>
                <a:spcPts val="0"/>
              </a:spcAft>
              <a:buFont typeface="Arial" panose="020B0604020202020204" pitchFamily="34" charset="0"/>
              <a:buChar char="•"/>
            </a:pPr>
            <a:endParaRPr lang="en-US" sz="1200" dirty="0">
              <a:solidFill>
                <a:srgbClr val="1A3F6C"/>
              </a:solidFill>
              <a:latin typeface="Century Gothic" panose="020B0502020202020204" pitchFamily="34" charset="0"/>
              <a:ea typeface="Times New Roman" panose="02020603050405020304" pitchFamily="18" charset="0"/>
            </a:endParaRPr>
          </a:p>
          <a:p>
            <a:pPr marL="285750" marR="0" indent="-285750">
              <a:spcAft>
                <a:spcPts val="0"/>
              </a:spcAft>
              <a:buFont typeface="Arial" panose="020B0604020202020204" pitchFamily="34" charset="0"/>
              <a:buChar char="•"/>
            </a:pPr>
            <a:r>
              <a:rPr lang="en-US" sz="1200" dirty="0">
                <a:solidFill>
                  <a:srgbClr val="1A3F6C"/>
                </a:solidFill>
                <a:effectLst/>
                <a:latin typeface="Century Gothic" panose="020B0502020202020204" pitchFamily="34" charset="0"/>
                <a:ea typeface="Times New Roman" panose="02020603050405020304" pitchFamily="18" charset="0"/>
              </a:rPr>
              <a:t>For</a:t>
            </a:r>
            <a:r>
              <a:rPr lang="en-US" sz="1200" spc="-3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each</a:t>
            </a:r>
            <a:r>
              <a:rPr lang="en-US" sz="1200" spc="-5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BEP</a:t>
            </a:r>
            <a:r>
              <a:rPr lang="en-US" sz="1200" spc="-3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event,</a:t>
            </a:r>
            <a:r>
              <a:rPr lang="en-US" sz="1200" spc="-5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work</a:t>
            </a:r>
            <a:r>
              <a:rPr lang="en-US" sz="1200" spc="-4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with</a:t>
            </a:r>
            <a:r>
              <a:rPr lang="en-US" sz="1200" spc="-6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the</a:t>
            </a:r>
            <a:r>
              <a:rPr lang="en-US" sz="1200" spc="-5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local</a:t>
            </a:r>
            <a:r>
              <a:rPr lang="en-US" sz="1200" spc="-6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bond</a:t>
            </a:r>
            <a:r>
              <a:rPr lang="en-US" sz="1200" spc="-3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producers/agents</a:t>
            </a:r>
            <a:r>
              <a:rPr lang="en-US" sz="1200" spc="4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in</a:t>
            </a:r>
            <a:r>
              <a:rPr lang="en-US" sz="1200" spc="-9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your</a:t>
            </a:r>
            <a:r>
              <a:rPr lang="en-US" sz="1200" spc="-4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region and</a:t>
            </a:r>
            <a:r>
              <a:rPr lang="en-US" sz="1200" spc="-8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the</a:t>
            </a:r>
            <a:r>
              <a:rPr lang="en-US" sz="1200" spc="-4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disadvantaged</a:t>
            </a:r>
            <a:r>
              <a:rPr lang="en-US" sz="1200" spc="-2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business</a:t>
            </a:r>
            <a:r>
              <a:rPr lang="en-US" sz="1200" spc="-3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participants</a:t>
            </a:r>
            <a:r>
              <a:rPr lang="en-US" sz="1200" spc="-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to</a:t>
            </a:r>
            <a:r>
              <a:rPr lang="en-US" sz="1200" spc="-5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deliver</a:t>
            </a:r>
            <a:r>
              <a:rPr lang="en-US" sz="1200" spc="-4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a</a:t>
            </a:r>
            <a:r>
              <a:rPr lang="en-US" sz="1200" spc="-11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minimum</a:t>
            </a:r>
            <a:r>
              <a:rPr lang="en-US" sz="1200" spc="-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of</a:t>
            </a:r>
            <a:r>
              <a:rPr lang="en-US" sz="1200" spc="-10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ten</a:t>
            </a:r>
            <a:r>
              <a:rPr lang="en-US" sz="1200" spc="-5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(10) disadvantaged</a:t>
            </a:r>
            <a:r>
              <a:rPr lang="en-US" sz="1200" spc="-1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business</a:t>
            </a:r>
            <a:r>
              <a:rPr lang="en-US" sz="1200" spc="-7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participants</a:t>
            </a:r>
            <a:r>
              <a:rPr lang="en-US" sz="1200" spc="-2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in</a:t>
            </a:r>
            <a:r>
              <a:rPr lang="en-US" sz="1200" spc="-12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the</a:t>
            </a:r>
            <a:r>
              <a:rPr lang="en-US" sz="1200" spc="-8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BEP</a:t>
            </a:r>
            <a:r>
              <a:rPr lang="en-US" sz="1200" spc="-8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with</a:t>
            </a:r>
            <a:r>
              <a:rPr lang="en-US" sz="1200" spc="-6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either</a:t>
            </a:r>
            <a:r>
              <a:rPr lang="en-US" sz="1200" spc="-7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access</a:t>
            </a:r>
            <a:r>
              <a:rPr lang="en-US" sz="1200" spc="-8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to</a:t>
            </a:r>
            <a:r>
              <a:rPr lang="en-US" sz="1200" spc="-8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bonding or</a:t>
            </a:r>
            <a:r>
              <a:rPr lang="en-US" sz="1200" spc="-4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an</a:t>
            </a:r>
            <a:r>
              <a:rPr lang="en-US" sz="1200" spc="-7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increase</a:t>
            </a:r>
            <a:r>
              <a:rPr lang="en-US" sz="1200" spc="-2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in</a:t>
            </a:r>
            <a:r>
              <a:rPr lang="en-US" sz="1200" spc="-11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the</a:t>
            </a:r>
            <a:r>
              <a:rPr lang="en-US" sz="1200" spc="-7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bonding</a:t>
            </a:r>
            <a:r>
              <a:rPr lang="en-US" sz="1200" spc="2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capacity.</a:t>
            </a:r>
            <a:r>
              <a:rPr lang="en-US" sz="1200" spc="21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The</a:t>
            </a:r>
            <a:r>
              <a:rPr lang="en-US" sz="1200" spc="-8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programs will</a:t>
            </a:r>
            <a:r>
              <a:rPr lang="en-US" sz="1200" spc="-4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be</a:t>
            </a:r>
            <a:r>
              <a:rPr lang="en-US" sz="1200" spc="-4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funded separately</a:t>
            </a:r>
            <a:r>
              <a:rPr lang="en-US" sz="1200" spc="-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and</a:t>
            </a:r>
            <a:r>
              <a:rPr lang="en-US" sz="1200" spc="-5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in</a:t>
            </a:r>
            <a:r>
              <a:rPr lang="en-US" sz="1200" spc="-7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addition</a:t>
            </a:r>
            <a:r>
              <a:rPr lang="en-US" sz="1200" spc="-6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to</a:t>
            </a:r>
            <a:r>
              <a:rPr lang="en-US" sz="1200" spc="-5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the</a:t>
            </a:r>
            <a:r>
              <a:rPr lang="en-US" sz="1200" spc="-2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amount</a:t>
            </a:r>
            <a:r>
              <a:rPr lang="en-US" sz="1200" spc="-2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listed</a:t>
            </a:r>
            <a:r>
              <a:rPr lang="en-US" sz="1200" spc="-40"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in</a:t>
            </a:r>
            <a:r>
              <a:rPr lang="en-US" sz="1200" spc="-1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1.3</a:t>
            </a:r>
            <a:r>
              <a:rPr lang="en-US" sz="1200" spc="-14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of</a:t>
            </a:r>
            <a:r>
              <a:rPr lang="en-US" sz="1200" spc="-8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the</a:t>
            </a:r>
            <a:r>
              <a:rPr lang="en-US" sz="1200" spc="-5" dirty="0">
                <a:solidFill>
                  <a:srgbClr val="1A3F6C"/>
                </a:solidFill>
                <a:effectLst/>
                <a:latin typeface="Century Gothic" panose="020B0502020202020204" pitchFamily="34" charset="0"/>
                <a:ea typeface="Times New Roman" panose="02020603050405020304" pitchFamily="18" charset="0"/>
              </a:rPr>
              <a:t> </a:t>
            </a:r>
            <a:r>
              <a:rPr lang="en-US" sz="1200" dirty="0">
                <a:solidFill>
                  <a:srgbClr val="1A3F6C"/>
                </a:solidFill>
                <a:effectLst/>
                <a:latin typeface="Century Gothic" panose="020B0502020202020204" pitchFamily="34" charset="0"/>
                <a:ea typeface="Times New Roman" panose="02020603050405020304" pitchFamily="18" charset="0"/>
              </a:rPr>
              <a:t>solicitation.</a:t>
            </a:r>
          </a:p>
          <a:p>
            <a:endParaRPr lang="en-US" b="1" dirty="0"/>
          </a:p>
        </p:txBody>
      </p:sp>
      <p:sp>
        <p:nvSpPr>
          <p:cNvPr id="4" name="Slide Number Placeholder 3"/>
          <p:cNvSpPr>
            <a:spLocks noGrp="1"/>
          </p:cNvSpPr>
          <p:nvPr>
            <p:ph type="sldNum" sz="quarter" idx="5"/>
          </p:nvPr>
        </p:nvSpPr>
        <p:spPr/>
        <p:txBody>
          <a:bodyPr/>
          <a:lstStyle/>
          <a:p>
            <a:fld id="{2D0C45D7-3BDA-434E-BD40-B3465CBF288A}" type="slidenum">
              <a:rPr lang="en-US" smtClean="0"/>
              <a:t>17</a:t>
            </a:fld>
            <a:endParaRPr lang="en-US"/>
          </a:p>
        </p:txBody>
      </p:sp>
    </p:spTree>
    <p:extLst>
      <p:ext uri="{BB962C8B-B14F-4D97-AF65-F5344CB8AC3E}">
        <p14:creationId xmlns:p14="http://schemas.microsoft.com/office/powerpoint/2010/main" val="22583638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BA Logo Slide">
    <p:spTree>
      <p:nvGrpSpPr>
        <p:cNvPr id="1" name=""/>
        <p:cNvGrpSpPr/>
        <p:nvPr/>
      </p:nvGrpSpPr>
      <p:grpSpPr>
        <a:xfrm>
          <a:off x="0" y="0"/>
          <a:ext cx="0" cy="0"/>
          <a:chOff x="0" y="0"/>
          <a:chExt cx="0" cy="0"/>
        </a:xfrm>
      </p:grpSpPr>
      <p:pic>
        <p:nvPicPr>
          <p:cNvPr id="9" name="Picture 8" descr="A picture containing drawing&#10;&#10;Description automatically generated">
            <a:extLst>
              <a:ext uri="{FF2B5EF4-FFF2-40B4-BE49-F238E27FC236}">
                <a16:creationId xmlns:a16="http://schemas.microsoft.com/office/drawing/2014/main" id="{352D0A3C-C83A-0D4E-8111-FCAFA77D5B25}"/>
              </a:ext>
            </a:extLst>
          </p:cNvPr>
          <p:cNvPicPr>
            <a:picLocks noChangeAspect="1"/>
          </p:cNvPicPr>
          <p:nvPr userDrawn="1"/>
        </p:nvPicPr>
        <p:blipFill>
          <a:blip r:embed="rId2"/>
          <a:stretch>
            <a:fillRect/>
          </a:stretch>
        </p:blipFill>
        <p:spPr>
          <a:xfrm>
            <a:off x="3950488" y="1095755"/>
            <a:ext cx="4291024" cy="4666489"/>
          </a:xfrm>
          <a:prstGeom prst="rect">
            <a:avLst/>
          </a:prstGeom>
        </p:spPr>
      </p:pic>
    </p:spTree>
    <p:extLst>
      <p:ext uri="{BB962C8B-B14F-4D97-AF65-F5344CB8AC3E}">
        <p14:creationId xmlns:p14="http://schemas.microsoft.com/office/powerpoint/2010/main" val="983657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CBD941-85B0-4783-9479-F3C09F634B4E}" type="datetime4">
              <a:rPr lang="en-US" smtClean="0"/>
              <a:t>March 22, 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AB44B9-F1EC-4F4B-88D4-413245C9CD3E}" type="slidenum">
              <a:rPr lang="en-US" smtClean="0"/>
              <a:t>‹#›</a:t>
            </a:fld>
            <a:endParaRPr lang="en-US"/>
          </a:p>
        </p:txBody>
      </p:sp>
      <p:sp>
        <p:nvSpPr>
          <p:cNvPr id="6" name="Rectangle 5"/>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p:cNvSpPr>
            <a:spLocks noGrp="1"/>
          </p:cNvSpPr>
          <p:nvPr>
            <p:ph type="pic" sz="quarter" idx="13"/>
          </p:nvPr>
        </p:nvSpPr>
        <p:spPr>
          <a:xfrm>
            <a:off x="0" y="0"/>
            <a:ext cx="12192000" cy="6858000"/>
          </a:xfrm>
        </p:spPr>
        <p:txBody>
          <a:bodyPr/>
          <a:lstStyle/>
          <a:p>
            <a:r>
              <a:rPr lang="en-US"/>
              <a:t>Click icon to add picture</a:t>
            </a:r>
            <a:endParaRPr lang="en-US" dirty="0"/>
          </a:p>
        </p:txBody>
      </p:sp>
    </p:spTree>
    <p:extLst>
      <p:ext uri="{BB962C8B-B14F-4D97-AF65-F5344CB8AC3E}">
        <p14:creationId xmlns:p14="http://schemas.microsoft.com/office/powerpoint/2010/main" val="344943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5"/>
            <a:ext cx="3932237" cy="1224275"/>
          </a:xfrm>
        </p:spPr>
        <p:txBody>
          <a:bodyPr anchor="t">
            <a:normAutofit/>
          </a:bodyPr>
          <a:lstStyle>
            <a:lvl1pPr algn="l">
              <a:defRPr sz="36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211700"/>
            <a:ext cx="3932237" cy="3657288"/>
          </a:xfrm>
        </p:spPr>
        <p:txBody>
          <a:bodyPr/>
          <a:lstStyle>
            <a:lvl1pPr marL="0" indent="0">
              <a:buNone/>
              <a:defRPr sz="1600" b="1">
                <a:solidFill>
                  <a:srgbClr val="89898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0A0D8E9-0EE2-4BCA-B937-634D8988D610}" type="datetime4">
              <a:rPr lang="en-US" smtClean="0"/>
              <a:t>March 22,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13998310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2F5A69AD-8C62-487B-9E5E-1D125FB4596C}" type="datetime4">
              <a:rPr lang="en-US" smtClean="0"/>
              <a:t>March 22,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
        <p:nvSpPr>
          <p:cNvPr id="8" name="Title 1"/>
          <p:cNvSpPr>
            <a:spLocks noGrp="1"/>
          </p:cNvSpPr>
          <p:nvPr>
            <p:ph type="title"/>
          </p:nvPr>
        </p:nvSpPr>
        <p:spPr>
          <a:xfrm>
            <a:off x="839788" y="987425"/>
            <a:ext cx="3932237" cy="1224275"/>
          </a:xfrm>
        </p:spPr>
        <p:txBody>
          <a:bodyPr anchor="t">
            <a:normAutofit/>
          </a:bodyPr>
          <a:lstStyle>
            <a:lvl1pPr algn="l">
              <a:defRPr sz="3600"/>
            </a:lvl1pPr>
          </a:lstStyle>
          <a:p>
            <a:r>
              <a:rPr lang="en-US"/>
              <a:t>Click to edit Master title style</a:t>
            </a:r>
            <a:endParaRPr lang="en-US" dirty="0"/>
          </a:p>
        </p:txBody>
      </p:sp>
      <p:sp>
        <p:nvSpPr>
          <p:cNvPr id="9" name="Text Placeholder 3"/>
          <p:cNvSpPr>
            <a:spLocks noGrp="1"/>
          </p:cNvSpPr>
          <p:nvPr>
            <p:ph type="body" sz="half" idx="2"/>
          </p:nvPr>
        </p:nvSpPr>
        <p:spPr>
          <a:xfrm>
            <a:off x="839788" y="2211700"/>
            <a:ext cx="3932237" cy="3657288"/>
          </a:xfrm>
        </p:spPr>
        <p:txBody>
          <a:bodyPr/>
          <a:lstStyle>
            <a:lvl1pPr marL="0" indent="0">
              <a:buNone/>
              <a:defRPr sz="1600" b="1">
                <a:solidFill>
                  <a:srgbClr val="89898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770036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6CAAA6B-4527-405F-AA6F-7C36B2ADE800}"/>
              </a:ext>
            </a:extLst>
          </p:cNvPr>
          <p:cNvSpPr/>
          <p:nvPr userDrawn="1"/>
        </p:nvSpPr>
        <p:spPr>
          <a:xfrm>
            <a:off x="0" y="0"/>
            <a:ext cx="12192000" cy="6858000"/>
          </a:xfrm>
          <a:prstGeom prst="rect">
            <a:avLst/>
          </a:prstGeom>
          <a:solidFill>
            <a:srgbClr val="002E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8B6B0DF4-8D33-4DD8-A1FE-B3E954E0394F}"/>
              </a:ext>
            </a:extLst>
          </p:cNvPr>
          <p:cNvSpPr>
            <a:spLocks noGrp="1"/>
          </p:cNvSpPr>
          <p:nvPr>
            <p:ph type="title"/>
          </p:nvPr>
        </p:nvSpPr>
        <p:spPr>
          <a:xfrm>
            <a:off x="838200" y="4539940"/>
            <a:ext cx="10515600" cy="1160039"/>
          </a:xfrm>
        </p:spPr>
        <p:txBody>
          <a:bodyPr/>
          <a:lstStyle/>
          <a:p>
            <a:r>
              <a:rPr lang="en-US"/>
              <a:t>Click to edit Master title style</a:t>
            </a:r>
          </a:p>
        </p:txBody>
      </p:sp>
      <p:pic>
        <p:nvPicPr>
          <p:cNvPr id="5" name="Picture 4" descr="U.S. Small Business Administration (SBA) logo.">
            <a:extLst>
              <a:ext uri="{FF2B5EF4-FFF2-40B4-BE49-F238E27FC236}">
                <a16:creationId xmlns:a16="http://schemas.microsoft.com/office/drawing/2014/main" id="{4AC9F962-2A99-458C-ACB0-17459A57BDD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419312" y="1606513"/>
            <a:ext cx="3353375" cy="3644973"/>
          </a:xfrm>
          <a:prstGeom prst="rect">
            <a:avLst/>
          </a:prstGeom>
        </p:spPr>
      </p:pic>
    </p:spTree>
    <p:extLst>
      <p:ext uri="{BB962C8B-B14F-4D97-AF65-F5344CB8AC3E}">
        <p14:creationId xmlns:p14="http://schemas.microsoft.com/office/powerpoint/2010/main" val="30839911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2 lines) - Screen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5B8858A-EDE6-40BD-9EB5-21E4470ECB35}"/>
              </a:ext>
            </a:extLst>
          </p:cNvPr>
          <p:cNvSpPr/>
          <p:nvPr userDrawn="1"/>
        </p:nvSpPr>
        <p:spPr>
          <a:xfrm>
            <a:off x="0" y="0"/>
            <a:ext cx="12192000" cy="6858000"/>
          </a:xfrm>
          <a:prstGeom prst="rect">
            <a:avLst/>
          </a:prstGeom>
          <a:solidFill>
            <a:srgbClr val="007D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itle 1">
            <a:extLst>
              <a:ext uri="{FF2B5EF4-FFF2-40B4-BE49-F238E27FC236}">
                <a16:creationId xmlns:a16="http://schemas.microsoft.com/office/drawing/2014/main" id="{69BB24EA-F954-4007-8437-F199915416AD}"/>
              </a:ext>
            </a:extLst>
          </p:cNvPr>
          <p:cNvSpPr>
            <a:spLocks noGrp="1"/>
          </p:cNvSpPr>
          <p:nvPr>
            <p:ph type="ctrTitle" hasCustomPrompt="1"/>
          </p:nvPr>
        </p:nvSpPr>
        <p:spPr>
          <a:xfrm>
            <a:off x="2667000" y="2235200"/>
            <a:ext cx="6858000" cy="2387600"/>
          </a:xfrm>
          <a:prstGeom prst="rect">
            <a:avLst/>
          </a:prstGeom>
        </p:spPr>
        <p:txBody>
          <a:bodyPr anchor="ctr"/>
          <a:lstStyle>
            <a:lvl1pPr algn="ctr">
              <a:lnSpc>
                <a:spcPts val="4500"/>
              </a:lnSpc>
              <a:defRPr sz="4500">
                <a:solidFill>
                  <a:schemeClr val="bg1"/>
                </a:solidFill>
              </a:defRPr>
            </a:lvl1pPr>
          </a:lstStyle>
          <a:p>
            <a:r>
              <a:rPr lang="en-US"/>
              <a:t>Click to edit Master </a:t>
            </a:r>
            <a:br>
              <a:rPr lang="en-US"/>
            </a:br>
            <a:r>
              <a:rPr lang="en-US"/>
              <a:t>chapter style</a:t>
            </a:r>
          </a:p>
        </p:txBody>
      </p:sp>
      <p:pic>
        <p:nvPicPr>
          <p:cNvPr id="4" name="Picture 3" descr="U.S. Small Business Administration (SBA) logo.">
            <a:extLst>
              <a:ext uri="{FF2B5EF4-FFF2-40B4-BE49-F238E27FC236}">
                <a16:creationId xmlns:a16="http://schemas.microsoft.com/office/drawing/2014/main" id="{0E7F0366-694B-4F1B-A246-5511FB22378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896593" y="566675"/>
            <a:ext cx="2409324" cy="661760"/>
          </a:xfrm>
          <a:prstGeom prst="rect">
            <a:avLst/>
          </a:prstGeom>
        </p:spPr>
      </p:pic>
    </p:spTree>
    <p:extLst>
      <p:ext uri="{BB962C8B-B14F-4D97-AF65-F5344CB8AC3E}">
        <p14:creationId xmlns:p14="http://schemas.microsoft.com/office/powerpoint/2010/main" val="40348881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tandard">
    <p:spTree>
      <p:nvGrpSpPr>
        <p:cNvPr id="1" name=""/>
        <p:cNvGrpSpPr/>
        <p:nvPr/>
      </p:nvGrpSpPr>
      <p:grpSpPr>
        <a:xfrm>
          <a:off x="0" y="0"/>
          <a:ext cx="0" cy="0"/>
          <a:chOff x="0" y="0"/>
          <a:chExt cx="0" cy="0"/>
        </a:xfrm>
      </p:grpSpPr>
      <p:sp>
        <p:nvSpPr>
          <p:cNvPr id="2" name="Title 1"/>
          <p:cNvSpPr>
            <a:spLocks noGrp="1"/>
          </p:cNvSpPr>
          <p:nvPr>
            <p:ph type="title"/>
          </p:nvPr>
        </p:nvSpPr>
        <p:spPr>
          <a:xfrm>
            <a:off x="838200" y="530650"/>
            <a:ext cx="10515600" cy="598904"/>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4"/>
          <p:cNvSpPr>
            <a:spLocks noGrp="1"/>
          </p:cNvSpPr>
          <p:nvPr>
            <p:ph type="dt" sz="half" idx="10"/>
          </p:nvPr>
        </p:nvSpPr>
        <p:spPr>
          <a:xfrm>
            <a:off x="521226" y="6194300"/>
            <a:ext cx="2394420" cy="365125"/>
          </a:xfrm>
        </p:spPr>
        <p:txBody>
          <a:bodyPr/>
          <a:lstStyle/>
          <a:p>
            <a:fld id="{3337F392-8272-4F46-B853-431367BC72E1}" type="datetime4">
              <a:rPr lang="en-US" smtClean="0"/>
              <a:t>March 22, 2024</a:t>
            </a:fld>
            <a:endParaRPr lang="en-US"/>
          </a:p>
        </p:txBody>
      </p:sp>
      <p:sp>
        <p:nvSpPr>
          <p:cNvPr id="9" name="Footer Placeholder 5"/>
          <p:cNvSpPr>
            <a:spLocks noGrp="1"/>
          </p:cNvSpPr>
          <p:nvPr>
            <p:ph type="ftr" sz="quarter" idx="11"/>
          </p:nvPr>
        </p:nvSpPr>
        <p:spPr>
          <a:xfrm>
            <a:off x="4038600" y="6194300"/>
            <a:ext cx="4114800" cy="365125"/>
          </a:xfrm>
        </p:spPr>
        <p:txBody>
          <a:bodyPr/>
          <a:lstStyle/>
          <a:p>
            <a:endParaRPr lang="en-US"/>
          </a:p>
        </p:txBody>
      </p:sp>
      <p:sp>
        <p:nvSpPr>
          <p:cNvPr id="10" name="Slide Number Placeholder 6"/>
          <p:cNvSpPr>
            <a:spLocks noGrp="1"/>
          </p:cNvSpPr>
          <p:nvPr>
            <p:ph type="sldNum" sz="quarter" idx="12"/>
          </p:nvPr>
        </p:nvSpPr>
        <p:spPr>
          <a:xfrm>
            <a:off x="9062013" y="6194300"/>
            <a:ext cx="2743200" cy="365125"/>
          </a:xfrm>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30123969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267" b="1" i="0">
                <a:solidFill>
                  <a:schemeClr val="bg1"/>
                </a:solidFill>
                <a:latin typeface="Century Gothic"/>
                <a:cs typeface="Century Gothic"/>
              </a:defRPr>
            </a:lvl1pPr>
          </a:lstStyle>
          <a:p>
            <a:endParaRPr/>
          </a:p>
        </p:txBody>
      </p:sp>
      <p:sp>
        <p:nvSpPr>
          <p:cNvPr id="3" name="Holder 3"/>
          <p:cNvSpPr>
            <a:spLocks noGrp="1"/>
          </p:cNvSpPr>
          <p:nvPr>
            <p:ph type="body" idx="1"/>
          </p:nvPr>
        </p:nvSpPr>
        <p:spPr/>
        <p:txBody>
          <a:bodyPr lIns="0" tIns="0" rIns="0" bIns="0"/>
          <a:lstStyle>
            <a:lvl1pPr>
              <a:defRPr sz="1867" b="0" i="0">
                <a:solidFill>
                  <a:srgbClr val="073963"/>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48606E21-7486-486F-8802-756DC407E9E0}" type="datetime4">
              <a:rPr lang="en-US" smtClean="0"/>
              <a:t>March 22, 2024</a:t>
            </a:fld>
            <a:endParaRPr lang="en-US" dirty="0"/>
          </a:p>
        </p:txBody>
      </p:sp>
      <p:sp>
        <p:nvSpPr>
          <p:cNvPr id="6" name="Holder 6"/>
          <p:cNvSpPr>
            <a:spLocks noGrp="1"/>
          </p:cNvSpPr>
          <p:nvPr>
            <p:ph type="sldNum" sz="quarter" idx="7"/>
          </p:nvPr>
        </p:nvSpPr>
        <p:spPr/>
        <p:txBody>
          <a:bodyPr lIns="0" tIns="0" rIns="0" bIns="0"/>
          <a:lstStyle>
            <a:lvl1pPr>
              <a:defRPr sz="1200" b="0" i="0">
                <a:solidFill>
                  <a:srgbClr val="062C4A"/>
                </a:solidFill>
                <a:latin typeface="Calibri"/>
                <a:cs typeface="Calibri"/>
              </a:defRPr>
            </a:lvl1pPr>
          </a:lstStyle>
          <a:p>
            <a:pPr marL="50799">
              <a:lnSpc>
                <a:spcPts val="1273"/>
              </a:lnSpc>
            </a:pPr>
            <a:fld id="{81D60167-4931-47E6-BA6A-407CBD079E47}" type="slidenum">
              <a:rPr lang="en-US" spc="-33" smtClean="0"/>
              <a:pPr marL="50799">
                <a:lnSpc>
                  <a:spcPts val="1273"/>
                </a:lnSpc>
              </a:pPr>
              <a:t>‹#›</a:t>
            </a:fld>
            <a:endParaRPr lang="en-US" spc="-33" dirty="0"/>
          </a:p>
        </p:txBody>
      </p:sp>
    </p:spTree>
    <p:extLst>
      <p:ext uri="{BB962C8B-B14F-4D97-AF65-F5344CB8AC3E}">
        <p14:creationId xmlns:p14="http://schemas.microsoft.com/office/powerpoint/2010/main" val="860486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1 line) - Screen Only">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360614"/>
            <a:ext cx="9144000" cy="2387600"/>
          </a:xfrm>
        </p:spPr>
        <p:txBody>
          <a:bodyPr anchor="b">
            <a:normAutofit/>
          </a:bodyPr>
          <a:lstStyle>
            <a:lvl1pPr algn="ctr">
              <a:lnSpc>
                <a:spcPct val="75000"/>
              </a:lnSpc>
              <a:defRPr sz="8000" spc="-300">
                <a:solidFill>
                  <a:srgbClr val="003F80"/>
                </a:solidFill>
              </a:defRPr>
            </a:lvl1pPr>
          </a:lstStyle>
          <a:p>
            <a:r>
              <a:rPr lang="en-US" dirty="0"/>
              <a:t>Click to edit Master title style (1 line)</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800">
                <a:solidFill>
                  <a:srgbClr val="003F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2048" y="683994"/>
            <a:ext cx="2407901" cy="660143"/>
          </a:xfrm>
          <a:prstGeom prst="rect">
            <a:avLst/>
          </a:prstGeom>
        </p:spPr>
      </p:pic>
      <p:sp>
        <p:nvSpPr>
          <p:cNvPr id="9" name="Text Placeholder 7"/>
          <p:cNvSpPr>
            <a:spLocks noGrp="1"/>
          </p:cNvSpPr>
          <p:nvPr>
            <p:ph type="body" sz="quarter" idx="10" hasCustomPrompt="1"/>
          </p:nvPr>
        </p:nvSpPr>
        <p:spPr>
          <a:xfrm>
            <a:off x="1524000" y="3748088"/>
            <a:ext cx="9144000" cy="1646237"/>
          </a:xfrm>
        </p:spPr>
        <p:txBody>
          <a:bodyPr>
            <a:noAutofit/>
          </a:bodyPr>
          <a:lstStyle>
            <a:lvl1pPr marL="0" indent="0" algn="ctr">
              <a:buNone/>
              <a:defRPr sz="3200" b="1">
                <a:solidFill>
                  <a:schemeClr val="bg1">
                    <a:lumMod val="65000"/>
                  </a:schemeClr>
                </a:solidFill>
              </a:defRPr>
            </a:lvl1pPr>
            <a:lvl2pPr marL="457200" indent="0" algn="ctr">
              <a:buNone/>
              <a:defRPr sz="3200" b="1">
                <a:solidFill>
                  <a:srgbClr val="898989"/>
                </a:solidFill>
              </a:defRPr>
            </a:lvl2pPr>
            <a:lvl3pPr marL="914400" indent="0" algn="ctr">
              <a:buNone/>
              <a:defRPr sz="3200" b="1">
                <a:solidFill>
                  <a:srgbClr val="898989"/>
                </a:solidFill>
              </a:defRPr>
            </a:lvl3pPr>
            <a:lvl4pPr marL="1371600" indent="0" algn="ctr">
              <a:buNone/>
              <a:defRPr sz="3200" b="1">
                <a:solidFill>
                  <a:srgbClr val="898989"/>
                </a:solidFill>
              </a:defRPr>
            </a:lvl4pPr>
            <a:lvl5pPr marL="1828800" indent="0" algn="ctr">
              <a:buNone/>
              <a:defRPr sz="3200" b="1">
                <a:solidFill>
                  <a:srgbClr val="898989"/>
                </a:solidFill>
              </a:defRPr>
            </a:lvl5pPr>
          </a:lstStyle>
          <a:p>
            <a:pPr lvl="0"/>
            <a:r>
              <a:rPr lang="en-US" dirty="0"/>
              <a:t>Click to edit Master subtitle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939655"/>
            <a:ext cx="9144000" cy="2387600"/>
          </a:xfrm>
        </p:spPr>
        <p:txBody>
          <a:bodyPr anchor="b">
            <a:normAutofit/>
          </a:bodyPr>
          <a:lstStyle>
            <a:lvl1pPr algn="ctr">
              <a:lnSpc>
                <a:spcPct val="75000"/>
              </a:lnSpc>
              <a:defRPr sz="8000" spc="-300">
                <a:solidFill>
                  <a:srgbClr val="003F80"/>
                </a:solidFill>
              </a:defRPr>
            </a:lvl1pPr>
          </a:lstStyle>
          <a:p>
            <a:r>
              <a:rPr lang="en-US" dirty="0"/>
              <a:t>Click to edit Master title style (2 lines)</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800">
                <a:solidFill>
                  <a:srgbClr val="003F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ext Placeholder 7"/>
          <p:cNvSpPr>
            <a:spLocks noGrp="1"/>
          </p:cNvSpPr>
          <p:nvPr>
            <p:ph type="body" sz="quarter" idx="10" hasCustomPrompt="1"/>
          </p:nvPr>
        </p:nvSpPr>
        <p:spPr>
          <a:xfrm>
            <a:off x="1524000" y="4327255"/>
            <a:ext cx="9144000" cy="1646237"/>
          </a:xfrm>
        </p:spPr>
        <p:txBody>
          <a:bodyPr>
            <a:noAutofit/>
          </a:bodyPr>
          <a:lstStyle>
            <a:lvl1pPr marL="0" indent="0" algn="ctr">
              <a:buNone/>
              <a:defRPr sz="3200" b="1">
                <a:solidFill>
                  <a:schemeClr val="bg1">
                    <a:lumMod val="65000"/>
                  </a:schemeClr>
                </a:solidFill>
              </a:defRPr>
            </a:lvl1pPr>
            <a:lvl2pPr marL="457200" indent="0" algn="ctr">
              <a:buNone/>
              <a:defRPr sz="3200" b="1">
                <a:solidFill>
                  <a:srgbClr val="898989"/>
                </a:solidFill>
              </a:defRPr>
            </a:lvl2pPr>
            <a:lvl3pPr marL="914400" indent="0" algn="ctr">
              <a:buNone/>
              <a:defRPr sz="3200" b="1">
                <a:solidFill>
                  <a:srgbClr val="898989"/>
                </a:solidFill>
              </a:defRPr>
            </a:lvl3pPr>
            <a:lvl4pPr marL="1371600" indent="0" algn="ctr">
              <a:buNone/>
              <a:defRPr sz="3200" b="1">
                <a:solidFill>
                  <a:srgbClr val="898989"/>
                </a:solidFill>
              </a:defRPr>
            </a:lvl4pPr>
            <a:lvl5pPr marL="1828800" indent="0" algn="ctr">
              <a:buNone/>
              <a:defRPr sz="3200" b="1">
                <a:solidFill>
                  <a:srgbClr val="898989"/>
                </a:solidFill>
              </a:defRPr>
            </a:lvl5pPr>
          </a:lstStyle>
          <a:p>
            <a:pPr lvl="0"/>
            <a:r>
              <a:rPr lang="en-US" dirty="0"/>
              <a:t>Click to edit Master subtitle styles</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2048" y="683994"/>
            <a:ext cx="2407901" cy="660143"/>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122363"/>
            <a:ext cx="9144000" cy="2387600"/>
          </a:xfrm>
        </p:spPr>
        <p:txBody>
          <a:bodyPr anchor="b"/>
          <a:lstStyle>
            <a:lvl1pPr algn="ctr">
              <a:lnSpc>
                <a:spcPts val="6000"/>
              </a:lnSpc>
              <a:defRPr sz="6000">
                <a:solidFill>
                  <a:srgbClr val="007EB4"/>
                </a:solidFill>
              </a:defRPr>
            </a:lvl1pPr>
          </a:lstStyle>
          <a:p>
            <a:r>
              <a:rPr lang="en-US" dirty="0"/>
              <a:t>Click to edit Master </a:t>
            </a:r>
            <a:br>
              <a:rPr lang="en-US" dirty="0"/>
            </a:br>
            <a:r>
              <a:rPr lang="en-US" dirty="0"/>
              <a:t>chapter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b="1">
                <a:solidFill>
                  <a:srgbClr val="89898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Chapter Slide Al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66126" y="1268765"/>
            <a:ext cx="9259747" cy="2237228"/>
          </a:xfrm>
        </p:spPr>
        <p:txBody>
          <a:bodyPr anchor="b"/>
          <a:lstStyle>
            <a:lvl1pPr>
              <a:lnSpc>
                <a:spcPts val="6000"/>
              </a:lnSpc>
              <a:defRPr sz="6000"/>
            </a:lvl1pPr>
          </a:lstStyle>
          <a:p>
            <a:r>
              <a:rPr lang="en-US" dirty="0"/>
              <a:t>Click to edit Master </a:t>
            </a:r>
            <a:br>
              <a:rPr lang="en-US" dirty="0"/>
            </a:br>
            <a:r>
              <a:rPr lang="en-US" dirty="0"/>
              <a:t>chapter style</a:t>
            </a:r>
          </a:p>
        </p:txBody>
      </p:sp>
      <p:sp>
        <p:nvSpPr>
          <p:cNvPr id="3" name="Text Placeholder 2"/>
          <p:cNvSpPr>
            <a:spLocks noGrp="1"/>
          </p:cNvSpPr>
          <p:nvPr>
            <p:ph type="body" idx="1" hasCustomPrompt="1"/>
          </p:nvPr>
        </p:nvSpPr>
        <p:spPr>
          <a:xfrm>
            <a:off x="1471005" y="3613572"/>
            <a:ext cx="9259747" cy="1500187"/>
          </a:xfrm>
        </p:spPr>
        <p:txBody>
          <a:bodyPr/>
          <a:lstStyle>
            <a:lvl1pPr marL="0" indent="0" algn="ctr">
              <a:buNone/>
              <a:defRPr sz="2400" b="1">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subtitle style</a:t>
            </a:r>
          </a:p>
        </p:txBody>
      </p:sp>
      <p:sp>
        <p:nvSpPr>
          <p:cNvPr id="4" name="Date Placeholder 3"/>
          <p:cNvSpPr>
            <a:spLocks noGrp="1"/>
          </p:cNvSpPr>
          <p:nvPr>
            <p:ph type="dt" sz="half" idx="10"/>
          </p:nvPr>
        </p:nvSpPr>
        <p:spPr/>
        <p:txBody>
          <a:bodyPr/>
          <a:lstStyle/>
          <a:p>
            <a:fld id="{0E72D6A5-B56E-4B27-9CE7-9CA637AFE9C0}" type="datetime4">
              <a:rPr lang="en-US" smtClean="0"/>
              <a:t>March 22,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647864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 with Subtitle">
    <p:spTree>
      <p:nvGrpSpPr>
        <p:cNvPr id="1" name=""/>
        <p:cNvGrpSpPr/>
        <p:nvPr/>
      </p:nvGrpSpPr>
      <p:grpSpPr>
        <a:xfrm>
          <a:off x="0" y="0"/>
          <a:ext cx="0" cy="0"/>
          <a:chOff x="0" y="0"/>
          <a:chExt cx="0" cy="0"/>
        </a:xfrm>
      </p:grpSpPr>
      <p:sp>
        <p:nvSpPr>
          <p:cNvPr id="2" name="Title 1"/>
          <p:cNvSpPr>
            <a:spLocks noGrp="1"/>
          </p:cNvSpPr>
          <p:nvPr>
            <p:ph type="title"/>
          </p:nvPr>
        </p:nvSpPr>
        <p:spPr>
          <a:xfrm>
            <a:off x="838200" y="530650"/>
            <a:ext cx="10515600" cy="598904"/>
          </a:xfrm>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4"/>
          <p:cNvSpPr>
            <a:spLocks noGrp="1"/>
          </p:cNvSpPr>
          <p:nvPr>
            <p:ph type="dt" sz="half" idx="10"/>
          </p:nvPr>
        </p:nvSpPr>
        <p:spPr>
          <a:xfrm>
            <a:off x="521226" y="6194300"/>
            <a:ext cx="2394420" cy="365125"/>
          </a:xfrm>
        </p:spPr>
        <p:txBody>
          <a:bodyPr/>
          <a:lstStyle/>
          <a:p>
            <a:fld id="{F47FF4E7-E9BA-469C-BD3B-8A04E7033F71}" type="datetime4">
              <a:rPr lang="en-US" smtClean="0"/>
              <a:t>March 22, 2024</a:t>
            </a:fld>
            <a:endParaRPr lang="en-US"/>
          </a:p>
        </p:txBody>
      </p:sp>
      <p:sp>
        <p:nvSpPr>
          <p:cNvPr id="9" name="Footer Placeholder 5"/>
          <p:cNvSpPr>
            <a:spLocks noGrp="1"/>
          </p:cNvSpPr>
          <p:nvPr>
            <p:ph type="ftr" sz="quarter" idx="11"/>
          </p:nvPr>
        </p:nvSpPr>
        <p:spPr>
          <a:xfrm>
            <a:off x="4038600" y="6194300"/>
            <a:ext cx="4114800" cy="365125"/>
          </a:xfrm>
        </p:spPr>
        <p:txBody>
          <a:bodyPr/>
          <a:lstStyle/>
          <a:p>
            <a:endParaRPr lang="en-US"/>
          </a:p>
        </p:txBody>
      </p:sp>
      <p:sp>
        <p:nvSpPr>
          <p:cNvPr id="10" name="Slide Number Placeholder 6"/>
          <p:cNvSpPr>
            <a:spLocks noGrp="1"/>
          </p:cNvSpPr>
          <p:nvPr>
            <p:ph type="sldNum" sz="quarter" idx="12"/>
          </p:nvPr>
        </p:nvSpPr>
        <p:spPr>
          <a:xfrm>
            <a:off x="9062013" y="6194300"/>
            <a:ext cx="2743200" cy="365125"/>
          </a:xfrm>
        </p:spPr>
        <p:txBody>
          <a:bodyPr/>
          <a:lstStyle/>
          <a:p>
            <a:fld id="{B1AB44B9-F1EC-4F4B-88D4-413245C9CD3E}" type="slidenum">
              <a:rPr lang="en-US" smtClean="0"/>
              <a:t>‹#›</a:t>
            </a:fld>
            <a:endParaRPr lang="en-US"/>
          </a:p>
        </p:txBody>
      </p:sp>
      <p:sp>
        <p:nvSpPr>
          <p:cNvPr id="11" name="Subtitle 2"/>
          <p:cNvSpPr>
            <a:spLocks noGrp="1"/>
          </p:cNvSpPr>
          <p:nvPr>
            <p:ph type="subTitle" idx="13"/>
          </p:nvPr>
        </p:nvSpPr>
        <p:spPr>
          <a:xfrm>
            <a:off x="838200" y="1129554"/>
            <a:ext cx="10515600" cy="696071"/>
          </a:xfrm>
        </p:spPr>
        <p:txBody>
          <a:bodyPr>
            <a:normAutofit/>
          </a:bodyPr>
          <a:lstStyle>
            <a:lvl1pPr marL="0" indent="0" algn="ctr">
              <a:buNone/>
              <a:defRPr sz="2100" b="1">
                <a:solidFill>
                  <a:srgbClr val="89898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947093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1DC2066-55FF-4A5F-B420-D4DCCF88EE60}" type="datetime4">
              <a:rPr lang="en-US" smtClean="0"/>
              <a:t>March 22,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917468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528918"/>
            <a:ext cx="10515600" cy="1161770"/>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586908"/>
          </a:xfrm>
        </p:spPr>
        <p:txBody>
          <a:bodyPr anchor="b">
            <a:normAutofit/>
          </a:bodyPr>
          <a:lstStyle>
            <a:lvl1pPr marL="0" indent="0">
              <a:buNone/>
              <a:defRPr sz="2800" b="1">
                <a:solidFill>
                  <a:srgbClr val="89898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586908"/>
          </a:xfrm>
        </p:spPr>
        <p:txBody>
          <a:bodyPr anchor="b">
            <a:normAutofit/>
          </a:bodyPr>
          <a:lstStyle>
            <a:lvl1pPr marL="0" indent="0">
              <a:buNone/>
              <a:defRPr sz="2800" b="1">
                <a:solidFill>
                  <a:srgbClr val="89898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FEEEBB4-500C-4032-B64C-C91431DCAFBF}" type="datetime4">
              <a:rPr lang="en-US" smtClean="0"/>
              <a:t>March 22, 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965334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35654A2-9723-49EE-BAEF-603A4DF15610}" type="datetime4">
              <a:rPr lang="en-US" smtClean="0"/>
              <a:t>March 22, 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137248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8"/>
          <a:srcRect t="-18262"/>
          <a:stretch/>
        </p:blipFill>
        <p:spPr>
          <a:xfrm>
            <a:off x="152400" y="6194300"/>
            <a:ext cx="11887200" cy="527175"/>
          </a:xfrm>
          <a:prstGeom prst="rect">
            <a:avLst/>
          </a:prstGeom>
        </p:spPr>
      </p:pic>
      <p:sp>
        <p:nvSpPr>
          <p:cNvPr id="6" name="Slide Number Placeholder 5"/>
          <p:cNvSpPr>
            <a:spLocks noGrp="1"/>
          </p:cNvSpPr>
          <p:nvPr>
            <p:ph type="sldNum" sz="quarter" idx="4"/>
          </p:nvPr>
        </p:nvSpPr>
        <p:spPr>
          <a:xfrm>
            <a:off x="9062013" y="6194300"/>
            <a:ext cx="2743200" cy="365125"/>
          </a:xfrm>
          <a:prstGeom prst="rect">
            <a:avLst/>
          </a:prstGeom>
        </p:spPr>
        <p:txBody>
          <a:bodyPr vert="horz" lIns="91440" tIns="45720" rIns="91440" bIns="45720" rtlCol="0" anchor="ctr"/>
          <a:lstStyle>
            <a:lvl1pPr algn="r">
              <a:defRPr sz="1200">
                <a:solidFill>
                  <a:schemeClr val="tx1">
                    <a:tint val="75000"/>
                  </a:schemeClr>
                </a:solidFill>
                <a:latin typeface="Source Sans Pro" charset="0"/>
                <a:ea typeface="Source Sans Pro" charset="0"/>
                <a:cs typeface="Source Sans Pro" charset="0"/>
              </a:defRPr>
            </a:lvl1pPr>
          </a:lstStyle>
          <a:p>
            <a:fld id="{B1AB44B9-F1EC-4F4B-88D4-413245C9CD3E}" type="slidenum">
              <a:rPr lang="en-US" smtClean="0"/>
              <a:pPr/>
              <a:t>‹#›</a:t>
            </a:fld>
            <a:endParaRPr lang="en-US" dirty="0"/>
          </a:p>
        </p:txBody>
      </p:sp>
      <p:sp>
        <p:nvSpPr>
          <p:cNvPr id="2" name="Title Placeholder 1"/>
          <p:cNvSpPr>
            <a:spLocks noGrp="1"/>
          </p:cNvSpPr>
          <p:nvPr>
            <p:ph type="title"/>
          </p:nvPr>
        </p:nvSpPr>
        <p:spPr>
          <a:xfrm>
            <a:off x="838200" y="530649"/>
            <a:ext cx="10515600" cy="116003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2066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038600" y="619430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Source Sans Pro" charset="0"/>
                <a:ea typeface="Source Sans Pro" charset="0"/>
                <a:cs typeface="Source Sans Pro" charset="0"/>
              </a:defRPr>
            </a:lvl1pPr>
          </a:lstStyle>
          <a:p>
            <a:endParaRPr lang="en-US" dirty="0"/>
          </a:p>
        </p:txBody>
      </p:sp>
      <p:sp>
        <p:nvSpPr>
          <p:cNvPr id="10" name="Rectangle 9"/>
          <p:cNvSpPr/>
          <p:nvPr/>
        </p:nvSpPr>
        <p:spPr>
          <a:xfrm>
            <a:off x="0" y="6135624"/>
            <a:ext cx="605928" cy="7223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147204" y="119502"/>
            <a:ext cx="11892396" cy="329742"/>
            <a:chOff x="147204" y="119502"/>
            <a:chExt cx="11892396" cy="329742"/>
          </a:xfrm>
        </p:grpSpPr>
        <p:sp>
          <p:nvSpPr>
            <p:cNvPr id="11" name="Rectangle 10"/>
            <p:cNvSpPr/>
            <p:nvPr userDrawn="1"/>
          </p:nvSpPr>
          <p:spPr>
            <a:xfrm>
              <a:off x="11913204" y="119502"/>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2" name="Rectangle 11"/>
            <p:cNvSpPr/>
            <p:nvPr userDrawn="1"/>
          </p:nvSpPr>
          <p:spPr>
            <a:xfrm rot="5400000">
              <a:off x="5967006" y="-5700300"/>
              <a:ext cx="126396" cy="11766000"/>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3" name="Rectangle 12"/>
            <p:cNvSpPr/>
            <p:nvPr userDrawn="1"/>
          </p:nvSpPr>
          <p:spPr>
            <a:xfrm>
              <a:off x="147204" y="119502"/>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sp>
        <p:nvSpPr>
          <p:cNvPr id="15" name="Rectangle 14"/>
          <p:cNvSpPr/>
          <p:nvPr/>
        </p:nvSpPr>
        <p:spPr>
          <a:xfrm>
            <a:off x="11913204" y="6277140"/>
            <a:ext cx="126396" cy="441342"/>
          </a:xfrm>
          <a:custGeom>
            <a:avLst/>
            <a:gdLst>
              <a:gd name="connsiteX0" fmla="*/ 0 w 126396"/>
              <a:gd name="connsiteY0" fmla="*/ 0 h 441341"/>
              <a:gd name="connsiteX1" fmla="*/ 126396 w 126396"/>
              <a:gd name="connsiteY1" fmla="*/ 0 h 441341"/>
              <a:gd name="connsiteX2" fmla="*/ 126396 w 126396"/>
              <a:gd name="connsiteY2" fmla="*/ 441341 h 441341"/>
              <a:gd name="connsiteX3" fmla="*/ 0 w 126396"/>
              <a:gd name="connsiteY3" fmla="*/ 441341 h 441341"/>
              <a:gd name="connsiteX4" fmla="*/ 0 w 126396"/>
              <a:gd name="connsiteY4" fmla="*/ 0 h 441341"/>
              <a:gd name="connsiteX0" fmla="*/ 0 w 126396"/>
              <a:gd name="connsiteY0" fmla="*/ 0 h 441341"/>
              <a:gd name="connsiteX1" fmla="*/ 126396 w 126396"/>
              <a:gd name="connsiteY1" fmla="*/ 0 h 441341"/>
              <a:gd name="connsiteX2" fmla="*/ 126396 w 126396"/>
              <a:gd name="connsiteY2" fmla="*/ 336566 h 441341"/>
              <a:gd name="connsiteX3" fmla="*/ 0 w 126396"/>
              <a:gd name="connsiteY3" fmla="*/ 441341 h 441341"/>
              <a:gd name="connsiteX4" fmla="*/ 0 w 126396"/>
              <a:gd name="connsiteY4" fmla="*/ 0 h 441341"/>
              <a:gd name="connsiteX0" fmla="*/ 0 w 126396"/>
              <a:gd name="connsiteY0" fmla="*/ 0 h 441341"/>
              <a:gd name="connsiteX1" fmla="*/ 126396 w 126396"/>
              <a:gd name="connsiteY1" fmla="*/ 0 h 441341"/>
              <a:gd name="connsiteX2" fmla="*/ 126396 w 126396"/>
              <a:gd name="connsiteY2" fmla="*/ 327041 h 441341"/>
              <a:gd name="connsiteX3" fmla="*/ 0 w 126396"/>
              <a:gd name="connsiteY3" fmla="*/ 441341 h 441341"/>
              <a:gd name="connsiteX4" fmla="*/ 0 w 126396"/>
              <a:gd name="connsiteY4" fmla="*/ 0 h 4413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96" h="441341">
                <a:moveTo>
                  <a:pt x="0" y="0"/>
                </a:moveTo>
                <a:lnTo>
                  <a:pt x="126396" y="0"/>
                </a:lnTo>
                <a:lnTo>
                  <a:pt x="126396" y="327041"/>
                </a:lnTo>
                <a:lnTo>
                  <a:pt x="0" y="441341"/>
                </a:lnTo>
                <a:lnTo>
                  <a:pt x="0" y="0"/>
                </a:lnTo>
                <a:close/>
              </a:path>
            </a:pathLst>
          </a:cu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pic>
        <p:nvPicPr>
          <p:cNvPr id="16" name="Picture 15"/>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49566" y="6448922"/>
            <a:ext cx="350825" cy="272601"/>
          </a:xfrm>
          <a:prstGeom prst="rect">
            <a:avLst/>
          </a:prstGeom>
        </p:spPr>
      </p:pic>
      <p:sp>
        <p:nvSpPr>
          <p:cNvPr id="4" name="Date Placeholder 3"/>
          <p:cNvSpPr>
            <a:spLocks noGrp="1"/>
          </p:cNvSpPr>
          <p:nvPr>
            <p:ph type="dt" sz="half" idx="2"/>
          </p:nvPr>
        </p:nvSpPr>
        <p:spPr>
          <a:xfrm>
            <a:off x="521226" y="6194300"/>
            <a:ext cx="2394420" cy="365125"/>
          </a:xfrm>
          <a:prstGeom prst="rect">
            <a:avLst/>
          </a:prstGeom>
        </p:spPr>
        <p:txBody>
          <a:bodyPr vert="horz" lIns="91440" tIns="45720" rIns="91440" bIns="45720" rtlCol="0" anchor="ctr"/>
          <a:lstStyle>
            <a:lvl1pPr algn="l">
              <a:defRPr sz="1200">
                <a:solidFill>
                  <a:schemeClr val="tx1">
                    <a:tint val="75000"/>
                  </a:schemeClr>
                </a:solidFill>
                <a:latin typeface="Source Sans Pro" charset="0"/>
                <a:ea typeface="Source Sans Pro" charset="0"/>
                <a:cs typeface="Source Sans Pro" charset="0"/>
              </a:defRPr>
            </a:lvl1pPr>
          </a:lstStyle>
          <a:p>
            <a:fld id="{ADABBF6B-0F7F-40B8-90B2-FCCB592A533C}" type="datetime4">
              <a:rPr lang="en-US" smtClean="0"/>
              <a:t>March 22, 2024</a:t>
            </a:fld>
            <a:endParaRPr lang="en-US" dirty="0"/>
          </a:p>
        </p:txBody>
      </p:sp>
    </p:spTree>
    <p:extLst>
      <p:ext uri="{BB962C8B-B14F-4D97-AF65-F5344CB8AC3E}">
        <p14:creationId xmlns:p14="http://schemas.microsoft.com/office/powerpoint/2010/main" val="145296608"/>
      </p:ext>
    </p:extLst>
  </p:cSld>
  <p:clrMap bg1="lt1" tx1="dk1" bg2="lt2" tx2="dk2" accent1="accent1" accent2="accent2" accent3="accent3" accent4="accent4" accent5="accent5" accent6="accent6" hlink="hlink" folHlink="folHlink"/>
  <p:sldLayoutIdLst>
    <p:sldLayoutId id="2147483663" r:id="rId1"/>
    <p:sldLayoutId id="2147483668" r:id="rId2"/>
    <p:sldLayoutId id="2147483667" r:id="rId3"/>
    <p:sldLayoutId id="2147483665" r:id="rId4"/>
    <p:sldLayoutId id="2147483651" r:id="rId5"/>
    <p:sldLayoutId id="2147483650" r:id="rId6"/>
    <p:sldLayoutId id="2147483652" r:id="rId7"/>
    <p:sldLayoutId id="2147483653" r:id="rId8"/>
    <p:sldLayoutId id="2147483654" r:id="rId9"/>
    <p:sldLayoutId id="2147483655" r:id="rId10"/>
    <p:sldLayoutId id="2147483656" r:id="rId11"/>
    <p:sldLayoutId id="2147483657" r:id="rId12"/>
    <p:sldLayoutId id="2147483669" r:id="rId13"/>
    <p:sldLayoutId id="2147483670" r:id="rId14"/>
    <p:sldLayoutId id="2147483671" r:id="rId15"/>
    <p:sldLayoutId id="2147483672" r:id="rId16"/>
  </p:sldLayoutIdLst>
  <p:hf sldNum="0" hdr="0" ftr="0" dt="0"/>
  <p:txStyles>
    <p:titleStyle>
      <a:lvl1pPr algn="ctr" defTabSz="914400" rtl="0" eaLnBrk="1" latinLnBrk="0" hangingPunct="1">
        <a:lnSpc>
          <a:spcPct val="90000"/>
        </a:lnSpc>
        <a:spcBef>
          <a:spcPct val="0"/>
        </a:spcBef>
        <a:buNone/>
        <a:defRPr sz="3600" b="1" i="0" kern="1200" spc="-100" baseline="0">
          <a:solidFill>
            <a:srgbClr val="003F80"/>
          </a:solidFill>
          <a:latin typeface="Source Sans Pro" charset="0"/>
          <a:ea typeface="Source Sans Pro" charset="0"/>
          <a:cs typeface="Source Sans Pro"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hyperlink" Target="https://driveelectric.gov/state-plans" TargetMode="Externa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hyperlink" Target="https://www.transportation.gov/osdbu/SBTRCs" TargetMode="External"/><Relationship Id="rId2" Type="http://schemas.openxmlformats.org/officeDocument/2006/relationships/image" Target="../media/image15.jp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hyperlink" Target="https://www.transportation.gov/osdbu/procurement-assistance/summary-forecast?combine=&amp;field_date_value_1=&amp;field_procurement_category_value%5B%5D=6&amp;field_bil_opportunity_value=Yes" TargetMode="Externa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hyperlink" Target="https://www.sba.gov/about-sba/sba-locations" TargetMode="External"/><Relationship Id="rId2" Type="http://schemas.openxmlformats.org/officeDocument/2006/relationships/hyperlink" Target="https://www.sba.gov/partners/lenders/7a-loan-program/types-7a-loans#id-sba-express" TargetMode="External"/><Relationship Id="rId1" Type="http://schemas.openxmlformats.org/officeDocument/2006/relationships/slideLayout" Target="../slideLayouts/slideLayout15.xml"/><Relationship Id="rId6" Type="http://schemas.openxmlformats.org/officeDocument/2006/relationships/hyperlink" Target="https://www.sba.gov/funding-programs/surety-bonds/surety-bond-agency-directory" TargetMode="External"/><Relationship Id="rId5" Type="http://schemas.openxmlformats.org/officeDocument/2006/relationships/hyperlink" Target="https://www.apexaccelerators.us/#/about-us" TargetMode="External"/><Relationship Id="rId4" Type="http://schemas.openxmlformats.org/officeDocument/2006/relationships/hyperlink" Target="https://www.sba.gov/local-assistance/resource-partners"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Surety%20bonds%20help%20small%20businesses%20win%20contracts%20by%20providing%20the%20customer%20with%20a%20guarantee%20that%20the%20work%20will%20be%20completed.%20Many%20public%20and%20private%20contracts%20require%20surety%20bonds,%20which%20are%20offered%20by%20surety%20companies.%20SBA%20guarantees%20surety%20bonds%20for%20certain%20surety%20companies,%20which%20allows%20the%20companies%20to%20offer%20surety%20bonds%20to%20small%20businesses%20that%20might%20not%20meet%20the%20criteria%20for%20other%20sureties." TargetMode="Externa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hyperlink" Target="https://www.transportation.gov/osdbu/financial-assistance/bonding-education/bonding-education-program" TargetMode="External"/><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hyperlink" Target="https://www.transportation.gov/osdbu/procurement-assistance/summary-forecast" TargetMode="External"/><Relationship Id="rId7" Type="http://schemas.openxmlformats.org/officeDocument/2006/relationships/hyperlink" Target="https://www.transportation.gov/grants/dot-navigator/bipartisan-infrastructure-law-funding-opportunities" TargetMode="External"/><Relationship Id="rId2" Type="http://schemas.openxmlformats.org/officeDocument/2006/relationships/hyperlink" Target="https://www.transportation.gov/sites/dot.gov/files/2021-03/508_OSDBU%20Contracting_03102021.pdf" TargetMode="External"/><Relationship Id="rId1" Type="http://schemas.openxmlformats.org/officeDocument/2006/relationships/slideLayout" Target="../slideLayouts/slideLayout15.xml"/><Relationship Id="rId6" Type="http://schemas.openxmlformats.org/officeDocument/2006/relationships/hyperlink" Target="https://dotcmp.com/" TargetMode="External"/><Relationship Id="rId5" Type="http://schemas.openxmlformats.org/officeDocument/2006/relationships/hyperlink" Target="https://www.transportation.gov/osdbu/SBTRCs" TargetMode="External"/><Relationship Id="rId4" Type="http://schemas.openxmlformats.org/officeDocument/2006/relationships/hyperlink" Target="https://sam.gov/content/hom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g"/><Relationship Id="rId7" Type="http://schemas.openxmlformats.org/officeDocument/2006/relationships/image" Target="../media/image12.jpg"/><Relationship Id="rId2" Type="http://schemas.openxmlformats.org/officeDocument/2006/relationships/image" Target="../media/image7.png"/><Relationship Id="rId1" Type="http://schemas.openxmlformats.org/officeDocument/2006/relationships/slideLayout" Target="../slideLayouts/slideLayout16.xml"/><Relationship Id="rId6" Type="http://schemas.openxmlformats.org/officeDocument/2006/relationships/image" Target="../media/image11.png"/><Relationship Id="rId5" Type="http://schemas.openxmlformats.org/officeDocument/2006/relationships/image" Target="../media/image10.jpg"/><Relationship Id="rId4" Type="http://schemas.openxmlformats.org/officeDocument/2006/relationships/image" Target="../media/image9.png"/><Relationship Id="rId9" Type="http://schemas.openxmlformats.org/officeDocument/2006/relationships/image" Target="../media/image1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hyperlink" Target="https://sam.gov/search/?index=_all&amp;page=1&amp;organization_id=100000136&amp;sort=-modifiedDate&amp;pageSize=25&amp;sfm%5Bstatus%5D%5Bis_active%5D=true&amp;sfm%5BagencyPicker%5D%5B0%5D%5BorgKey%5D=100000136&amp;sfm%5BagencyPicker%5D%5B0%5D%5BorgText%5D=069%20-%20TRANSPORTATION,%20DEPARTMENT%20OF&amp;sfm%5BagencyPicker%5D%5B0%5D%5BlevelText%5D=Dept%20%2F%20Ind.%20Agency" TargetMode="External"/><Relationship Id="rId2" Type="http://schemas.openxmlformats.org/officeDocument/2006/relationships/hyperlink" Target="https://www.transportation.gov/osdbu/procurement-assistance/summary-forecast" TargetMode="External"/><Relationship Id="rId1" Type="http://schemas.openxmlformats.org/officeDocument/2006/relationships/slideLayout" Target="../slideLayouts/slideLayout15.xml"/><Relationship Id="rId4" Type="http://schemas.openxmlformats.org/officeDocument/2006/relationships/hyperlink" Target="https://www.transportation.gov/civil-rights/disadvantaged-business-enterprise/dbe-program-points-contact"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transportation.gov/briefing-room/usdot-releases-state-state-fact-sheets-highlighting-benefits-bipartisan" TargetMode="External"/><Relationship Id="rId2" Type="http://schemas.openxmlformats.org/officeDocument/2006/relationships/hyperlink" Target="https://www.whitehouse.gov/build/resources/state-fact-sheets/" TargetMode="Externa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B08487E-8A03-32BB-67F7-E5B9CC0496F3}"/>
              </a:ext>
            </a:extLst>
          </p:cNvPr>
          <p:cNvSpPr>
            <a:spLocks noGrp="1"/>
          </p:cNvSpPr>
          <p:nvPr>
            <p:ph type="title"/>
          </p:nvPr>
        </p:nvSpPr>
        <p:spPr>
          <a:xfrm>
            <a:off x="992579" y="231569"/>
            <a:ext cx="10515600" cy="1160039"/>
          </a:xfrm>
        </p:spPr>
        <p:txBody>
          <a:bodyPr vert="horz" lIns="91440" tIns="45720" rIns="91440" bIns="45720" rtlCol="0" anchor="t">
            <a:normAutofit/>
          </a:bodyPr>
          <a:lstStyle/>
          <a:p>
            <a:r>
              <a:rPr lang="en-US" dirty="0">
                <a:solidFill>
                  <a:srgbClr val="002E6D"/>
                </a:solidFill>
              </a:rPr>
              <a:t>SBA: U.S. Small Business Administration</a:t>
            </a:r>
          </a:p>
        </p:txBody>
      </p:sp>
    </p:spTree>
    <p:extLst>
      <p:ext uri="{BB962C8B-B14F-4D97-AF65-F5344CB8AC3E}">
        <p14:creationId xmlns:p14="http://schemas.microsoft.com/office/powerpoint/2010/main" val="3772456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normAutofit fontScale="90000"/>
          </a:bodyPr>
          <a:lstStyle/>
          <a:p>
            <a:r>
              <a:rPr lang="en-US" sz="3600" dirty="0"/>
              <a:t>How can my small business identify potential </a:t>
            </a:r>
            <a:r>
              <a:rPr lang="en-US" sz="3600" u="sng" dirty="0"/>
              <a:t>state</a:t>
            </a:r>
            <a:r>
              <a:rPr lang="en-US" sz="3600" dirty="0"/>
              <a:t> DOT BIL contracts or subcontracts? </a:t>
            </a:r>
          </a:p>
        </p:txBody>
      </p:sp>
      <p:sp>
        <p:nvSpPr>
          <p:cNvPr id="21" name="Content Placeholder 20">
            <a:extLst>
              <a:ext uri="{FF2B5EF4-FFF2-40B4-BE49-F238E27FC236}">
                <a16:creationId xmlns:a16="http://schemas.microsoft.com/office/drawing/2014/main" id="{363F74D5-C35C-F4D0-E30B-318C8D794045}"/>
              </a:ext>
            </a:extLst>
          </p:cNvPr>
          <p:cNvSpPr>
            <a:spLocks noGrp="1"/>
          </p:cNvSpPr>
          <p:nvPr>
            <p:ph idx="1"/>
          </p:nvPr>
        </p:nvSpPr>
        <p:spPr>
          <a:xfrm>
            <a:off x="838200" y="1571217"/>
            <a:ext cx="10788941" cy="2851977"/>
          </a:xfrm>
        </p:spPr>
        <p:txBody>
          <a:bodyPr>
            <a:normAutofit fontScale="85000" lnSpcReduction="20000"/>
          </a:bodyPr>
          <a:lstStyle/>
          <a:p>
            <a:pPr marL="0" indent="0">
              <a:buNone/>
            </a:pPr>
            <a:r>
              <a:rPr lang="en-US" b="1" dirty="0"/>
              <a:t>Step 1: </a:t>
            </a:r>
            <a:r>
              <a:rPr lang="en-US" dirty="0"/>
              <a:t>You can reach out to the Small Business Transportation Resource Center serving your state to help you identify state opportunities. Alternatively, visit the state DOT or fund recipient website and look for the contract opportunities page. This will vary from state to state as there is no central repository for state DOT contract opportunities. </a:t>
            </a:r>
          </a:p>
          <a:p>
            <a:pPr marL="0" indent="0">
              <a:buNone/>
            </a:pPr>
            <a:r>
              <a:rPr lang="en-US" b="1" dirty="0"/>
              <a:t>Step 2: </a:t>
            </a:r>
            <a:r>
              <a:rPr lang="en-US" dirty="0"/>
              <a:t>Select any specific opportunities that might be a good fit for your business.</a:t>
            </a:r>
          </a:p>
          <a:p>
            <a:pPr marL="0" indent="0">
              <a:buNone/>
            </a:pPr>
            <a:r>
              <a:rPr lang="en-US" b="1" dirty="0"/>
              <a:t>Step 3: </a:t>
            </a:r>
            <a:r>
              <a:rPr lang="en-US" dirty="0"/>
              <a:t>Reach out to the Point of Contact listed in the contract opportunity to find out additional information and engage with the government official about next steps, when applicable.</a:t>
            </a:r>
          </a:p>
        </p:txBody>
      </p:sp>
      <p:sp>
        <p:nvSpPr>
          <p:cNvPr id="5" name="TextBox 4">
            <a:extLst>
              <a:ext uri="{FF2B5EF4-FFF2-40B4-BE49-F238E27FC236}">
                <a16:creationId xmlns:a16="http://schemas.microsoft.com/office/drawing/2014/main" id="{FF484882-B06E-0C61-EA2D-49F3FBF483F3}"/>
              </a:ext>
            </a:extLst>
          </p:cNvPr>
          <p:cNvSpPr txBox="1"/>
          <p:nvPr/>
        </p:nvSpPr>
        <p:spPr>
          <a:xfrm>
            <a:off x="890631" y="4480819"/>
            <a:ext cx="10515599" cy="2123658"/>
          </a:xfrm>
          <a:prstGeom prst="rect">
            <a:avLst/>
          </a:prstGeom>
          <a:noFill/>
        </p:spPr>
        <p:txBody>
          <a:bodyPr wrap="square">
            <a:spAutoFit/>
          </a:bodyPr>
          <a:lstStyle/>
          <a:p>
            <a:r>
              <a:rPr lang="en-US" sz="2200" b="1" dirty="0"/>
              <a:t>For Electric Vehicle Charging Station specific opportunities:</a:t>
            </a:r>
          </a:p>
          <a:p>
            <a:r>
              <a:rPr lang="en-US" sz="2200" b="1" dirty="0"/>
              <a:t>Step 1: </a:t>
            </a:r>
            <a:r>
              <a:rPr lang="en-US" sz="2200" dirty="0"/>
              <a:t>Visit the Joint Office of Energy and Transportation to review your </a:t>
            </a:r>
            <a:r>
              <a:rPr lang="en-US" sz="2200" dirty="0">
                <a:hlinkClick r:id="rId2"/>
              </a:rPr>
              <a:t>state plans for Electric Vehicle Charging</a:t>
            </a:r>
            <a:r>
              <a:rPr lang="en-US" sz="2200" dirty="0"/>
              <a:t> and identify the state entity in charge of the EV charging station projects</a:t>
            </a:r>
          </a:p>
          <a:p>
            <a:r>
              <a:rPr lang="en-US" sz="2200" b="1" dirty="0"/>
              <a:t>Step 2: </a:t>
            </a:r>
            <a:r>
              <a:rPr lang="en-US" sz="2200" dirty="0"/>
              <a:t>Reach out to the Point of Contact(s) listed by your state to find out more about projects and upcoming opportunities.</a:t>
            </a:r>
            <a:endParaRPr lang="en-US" sz="2200" b="1" dirty="0"/>
          </a:p>
        </p:txBody>
      </p:sp>
      <p:sp>
        <p:nvSpPr>
          <p:cNvPr id="6" name="Rectangle 5">
            <a:extLst>
              <a:ext uri="{FF2B5EF4-FFF2-40B4-BE49-F238E27FC236}">
                <a16:creationId xmlns:a16="http://schemas.microsoft.com/office/drawing/2014/main" id="{04187AC7-3F4E-FC5B-D3FE-D941123F5079}"/>
              </a:ext>
              <a:ext uri="{C183D7F6-B498-43B3-948B-1728B52AA6E4}">
                <adec:decorative xmlns:adec="http://schemas.microsoft.com/office/drawing/2017/decorative" val="1"/>
              </a:ext>
            </a:extLst>
          </p:cNvPr>
          <p:cNvSpPr/>
          <p:nvPr/>
        </p:nvSpPr>
        <p:spPr>
          <a:xfrm>
            <a:off x="838200" y="4480819"/>
            <a:ext cx="10620462" cy="2078606"/>
          </a:xfrm>
          <a:prstGeom prst="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32191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507739" y="250830"/>
            <a:ext cx="8928100" cy="477909"/>
          </a:xfrm>
          <a:prstGeom prst="rect">
            <a:avLst/>
          </a:prstGeom>
        </p:spPr>
        <p:txBody>
          <a:bodyPr vert="horz" wrap="square" lIns="0" tIns="16087" rIns="0" bIns="0" rtlCol="0" anchor="ctr">
            <a:spAutoFit/>
          </a:bodyPr>
          <a:lstStyle/>
          <a:p>
            <a:pPr marL="16933">
              <a:spcBef>
                <a:spcPts val="127"/>
              </a:spcBef>
            </a:pPr>
            <a:r>
              <a:rPr sz="3000" spc="-140" dirty="0">
                <a:solidFill>
                  <a:srgbClr val="073963"/>
                </a:solidFill>
                <a:latin typeface="Source Sans Pro" panose="020B0503030403020204" pitchFamily="34" charset="0"/>
                <a:ea typeface="Source Sans Pro" panose="020B0503030403020204" pitchFamily="34" charset="0"/>
              </a:rPr>
              <a:t>Small</a:t>
            </a:r>
            <a:r>
              <a:rPr sz="3000" spc="-253" dirty="0">
                <a:solidFill>
                  <a:srgbClr val="073963"/>
                </a:solidFill>
                <a:latin typeface="Source Sans Pro" panose="020B0503030403020204" pitchFamily="34" charset="0"/>
                <a:ea typeface="Source Sans Pro" panose="020B0503030403020204" pitchFamily="34" charset="0"/>
              </a:rPr>
              <a:t> </a:t>
            </a:r>
            <a:r>
              <a:rPr sz="3000" spc="-152" dirty="0">
                <a:solidFill>
                  <a:srgbClr val="073963"/>
                </a:solidFill>
                <a:latin typeface="Source Sans Pro" panose="020B0503030403020204" pitchFamily="34" charset="0"/>
                <a:ea typeface="Source Sans Pro" panose="020B0503030403020204" pitchFamily="34" charset="0"/>
              </a:rPr>
              <a:t>Business</a:t>
            </a:r>
            <a:r>
              <a:rPr sz="3000" spc="-287" dirty="0">
                <a:solidFill>
                  <a:srgbClr val="073963"/>
                </a:solidFill>
                <a:latin typeface="Source Sans Pro" panose="020B0503030403020204" pitchFamily="34" charset="0"/>
                <a:ea typeface="Source Sans Pro" panose="020B0503030403020204" pitchFamily="34" charset="0"/>
              </a:rPr>
              <a:t> </a:t>
            </a:r>
            <a:r>
              <a:rPr sz="3000" spc="-160" dirty="0">
                <a:solidFill>
                  <a:srgbClr val="073963"/>
                </a:solidFill>
                <a:latin typeface="Source Sans Pro" panose="020B0503030403020204" pitchFamily="34" charset="0"/>
                <a:ea typeface="Source Sans Pro" panose="020B0503030403020204" pitchFamily="34" charset="0"/>
              </a:rPr>
              <a:t>Transportation</a:t>
            </a:r>
            <a:r>
              <a:rPr sz="3000" spc="-267" dirty="0">
                <a:solidFill>
                  <a:srgbClr val="073963"/>
                </a:solidFill>
                <a:latin typeface="Source Sans Pro" panose="020B0503030403020204" pitchFamily="34" charset="0"/>
                <a:ea typeface="Source Sans Pro" panose="020B0503030403020204" pitchFamily="34" charset="0"/>
              </a:rPr>
              <a:t> </a:t>
            </a:r>
            <a:r>
              <a:rPr sz="3000" spc="-152" dirty="0">
                <a:solidFill>
                  <a:srgbClr val="073963"/>
                </a:solidFill>
                <a:latin typeface="Source Sans Pro" panose="020B0503030403020204" pitchFamily="34" charset="0"/>
                <a:ea typeface="Source Sans Pro" panose="020B0503030403020204" pitchFamily="34" charset="0"/>
              </a:rPr>
              <a:t>Resource</a:t>
            </a:r>
            <a:r>
              <a:rPr sz="3000" spc="-260" dirty="0">
                <a:solidFill>
                  <a:srgbClr val="073963"/>
                </a:solidFill>
                <a:latin typeface="Source Sans Pro" panose="020B0503030403020204" pitchFamily="34" charset="0"/>
                <a:ea typeface="Source Sans Pro" panose="020B0503030403020204" pitchFamily="34" charset="0"/>
              </a:rPr>
              <a:t> </a:t>
            </a:r>
            <a:r>
              <a:rPr sz="3000" spc="-147" dirty="0">
                <a:solidFill>
                  <a:srgbClr val="073963"/>
                </a:solidFill>
                <a:latin typeface="Source Sans Pro" panose="020B0503030403020204" pitchFamily="34" charset="0"/>
                <a:ea typeface="Source Sans Pro" panose="020B0503030403020204" pitchFamily="34" charset="0"/>
              </a:rPr>
              <a:t>Centers</a:t>
            </a:r>
            <a:r>
              <a:rPr sz="3000" spc="-260" dirty="0">
                <a:solidFill>
                  <a:srgbClr val="073963"/>
                </a:solidFill>
                <a:latin typeface="Source Sans Pro" panose="020B0503030403020204" pitchFamily="34" charset="0"/>
                <a:ea typeface="Source Sans Pro" panose="020B0503030403020204" pitchFamily="34" charset="0"/>
              </a:rPr>
              <a:t> </a:t>
            </a:r>
            <a:r>
              <a:rPr sz="3000" spc="-53" dirty="0">
                <a:solidFill>
                  <a:srgbClr val="073963"/>
                </a:solidFill>
                <a:latin typeface="Source Sans Pro" panose="020B0503030403020204" pitchFamily="34" charset="0"/>
                <a:ea typeface="Source Sans Pro" panose="020B0503030403020204" pitchFamily="34" charset="0"/>
              </a:rPr>
              <a:t>(SBTRC)</a:t>
            </a:r>
            <a:endParaRPr sz="3000" dirty="0">
              <a:latin typeface="Source Sans Pro" panose="020B0503030403020204" pitchFamily="34" charset="0"/>
              <a:ea typeface="Source Sans Pro" panose="020B0503030403020204" pitchFamily="34" charset="0"/>
            </a:endParaRPr>
          </a:p>
        </p:txBody>
      </p:sp>
      <p:pic>
        <p:nvPicPr>
          <p:cNvPr id="4" name="object 4" descr="Map of Small business transportation resource centers. Centers serve regions and exist in Washington, California, Colorado, Texas, Indiana, Georgia, Arkansas, Florida, Pennsylvania, New Jersey, and North Carolina. Specific addresses can be found on the DOT website."/>
          <p:cNvPicPr/>
          <p:nvPr/>
        </p:nvPicPr>
        <p:blipFill>
          <a:blip r:embed="rId2" cstate="print"/>
          <a:stretch>
            <a:fillRect/>
          </a:stretch>
        </p:blipFill>
        <p:spPr>
          <a:xfrm>
            <a:off x="406400" y="1430928"/>
            <a:ext cx="6400800" cy="4538073"/>
          </a:xfrm>
          <a:prstGeom prst="rect">
            <a:avLst/>
          </a:prstGeom>
        </p:spPr>
      </p:pic>
      <p:sp>
        <p:nvSpPr>
          <p:cNvPr id="7" name="TextBox 6">
            <a:extLst>
              <a:ext uri="{FF2B5EF4-FFF2-40B4-BE49-F238E27FC236}">
                <a16:creationId xmlns:a16="http://schemas.microsoft.com/office/drawing/2014/main" id="{B2DCACA8-2110-4CF9-9439-3119DAE60399}"/>
              </a:ext>
            </a:extLst>
          </p:cNvPr>
          <p:cNvSpPr txBox="1"/>
          <p:nvPr/>
        </p:nvSpPr>
        <p:spPr>
          <a:xfrm>
            <a:off x="244687" y="6123635"/>
            <a:ext cx="6908800" cy="795089"/>
          </a:xfrm>
          <a:prstGeom prst="rect">
            <a:avLst/>
          </a:prstGeom>
          <a:noFill/>
        </p:spPr>
        <p:txBody>
          <a:bodyPr wrap="square" rtlCol="0">
            <a:spAutoFit/>
          </a:bodyPr>
          <a:lstStyle/>
          <a:p>
            <a:pPr marL="325104" marR="6773" indent="-2540" defTabSz="914377">
              <a:lnSpc>
                <a:spcPts val="2585"/>
              </a:lnSpc>
              <a:defRPr/>
            </a:pPr>
            <a:r>
              <a:rPr lang="en-US" sz="1400" u="sng" dirty="0">
                <a:solidFill>
                  <a:srgbClr val="1263FF"/>
                </a:solidFill>
                <a:uFill>
                  <a:solidFill>
                    <a:srgbClr val="1263FF"/>
                  </a:solidFill>
                </a:uFill>
                <a:latin typeface="Source Sans Pro" panose="020B0503030403020204" pitchFamily="34" charset="0"/>
                <a:ea typeface="Source Sans Pro" panose="020B0503030403020204" pitchFamily="34" charset="0"/>
                <a:cs typeface="Century Gothic"/>
                <a:hlinkClick r:id="rId3"/>
              </a:rPr>
              <a:t>Small</a:t>
            </a:r>
            <a:r>
              <a:rPr lang="en-US" sz="1400" u="sng" spc="-27" dirty="0">
                <a:solidFill>
                  <a:srgbClr val="1263FF"/>
                </a:solidFill>
                <a:uFill>
                  <a:solidFill>
                    <a:srgbClr val="1263FF"/>
                  </a:solidFill>
                </a:uFill>
                <a:latin typeface="Source Sans Pro" panose="020B0503030403020204" pitchFamily="34" charset="0"/>
                <a:ea typeface="Source Sans Pro" panose="020B0503030403020204" pitchFamily="34" charset="0"/>
                <a:cs typeface="Century Gothic"/>
                <a:hlinkClick r:id="rId3"/>
              </a:rPr>
              <a:t> </a:t>
            </a:r>
            <a:r>
              <a:rPr lang="en-US" sz="1400" u="sng" dirty="0">
                <a:solidFill>
                  <a:srgbClr val="1263FF"/>
                </a:solidFill>
                <a:uFill>
                  <a:solidFill>
                    <a:srgbClr val="1263FF"/>
                  </a:solidFill>
                </a:uFill>
                <a:latin typeface="Source Sans Pro" panose="020B0503030403020204" pitchFamily="34" charset="0"/>
                <a:ea typeface="Source Sans Pro" panose="020B0503030403020204" pitchFamily="34" charset="0"/>
                <a:cs typeface="Century Gothic"/>
                <a:hlinkClick r:id="rId3"/>
              </a:rPr>
              <a:t>Business</a:t>
            </a:r>
            <a:r>
              <a:rPr lang="en-US" sz="1400" u="sng" spc="7" dirty="0">
                <a:solidFill>
                  <a:srgbClr val="1263FF"/>
                </a:solidFill>
                <a:uFill>
                  <a:solidFill>
                    <a:srgbClr val="1263FF"/>
                  </a:solidFill>
                </a:uFill>
                <a:latin typeface="Source Sans Pro" panose="020B0503030403020204" pitchFamily="34" charset="0"/>
                <a:ea typeface="Source Sans Pro" panose="020B0503030403020204" pitchFamily="34" charset="0"/>
                <a:cs typeface="Century Gothic"/>
                <a:hlinkClick r:id="rId3"/>
              </a:rPr>
              <a:t> </a:t>
            </a:r>
            <a:r>
              <a:rPr lang="en-US" sz="1400" u="sng" spc="-13" dirty="0">
                <a:solidFill>
                  <a:srgbClr val="1263FF"/>
                </a:solidFill>
                <a:uFill>
                  <a:solidFill>
                    <a:srgbClr val="1263FF"/>
                  </a:solidFill>
                </a:uFill>
                <a:latin typeface="Source Sans Pro" panose="020B0503030403020204" pitchFamily="34" charset="0"/>
                <a:ea typeface="Source Sans Pro" panose="020B0503030403020204" pitchFamily="34" charset="0"/>
                <a:cs typeface="Century Gothic"/>
                <a:hlinkClick r:id="rId3"/>
              </a:rPr>
              <a:t>Transportation</a:t>
            </a:r>
            <a:r>
              <a:rPr lang="en-US" sz="1400" spc="-13" dirty="0">
                <a:solidFill>
                  <a:srgbClr val="1263FF"/>
                </a:solidFill>
                <a:latin typeface="Source Sans Pro" panose="020B0503030403020204" pitchFamily="34" charset="0"/>
                <a:ea typeface="Source Sans Pro" panose="020B0503030403020204" pitchFamily="34" charset="0"/>
                <a:cs typeface="Century Gothic"/>
                <a:hlinkClick r:id="rId3"/>
              </a:rPr>
              <a:t> </a:t>
            </a:r>
            <a:r>
              <a:rPr lang="en-US" sz="1400" u="sng" dirty="0">
                <a:solidFill>
                  <a:srgbClr val="1263FF"/>
                </a:solidFill>
                <a:uFill>
                  <a:solidFill>
                    <a:srgbClr val="1263FF"/>
                  </a:solidFill>
                </a:uFill>
                <a:latin typeface="Source Sans Pro" panose="020B0503030403020204" pitchFamily="34" charset="0"/>
                <a:ea typeface="Source Sans Pro" panose="020B0503030403020204" pitchFamily="34" charset="0"/>
                <a:cs typeface="Century Gothic"/>
                <a:hlinkClick r:id="rId3"/>
              </a:rPr>
              <a:t>Resource</a:t>
            </a:r>
            <a:r>
              <a:rPr lang="en-US" sz="1400" u="sng" spc="-13" dirty="0">
                <a:solidFill>
                  <a:srgbClr val="1263FF"/>
                </a:solidFill>
                <a:uFill>
                  <a:solidFill>
                    <a:srgbClr val="1263FF"/>
                  </a:solidFill>
                </a:uFill>
                <a:latin typeface="Source Sans Pro" panose="020B0503030403020204" pitchFamily="34" charset="0"/>
                <a:ea typeface="Source Sans Pro" panose="020B0503030403020204" pitchFamily="34" charset="0"/>
                <a:cs typeface="Century Gothic"/>
                <a:hlinkClick r:id="rId3"/>
              </a:rPr>
              <a:t> </a:t>
            </a:r>
            <a:r>
              <a:rPr lang="en-US" sz="1400" u="sng" dirty="0">
                <a:solidFill>
                  <a:srgbClr val="1263FF"/>
                </a:solidFill>
                <a:uFill>
                  <a:solidFill>
                    <a:srgbClr val="1263FF"/>
                  </a:solidFill>
                </a:uFill>
                <a:latin typeface="Source Sans Pro" panose="020B0503030403020204" pitchFamily="34" charset="0"/>
                <a:ea typeface="Source Sans Pro" panose="020B0503030403020204" pitchFamily="34" charset="0"/>
                <a:cs typeface="Century Gothic"/>
                <a:hlinkClick r:id="rId3"/>
              </a:rPr>
              <a:t>Centers</a:t>
            </a:r>
            <a:r>
              <a:rPr lang="en-US" sz="1400" u="sng" spc="13" dirty="0">
                <a:solidFill>
                  <a:srgbClr val="1263FF"/>
                </a:solidFill>
                <a:uFill>
                  <a:solidFill>
                    <a:srgbClr val="1263FF"/>
                  </a:solidFill>
                </a:uFill>
                <a:latin typeface="Source Sans Pro" panose="020B0503030403020204" pitchFamily="34" charset="0"/>
                <a:ea typeface="Source Sans Pro" panose="020B0503030403020204" pitchFamily="34" charset="0"/>
                <a:cs typeface="Century Gothic"/>
                <a:hlinkClick r:id="rId3"/>
              </a:rPr>
              <a:t> </a:t>
            </a:r>
            <a:r>
              <a:rPr lang="en-US" sz="1400" u="sng" dirty="0">
                <a:solidFill>
                  <a:srgbClr val="1263FF"/>
                </a:solidFill>
                <a:uFill>
                  <a:solidFill>
                    <a:srgbClr val="1263FF"/>
                  </a:solidFill>
                </a:uFill>
                <a:latin typeface="Source Sans Pro" panose="020B0503030403020204" pitchFamily="34" charset="0"/>
                <a:ea typeface="Source Sans Pro" panose="020B0503030403020204" pitchFamily="34" charset="0"/>
                <a:cs typeface="Century Gothic"/>
                <a:hlinkClick r:id="rId3"/>
              </a:rPr>
              <a:t>|</a:t>
            </a:r>
            <a:r>
              <a:rPr lang="en-US" sz="1400" u="sng" spc="-27" dirty="0">
                <a:solidFill>
                  <a:srgbClr val="1263FF"/>
                </a:solidFill>
                <a:uFill>
                  <a:solidFill>
                    <a:srgbClr val="1263FF"/>
                  </a:solidFill>
                </a:uFill>
                <a:latin typeface="Source Sans Pro" panose="020B0503030403020204" pitchFamily="34" charset="0"/>
                <a:ea typeface="Source Sans Pro" panose="020B0503030403020204" pitchFamily="34" charset="0"/>
                <a:cs typeface="Century Gothic"/>
                <a:hlinkClick r:id="rId3"/>
              </a:rPr>
              <a:t> </a:t>
            </a:r>
            <a:r>
              <a:rPr lang="en-US" sz="1400" u="sng" spc="-33" dirty="0">
                <a:solidFill>
                  <a:srgbClr val="1263FF"/>
                </a:solidFill>
                <a:uFill>
                  <a:solidFill>
                    <a:srgbClr val="1263FF"/>
                  </a:solidFill>
                </a:uFill>
                <a:latin typeface="Source Sans Pro" panose="020B0503030403020204" pitchFamily="34" charset="0"/>
                <a:ea typeface="Source Sans Pro" panose="020B0503030403020204" pitchFamily="34" charset="0"/>
                <a:cs typeface="Century Gothic"/>
                <a:hlinkClick r:id="rId3"/>
              </a:rPr>
              <a:t>US</a:t>
            </a:r>
            <a:r>
              <a:rPr lang="en-US" sz="1400" spc="-33" dirty="0">
                <a:solidFill>
                  <a:srgbClr val="1263FF"/>
                </a:solidFill>
                <a:latin typeface="Source Sans Pro" panose="020B0503030403020204" pitchFamily="34" charset="0"/>
                <a:ea typeface="Source Sans Pro" panose="020B0503030403020204" pitchFamily="34" charset="0"/>
                <a:cs typeface="Century Gothic"/>
                <a:hlinkClick r:id="rId3"/>
              </a:rPr>
              <a:t> </a:t>
            </a:r>
            <a:r>
              <a:rPr lang="en-US" sz="1400" u="sng" dirty="0">
                <a:solidFill>
                  <a:srgbClr val="1263FF"/>
                </a:solidFill>
                <a:uFill>
                  <a:solidFill>
                    <a:srgbClr val="1263FF"/>
                  </a:solidFill>
                </a:uFill>
                <a:latin typeface="Source Sans Pro" panose="020B0503030403020204" pitchFamily="34" charset="0"/>
                <a:ea typeface="Source Sans Pro" panose="020B0503030403020204" pitchFamily="34" charset="0"/>
                <a:cs typeface="Century Gothic"/>
                <a:hlinkClick r:id="rId3"/>
              </a:rPr>
              <a:t>Department</a:t>
            </a:r>
            <a:r>
              <a:rPr lang="en-US" sz="1400" u="sng" spc="-7" dirty="0">
                <a:solidFill>
                  <a:srgbClr val="1263FF"/>
                </a:solidFill>
                <a:uFill>
                  <a:solidFill>
                    <a:srgbClr val="1263FF"/>
                  </a:solidFill>
                </a:uFill>
                <a:latin typeface="Source Sans Pro" panose="020B0503030403020204" pitchFamily="34" charset="0"/>
                <a:ea typeface="Source Sans Pro" panose="020B0503030403020204" pitchFamily="34" charset="0"/>
                <a:cs typeface="Century Gothic"/>
                <a:hlinkClick r:id="rId3"/>
              </a:rPr>
              <a:t> </a:t>
            </a:r>
            <a:r>
              <a:rPr lang="en-US" sz="1400" u="sng" dirty="0">
                <a:solidFill>
                  <a:srgbClr val="1263FF"/>
                </a:solidFill>
                <a:uFill>
                  <a:solidFill>
                    <a:srgbClr val="1263FF"/>
                  </a:solidFill>
                </a:uFill>
                <a:latin typeface="Source Sans Pro" panose="020B0503030403020204" pitchFamily="34" charset="0"/>
                <a:ea typeface="Source Sans Pro" panose="020B0503030403020204" pitchFamily="34" charset="0"/>
                <a:cs typeface="Century Gothic"/>
                <a:hlinkClick r:id="rId3"/>
              </a:rPr>
              <a:t>of</a:t>
            </a:r>
            <a:r>
              <a:rPr lang="en-US" sz="1400" u="sng" spc="-40" dirty="0">
                <a:solidFill>
                  <a:srgbClr val="1263FF"/>
                </a:solidFill>
                <a:uFill>
                  <a:solidFill>
                    <a:srgbClr val="1263FF"/>
                  </a:solidFill>
                </a:uFill>
                <a:latin typeface="Source Sans Pro" panose="020B0503030403020204" pitchFamily="34" charset="0"/>
                <a:ea typeface="Source Sans Pro" panose="020B0503030403020204" pitchFamily="34" charset="0"/>
                <a:cs typeface="Century Gothic"/>
                <a:hlinkClick r:id="rId3"/>
              </a:rPr>
              <a:t> </a:t>
            </a:r>
            <a:r>
              <a:rPr lang="en-US" sz="1400" u="sng" spc="-13" dirty="0">
                <a:solidFill>
                  <a:srgbClr val="1263FF"/>
                </a:solidFill>
                <a:uFill>
                  <a:solidFill>
                    <a:srgbClr val="1263FF"/>
                  </a:solidFill>
                </a:uFill>
                <a:latin typeface="Source Sans Pro" panose="020B0503030403020204" pitchFamily="34" charset="0"/>
                <a:ea typeface="Source Sans Pro" panose="020B0503030403020204" pitchFamily="34" charset="0"/>
                <a:cs typeface="Century Gothic"/>
                <a:hlinkClick r:id="rId3"/>
              </a:rPr>
              <a:t>Transportation</a:t>
            </a:r>
            <a:endParaRPr lang="en-US" sz="1400" dirty="0">
              <a:solidFill>
                <a:prstClr val="black"/>
              </a:solidFill>
              <a:latin typeface="Source Sans Pro" panose="020B0503030403020204" pitchFamily="34" charset="0"/>
              <a:ea typeface="Source Sans Pro" panose="020B0503030403020204" pitchFamily="34" charset="0"/>
              <a:cs typeface="Century Gothic"/>
            </a:endParaRPr>
          </a:p>
          <a:p>
            <a:pPr defTabSz="914377">
              <a:defRPr/>
            </a:pPr>
            <a:endParaRPr lang="en-US" sz="2400" dirty="0">
              <a:solidFill>
                <a:prstClr val="black"/>
              </a:solidFill>
              <a:latin typeface="Calibri"/>
            </a:endParaRPr>
          </a:p>
        </p:txBody>
      </p:sp>
      <p:sp>
        <p:nvSpPr>
          <p:cNvPr id="6" name="TextBox 5">
            <a:extLst>
              <a:ext uri="{FF2B5EF4-FFF2-40B4-BE49-F238E27FC236}">
                <a16:creationId xmlns:a16="http://schemas.microsoft.com/office/drawing/2014/main" id="{EDF2AD0F-8F73-47FB-9FD7-CCE2D8E49AE5}"/>
              </a:ext>
            </a:extLst>
          </p:cNvPr>
          <p:cNvSpPr txBox="1"/>
          <p:nvPr/>
        </p:nvSpPr>
        <p:spPr>
          <a:xfrm>
            <a:off x="7131452" y="908378"/>
            <a:ext cx="4654148" cy="5555367"/>
          </a:xfrm>
          <a:prstGeom prst="rect">
            <a:avLst/>
          </a:prstGeom>
          <a:solidFill>
            <a:srgbClr val="7FA3CF">
              <a:alpha val="49804"/>
            </a:srgb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defTabSz="914377">
              <a:tabLst>
                <a:tab pos="283620" algn="l"/>
              </a:tabLst>
              <a:defRPr/>
            </a:pPr>
            <a:endParaRPr lang="en-US" sz="1600" b="1" spc="-13" dirty="0">
              <a:solidFill>
                <a:schemeClr val="tx1"/>
              </a:solidFill>
              <a:latin typeface="Century Gothic"/>
              <a:cs typeface="Century Gothic"/>
            </a:endParaRPr>
          </a:p>
          <a:p>
            <a:pPr marL="285744" indent="-285744" defTabSz="914377">
              <a:buFont typeface="Arial" panose="020B0604020202020204" pitchFamily="34" charset="0"/>
              <a:buChar char="•"/>
              <a:tabLst>
                <a:tab pos="283620" algn="l"/>
              </a:tabLst>
              <a:defRPr/>
            </a:pPr>
            <a:r>
              <a:rPr lang="en-US" sz="1700" b="1" spc="-13" dirty="0">
                <a:solidFill>
                  <a:schemeClr val="tx1"/>
                </a:solidFill>
                <a:latin typeface="Source Sans Pro" panose="020B0503030403020204" pitchFamily="34" charset="0"/>
                <a:ea typeface="Source Sans Pro" panose="020B0503030403020204" pitchFamily="34" charset="0"/>
                <a:cs typeface="Century Gothic"/>
              </a:rPr>
              <a:t>11 regional centers create a network </a:t>
            </a:r>
            <a:r>
              <a:rPr lang="en-US" sz="1700" spc="-13" dirty="0">
                <a:solidFill>
                  <a:schemeClr val="tx1"/>
                </a:solidFill>
                <a:latin typeface="Source Sans Pro" panose="020B0503030403020204" pitchFamily="34" charset="0"/>
                <a:ea typeface="Source Sans Pro" panose="020B0503030403020204" pitchFamily="34" charset="0"/>
                <a:cs typeface="Century Gothic"/>
              </a:rPr>
              <a:t>to provide services to the Continental US, </a:t>
            </a:r>
          </a:p>
          <a:p>
            <a:pPr defTabSz="914377">
              <a:tabLst>
                <a:tab pos="283620" algn="l"/>
              </a:tabLst>
              <a:defRPr/>
            </a:pPr>
            <a:r>
              <a:rPr lang="en-US" sz="1700" spc="-13" dirty="0">
                <a:solidFill>
                  <a:schemeClr val="tx1"/>
                </a:solidFill>
                <a:latin typeface="Source Sans Pro" panose="020B0503030403020204" pitchFamily="34" charset="0"/>
                <a:ea typeface="Source Sans Pro" panose="020B0503030403020204" pitchFamily="34" charset="0"/>
                <a:cs typeface="Century Gothic"/>
              </a:rPr>
              <a:t>	US Virgin Islands, and Puerto Rico</a:t>
            </a:r>
          </a:p>
          <a:p>
            <a:pPr marL="285744" indent="-285744" defTabSz="914377">
              <a:buFont typeface="Arial" panose="020B0604020202020204" pitchFamily="34" charset="0"/>
              <a:buChar char="•"/>
              <a:tabLst>
                <a:tab pos="283620" algn="l"/>
              </a:tabLst>
              <a:defRPr/>
            </a:pPr>
            <a:endParaRPr lang="en-US" sz="1700" spc="-13" dirty="0">
              <a:solidFill>
                <a:schemeClr val="tx1"/>
              </a:solidFill>
              <a:latin typeface="Source Sans Pro" panose="020B0503030403020204" pitchFamily="34" charset="0"/>
              <a:ea typeface="Source Sans Pro" panose="020B0503030403020204" pitchFamily="34" charset="0"/>
              <a:cs typeface="Century Gothic"/>
            </a:endParaRPr>
          </a:p>
          <a:p>
            <a:pPr marL="285744" indent="-285744" defTabSz="914377">
              <a:buFont typeface="Arial" panose="020B0604020202020204" pitchFamily="34" charset="0"/>
              <a:buChar char="•"/>
              <a:tabLst>
                <a:tab pos="283620" algn="l"/>
              </a:tabLst>
              <a:defRPr/>
            </a:pPr>
            <a:r>
              <a:rPr lang="en-US" sz="1700" dirty="0">
                <a:solidFill>
                  <a:schemeClr val="tx1"/>
                </a:solidFill>
                <a:latin typeface="Source Sans Pro" panose="020B0503030403020204" pitchFamily="34" charset="0"/>
                <a:ea typeface="Source Sans Pro" panose="020B0503030403020204" pitchFamily="34" charset="0"/>
              </a:rPr>
              <a:t>Deliver a </a:t>
            </a:r>
            <a:r>
              <a:rPr lang="en-US" sz="1700" b="1" dirty="0">
                <a:solidFill>
                  <a:schemeClr val="tx1"/>
                </a:solidFill>
                <a:latin typeface="Source Sans Pro" panose="020B0503030403020204" pitchFamily="34" charset="0"/>
                <a:ea typeface="Source Sans Pro" panose="020B0503030403020204" pitchFamily="34" charset="0"/>
              </a:rPr>
              <a:t>comprehensive package of business training &amp; technical assistance; and disseminate info</a:t>
            </a:r>
            <a:r>
              <a:rPr lang="en-US" sz="1700" dirty="0">
                <a:solidFill>
                  <a:schemeClr val="tx1"/>
                </a:solidFill>
                <a:latin typeface="Source Sans Pro" panose="020B0503030403020204" pitchFamily="34" charset="0"/>
                <a:ea typeface="Source Sans Pro" panose="020B0503030403020204" pitchFamily="34" charset="0"/>
              </a:rPr>
              <a:t> to increase the ability of small business transportation enterprises to compete and obtain transportation-related contracts</a:t>
            </a:r>
          </a:p>
          <a:p>
            <a:pPr marL="285744" indent="-285744" defTabSz="914377">
              <a:buFont typeface="Arial" panose="020B0604020202020204" pitchFamily="34" charset="0"/>
              <a:buChar char="•"/>
              <a:tabLst>
                <a:tab pos="283620" algn="l"/>
              </a:tabLst>
              <a:defRPr/>
            </a:pPr>
            <a:endParaRPr lang="en-US" sz="1700" b="1" dirty="0">
              <a:solidFill>
                <a:schemeClr val="tx1"/>
              </a:solidFill>
              <a:latin typeface="Source Sans Pro" panose="020B0503030403020204" pitchFamily="34" charset="0"/>
              <a:ea typeface="Source Sans Pro" panose="020B0503030403020204" pitchFamily="34" charset="0"/>
              <a:cs typeface="Century Gothic"/>
            </a:endParaRPr>
          </a:p>
          <a:p>
            <a:pPr marL="285744" indent="-285744" defTabSz="914377">
              <a:buFont typeface="Arial" panose="020B0604020202020204" pitchFamily="34" charset="0"/>
              <a:buChar char="•"/>
              <a:tabLst>
                <a:tab pos="283620" algn="l"/>
              </a:tabLst>
              <a:defRPr/>
            </a:pPr>
            <a:r>
              <a:rPr lang="en-US" sz="1700" b="1" dirty="0">
                <a:solidFill>
                  <a:schemeClr val="tx1"/>
                </a:solidFill>
                <a:latin typeface="Source Sans Pro" panose="020B0503030403020204" pitchFamily="34" charset="0"/>
                <a:ea typeface="Source Sans Pro" panose="020B0503030403020204" pitchFamily="34" charset="0"/>
                <a:cs typeface="Century Gothic"/>
              </a:rPr>
              <a:t>Deliver </a:t>
            </a:r>
            <a:r>
              <a:rPr lang="en-US" sz="1700" b="1" spc="-13" dirty="0">
                <a:solidFill>
                  <a:schemeClr val="tx1"/>
                </a:solidFill>
                <a:latin typeface="Source Sans Pro" panose="020B0503030403020204" pitchFamily="34" charset="0"/>
                <a:ea typeface="Source Sans Pro" panose="020B0503030403020204" pitchFamily="34" charset="0"/>
                <a:cs typeface="Century Gothic"/>
              </a:rPr>
              <a:t>USDOT programming: </a:t>
            </a:r>
          </a:p>
          <a:p>
            <a:pPr defTabSz="914377">
              <a:tabLst>
                <a:tab pos="283620" algn="l"/>
              </a:tabLst>
              <a:defRPr/>
            </a:pPr>
            <a:r>
              <a:rPr lang="en-US" sz="1700" b="1" spc="-13" dirty="0">
                <a:solidFill>
                  <a:schemeClr val="tx1"/>
                </a:solidFill>
                <a:latin typeface="Source Sans Pro" panose="020B0503030403020204" pitchFamily="34" charset="0"/>
                <a:ea typeface="Source Sans Pro" panose="020B0503030403020204" pitchFamily="34" charset="0"/>
                <a:cs typeface="Century Gothic"/>
              </a:rPr>
              <a:t>	</a:t>
            </a:r>
            <a:r>
              <a:rPr lang="en-US" sz="1700" spc="-13" dirty="0">
                <a:solidFill>
                  <a:schemeClr val="tx1"/>
                </a:solidFill>
                <a:latin typeface="Source Sans Pro" panose="020B0503030403020204" pitchFamily="34" charset="0"/>
                <a:ea typeface="Source Sans Pro" panose="020B0503030403020204" pitchFamily="34" charset="0"/>
                <a:cs typeface="Century Gothic"/>
              </a:rPr>
              <a:t>Bonding Education Program, Access to Capital, 	and Women &amp; Girls in Transportation Initiative </a:t>
            </a:r>
          </a:p>
          <a:p>
            <a:pPr marL="285744" indent="-285744" defTabSz="914377">
              <a:buFont typeface="Arial" panose="020B0604020202020204" pitchFamily="34" charset="0"/>
              <a:buChar char="•"/>
              <a:tabLst>
                <a:tab pos="283620" algn="l"/>
              </a:tabLst>
              <a:defRPr/>
            </a:pPr>
            <a:endParaRPr lang="en-US" sz="1700" spc="-13" dirty="0">
              <a:solidFill>
                <a:schemeClr val="tx1"/>
              </a:solidFill>
              <a:latin typeface="Source Sans Pro" panose="020B0503030403020204" pitchFamily="34" charset="0"/>
              <a:ea typeface="Source Sans Pro" panose="020B0503030403020204" pitchFamily="34" charset="0"/>
              <a:cs typeface="Century Gothic"/>
            </a:endParaRPr>
          </a:p>
          <a:p>
            <a:pPr marL="285744" indent="-285744" defTabSz="914377">
              <a:buFont typeface="Arial" panose="020B0604020202020204" pitchFamily="34" charset="0"/>
              <a:buChar char="•"/>
              <a:tabLst>
                <a:tab pos="283620" algn="l"/>
              </a:tabLst>
              <a:defRPr/>
            </a:pPr>
            <a:r>
              <a:rPr lang="en-US" sz="1700" dirty="0">
                <a:solidFill>
                  <a:schemeClr val="tx1"/>
                </a:solidFill>
                <a:latin typeface="Source Sans Pro" panose="020B0503030403020204" pitchFamily="34" charset="0"/>
                <a:ea typeface="Source Sans Pro" panose="020B0503030403020204" pitchFamily="34" charset="0"/>
                <a:cs typeface="Century Gothic"/>
              </a:rPr>
              <a:t>Engage with </a:t>
            </a:r>
            <a:r>
              <a:rPr lang="en-US" sz="1700" b="1" dirty="0">
                <a:solidFill>
                  <a:schemeClr val="tx1"/>
                </a:solidFill>
                <a:latin typeface="Source Sans Pro" panose="020B0503030403020204" pitchFamily="34" charset="0"/>
                <a:ea typeface="Source Sans Pro" panose="020B0503030403020204" pitchFamily="34" charset="0"/>
                <a:cs typeface="Century Gothic"/>
              </a:rPr>
              <a:t>transportation-related contracts and BIL-funded projects</a:t>
            </a:r>
            <a:r>
              <a:rPr lang="en-US" sz="1700" dirty="0">
                <a:solidFill>
                  <a:schemeClr val="tx1"/>
                </a:solidFill>
                <a:latin typeface="Source Sans Pro" panose="020B0503030403020204" pitchFamily="34" charset="0"/>
                <a:ea typeface="Source Sans Pro" panose="020B0503030403020204" pitchFamily="34" charset="0"/>
                <a:cs typeface="Century Gothic"/>
              </a:rPr>
              <a:t> by </a:t>
            </a:r>
            <a:r>
              <a:rPr lang="en-US" sz="1700" spc="-13" dirty="0">
                <a:solidFill>
                  <a:schemeClr val="tx1"/>
                </a:solidFill>
                <a:latin typeface="Source Sans Pro" panose="020B0503030403020204" pitchFamily="34" charset="0"/>
                <a:ea typeface="Source Sans Pro" panose="020B0503030403020204" pitchFamily="34" charset="0"/>
                <a:cs typeface="Century Gothic"/>
              </a:rPr>
              <a:t>fostering key relationships with prime contractors and stakeholders</a:t>
            </a:r>
          </a:p>
          <a:p>
            <a:pPr defTabSz="914377">
              <a:tabLst>
                <a:tab pos="283620" algn="l"/>
              </a:tabLst>
              <a:defRPr/>
            </a:pPr>
            <a:endParaRPr lang="en-US" sz="1600" spc="-13" dirty="0">
              <a:solidFill>
                <a:schemeClr val="tx1"/>
              </a:solidFill>
              <a:latin typeface="Century Gothic"/>
              <a:cs typeface="Century Gothic"/>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lstStyle/>
          <a:p>
            <a:r>
              <a:rPr lang="en-US" dirty="0"/>
              <a:t>Let’s walk through this example…</a:t>
            </a:r>
          </a:p>
        </p:txBody>
      </p:sp>
      <p:sp>
        <p:nvSpPr>
          <p:cNvPr id="7" name="Content Placeholder 6">
            <a:extLst>
              <a:ext uri="{FF2B5EF4-FFF2-40B4-BE49-F238E27FC236}">
                <a16:creationId xmlns:a16="http://schemas.microsoft.com/office/drawing/2014/main" id="{1EB22F89-4004-2AAB-B0DF-C589212A3549}"/>
              </a:ext>
            </a:extLst>
          </p:cNvPr>
          <p:cNvSpPr>
            <a:spLocks noGrp="1"/>
          </p:cNvSpPr>
          <p:nvPr>
            <p:ph idx="1"/>
          </p:nvPr>
        </p:nvSpPr>
        <p:spPr/>
        <p:txBody>
          <a:bodyPr>
            <a:normAutofit/>
          </a:bodyPr>
          <a:lstStyle/>
          <a:p>
            <a:r>
              <a:rPr lang="en-US" dirty="0"/>
              <a:t>Bob owns an 8(a) designated construction firm. </a:t>
            </a:r>
          </a:p>
          <a:p>
            <a:r>
              <a:rPr lang="en-US" dirty="0"/>
              <a:t>Bob learns about DOT BIL funding and wants see if there are any contracts in his area.</a:t>
            </a:r>
          </a:p>
          <a:p>
            <a:r>
              <a:rPr lang="en-US" dirty="0"/>
              <a:t>Bob visits </a:t>
            </a:r>
            <a:r>
              <a:rPr lang="en-US" dirty="0">
                <a:hlinkClick r:id="rId2"/>
              </a:rPr>
              <a:t>Procurement Opportunity Forecast | US Department of Transportation</a:t>
            </a:r>
            <a:r>
              <a:rPr lang="en-US" dirty="0"/>
              <a:t> and filters his search by “8(a) Competitive”, “Construction”, and “BIL Opportunity”. </a:t>
            </a:r>
          </a:p>
          <a:p>
            <a:r>
              <a:rPr lang="en-US" dirty="0"/>
              <a:t>Bob clicks on “View Full Details” next to a contract that he is interested in. </a:t>
            </a:r>
          </a:p>
          <a:p>
            <a:r>
              <a:rPr lang="en-US" dirty="0"/>
              <a:t>Bob reaches out to the Point of Contact listed to learn more. </a:t>
            </a:r>
          </a:p>
          <a:p>
            <a:endParaRPr lang="en-US" dirty="0"/>
          </a:p>
        </p:txBody>
      </p:sp>
    </p:spTree>
    <p:extLst>
      <p:ext uri="{BB962C8B-B14F-4D97-AF65-F5344CB8AC3E}">
        <p14:creationId xmlns:p14="http://schemas.microsoft.com/office/powerpoint/2010/main" val="1003752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lstStyle/>
          <a:p>
            <a:r>
              <a:rPr lang="en-US" dirty="0"/>
              <a:t>FAQs</a:t>
            </a:r>
          </a:p>
        </p:txBody>
      </p:sp>
      <p:sp>
        <p:nvSpPr>
          <p:cNvPr id="21" name="Content Placeholder 20">
            <a:extLst>
              <a:ext uri="{FF2B5EF4-FFF2-40B4-BE49-F238E27FC236}">
                <a16:creationId xmlns:a16="http://schemas.microsoft.com/office/drawing/2014/main" id="{363F74D5-C35C-F4D0-E30B-318C8D794045}"/>
              </a:ext>
            </a:extLst>
          </p:cNvPr>
          <p:cNvSpPr>
            <a:spLocks noGrp="1"/>
          </p:cNvSpPr>
          <p:nvPr>
            <p:ph idx="1"/>
          </p:nvPr>
        </p:nvSpPr>
        <p:spPr>
          <a:xfrm>
            <a:off x="343249" y="1268849"/>
            <a:ext cx="11461964" cy="4786156"/>
          </a:xfrm>
        </p:spPr>
        <p:txBody>
          <a:bodyPr>
            <a:noAutofit/>
          </a:bodyPr>
          <a:lstStyle/>
          <a:p>
            <a:r>
              <a:rPr lang="en-US" sz="2000" dirty="0"/>
              <a:t>At the federal level, I have a special designation or certification (e.g., HUBZone). Can I use that to my advantage with a state project?</a:t>
            </a:r>
          </a:p>
          <a:p>
            <a:pPr lvl="1"/>
            <a:r>
              <a:rPr lang="en-US" sz="2000" dirty="0"/>
              <a:t>Unfortunately, </a:t>
            </a:r>
            <a:r>
              <a:rPr lang="en-US" sz="2000" b="1" dirty="0"/>
              <a:t>Federal socioeconomic certifications do not apply at state level and vice versa</a:t>
            </a:r>
            <a:r>
              <a:rPr lang="en-US" sz="2000" dirty="0"/>
              <a:t>. However, the Disadvantaged Business Enterprise (DBE) program is quite similar to the 8(a) program certification. Although, there is not reciprocity among these programs, you might be able to use most of the documentation between 8(a) program and DBE certifications.</a:t>
            </a:r>
          </a:p>
          <a:p>
            <a:r>
              <a:rPr lang="en-US" sz="2000" dirty="0"/>
              <a:t>What are the bonding requirements for the state I'm trying to work in? How do I ensure I meet the rules?</a:t>
            </a:r>
          </a:p>
          <a:p>
            <a:pPr lvl="1"/>
            <a:r>
              <a:rPr lang="en-US" sz="2000" dirty="0"/>
              <a:t>Each State has its own contracting rules and regulations. </a:t>
            </a:r>
            <a:r>
              <a:rPr lang="en-US" sz="2000" b="1" dirty="0"/>
              <a:t>Bonding levels will vary from state to state</a:t>
            </a:r>
            <a:r>
              <a:rPr lang="en-US" sz="2000" dirty="0"/>
              <a:t>. State Civil Rights or small business development offices should be able to guide you on bonding requirements.</a:t>
            </a:r>
          </a:p>
          <a:p>
            <a:r>
              <a:rPr lang="en-US" sz="2000" dirty="0"/>
              <a:t>How do I make sure I receive payment on time?</a:t>
            </a:r>
          </a:p>
          <a:p>
            <a:pPr lvl="1"/>
            <a:r>
              <a:rPr lang="en-US" sz="2000" dirty="0"/>
              <a:t>Ensure you submit a complete invoice and documentation to the prime contractor or state agency. DOT fund recipients with a DBE program must establish a contract clause to require prime contractors to pay subcontractors for satisfactory performance of their contracts no later than 30 days from receipt of each payment made to the prime contractor.</a:t>
            </a:r>
          </a:p>
        </p:txBody>
      </p:sp>
    </p:spTree>
    <p:extLst>
      <p:ext uri="{BB962C8B-B14F-4D97-AF65-F5344CB8AC3E}">
        <p14:creationId xmlns:p14="http://schemas.microsoft.com/office/powerpoint/2010/main" val="6933305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normAutofit fontScale="90000"/>
          </a:bodyPr>
          <a:lstStyle/>
          <a:p>
            <a:r>
              <a:rPr lang="en-US" dirty="0"/>
              <a:t>How can the SBA help me be a successful government contractor?</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838200" y="2078007"/>
            <a:ext cx="5257800" cy="911478"/>
          </a:xfrm>
        </p:spPr>
        <p:txBody>
          <a:bodyPr>
            <a:normAutofit/>
          </a:bodyPr>
          <a:lstStyle/>
          <a:p>
            <a:pPr marL="0" indent="0">
              <a:buNone/>
            </a:pPr>
            <a:r>
              <a:rPr lang="en-US" sz="2000" dirty="0"/>
              <a:t>I need working capital to effectively ramp up my capacity to complete my contract.</a:t>
            </a:r>
          </a:p>
        </p:txBody>
      </p:sp>
      <p:sp>
        <p:nvSpPr>
          <p:cNvPr id="7" name="Arrow: Chevron 6" descr="Then">
            <a:extLst>
              <a:ext uri="{FF2B5EF4-FFF2-40B4-BE49-F238E27FC236}">
                <a16:creationId xmlns:a16="http://schemas.microsoft.com/office/drawing/2014/main" id="{C0A9EB63-3705-7091-105C-A20893059513}"/>
              </a:ext>
            </a:extLst>
          </p:cNvPr>
          <p:cNvSpPr/>
          <p:nvPr/>
        </p:nvSpPr>
        <p:spPr>
          <a:xfrm>
            <a:off x="5959011" y="2239473"/>
            <a:ext cx="452063" cy="410966"/>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Content Placeholder 2">
            <a:extLst>
              <a:ext uri="{FF2B5EF4-FFF2-40B4-BE49-F238E27FC236}">
                <a16:creationId xmlns:a16="http://schemas.microsoft.com/office/drawing/2014/main" id="{85A47D50-1962-B8A3-A3F7-AA4BB7CD46F5}"/>
              </a:ext>
            </a:extLst>
          </p:cNvPr>
          <p:cNvSpPr txBox="1">
            <a:spLocks/>
          </p:cNvSpPr>
          <p:nvPr/>
        </p:nvSpPr>
        <p:spPr>
          <a:xfrm>
            <a:off x="6579948" y="2078007"/>
            <a:ext cx="5257800" cy="91147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000" dirty="0"/>
              <a:t>Consider asking your local lender about accessing an </a:t>
            </a:r>
            <a:r>
              <a:rPr lang="en-US" sz="2000" dirty="0">
                <a:hlinkClick r:id="rId2"/>
              </a:rPr>
              <a:t>SBA Express </a:t>
            </a:r>
            <a:r>
              <a:rPr lang="en-US" sz="2000" dirty="0"/>
              <a:t>loan to meet your working capital needs.</a:t>
            </a:r>
          </a:p>
        </p:txBody>
      </p:sp>
      <p:sp>
        <p:nvSpPr>
          <p:cNvPr id="8" name="Content Placeholder 2">
            <a:extLst>
              <a:ext uri="{FF2B5EF4-FFF2-40B4-BE49-F238E27FC236}">
                <a16:creationId xmlns:a16="http://schemas.microsoft.com/office/drawing/2014/main" id="{E62A29C8-D826-FCDC-B6B4-932141F6DDD6}"/>
              </a:ext>
            </a:extLst>
          </p:cNvPr>
          <p:cNvSpPr txBox="1">
            <a:spLocks/>
          </p:cNvSpPr>
          <p:nvPr/>
        </p:nvSpPr>
        <p:spPr>
          <a:xfrm>
            <a:off x="838200" y="3182122"/>
            <a:ext cx="5257800" cy="911478"/>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000" dirty="0"/>
              <a:t>I want to learn more about government contracting. </a:t>
            </a:r>
          </a:p>
        </p:txBody>
      </p:sp>
      <p:sp>
        <p:nvSpPr>
          <p:cNvPr id="10" name="Arrow: Chevron 9" descr="Then">
            <a:extLst>
              <a:ext uri="{FF2B5EF4-FFF2-40B4-BE49-F238E27FC236}">
                <a16:creationId xmlns:a16="http://schemas.microsoft.com/office/drawing/2014/main" id="{D5185CE5-298D-FDDC-E30B-581EF23FDC8E}"/>
              </a:ext>
            </a:extLst>
          </p:cNvPr>
          <p:cNvSpPr/>
          <p:nvPr/>
        </p:nvSpPr>
        <p:spPr>
          <a:xfrm>
            <a:off x="5959011" y="3343588"/>
            <a:ext cx="452063" cy="410966"/>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Content Placeholder 2">
            <a:extLst>
              <a:ext uri="{FF2B5EF4-FFF2-40B4-BE49-F238E27FC236}">
                <a16:creationId xmlns:a16="http://schemas.microsoft.com/office/drawing/2014/main" id="{1418679A-9B86-0C62-6844-52E66B3D1D31}"/>
              </a:ext>
            </a:extLst>
          </p:cNvPr>
          <p:cNvSpPr txBox="1">
            <a:spLocks/>
          </p:cNvSpPr>
          <p:nvPr/>
        </p:nvSpPr>
        <p:spPr>
          <a:xfrm>
            <a:off x="6579948" y="3182122"/>
            <a:ext cx="5257800" cy="911478"/>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indent="0">
              <a:lnSpc>
                <a:spcPct val="107000"/>
              </a:lnSpc>
              <a:spcBef>
                <a:spcPts val="0"/>
              </a:spcBef>
              <a:spcAft>
                <a:spcPts val="0"/>
              </a:spcAft>
              <a:buNone/>
            </a:pPr>
            <a:r>
              <a:rPr lang="en-US" sz="2000" kern="100" dirty="0">
                <a:latin typeface="Source Sans Pro" panose="020B0503030403020204" pitchFamily="34" charset="0"/>
                <a:ea typeface="Source Sans Pro" panose="020B0503030403020204" pitchFamily="34" charset="0"/>
                <a:cs typeface="Arial" panose="020B0604020202020204" pitchFamily="34" charset="0"/>
              </a:rPr>
              <a:t>F</a:t>
            </a:r>
            <a:r>
              <a:rPr lang="en-US" sz="2000" kern="100" dirty="0">
                <a:effectLst/>
                <a:latin typeface="Source Sans Pro" panose="020B0503030403020204" pitchFamily="34" charset="0"/>
                <a:ea typeface="Source Sans Pro" panose="020B0503030403020204" pitchFamily="34" charset="0"/>
                <a:cs typeface="Arial" panose="020B0604020202020204" pitchFamily="34" charset="0"/>
              </a:rPr>
              <a:t>ind a </a:t>
            </a:r>
            <a:r>
              <a:rPr lang="en-US" sz="2000" u="sng" kern="100" dirty="0">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hlinkClick r:id="rId3"/>
              </a:rPr>
              <a:t>District Office</a:t>
            </a:r>
            <a:r>
              <a:rPr lang="en-US" sz="2000" kern="100" dirty="0">
                <a:effectLst/>
                <a:latin typeface="Source Sans Pro" panose="020B0503030403020204" pitchFamily="34" charset="0"/>
                <a:ea typeface="Source Sans Pro" panose="020B0503030403020204" pitchFamily="34" charset="0"/>
                <a:cs typeface="Arial" panose="020B0604020202020204" pitchFamily="34" charset="0"/>
              </a:rPr>
              <a:t> or </a:t>
            </a:r>
            <a:r>
              <a:rPr lang="en-US" sz="2000" u="sng" kern="100" dirty="0">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hlinkClick r:id="rId4"/>
              </a:rPr>
              <a:t>Resource Partner</a:t>
            </a:r>
            <a:r>
              <a:rPr lang="en-US" sz="2000" kern="100" dirty="0">
                <a:effectLst/>
                <a:latin typeface="Source Sans Pro" panose="020B0503030403020204" pitchFamily="34" charset="0"/>
                <a:ea typeface="Source Sans Pro" panose="020B0503030403020204" pitchFamily="34" charset="0"/>
                <a:cs typeface="Arial" panose="020B0604020202020204" pitchFamily="34" charset="0"/>
              </a:rPr>
              <a:t>  or </a:t>
            </a:r>
            <a:r>
              <a:rPr lang="en-US" sz="2000" dirty="0">
                <a:hlinkClick r:id="rId5"/>
              </a:rPr>
              <a:t>APEX Accelerators</a:t>
            </a:r>
            <a:r>
              <a:rPr lang="en-US" sz="2000" dirty="0"/>
              <a:t> near you</a:t>
            </a:r>
            <a:endParaRPr lang="en-US" sz="2000" kern="100" dirty="0">
              <a:effectLst/>
              <a:latin typeface="Source Sans Pro" panose="020B0503030403020204" pitchFamily="34" charset="0"/>
              <a:ea typeface="Source Sans Pro" panose="020B0503030403020204" pitchFamily="34" charset="0"/>
              <a:cs typeface="Arial" panose="020B0604020202020204" pitchFamily="34" charset="0"/>
            </a:endParaRPr>
          </a:p>
        </p:txBody>
      </p:sp>
      <p:sp>
        <p:nvSpPr>
          <p:cNvPr id="11" name="Content Placeholder 2">
            <a:extLst>
              <a:ext uri="{FF2B5EF4-FFF2-40B4-BE49-F238E27FC236}">
                <a16:creationId xmlns:a16="http://schemas.microsoft.com/office/drawing/2014/main" id="{CC510898-CC37-9824-1BBF-8F1975FC6AB0}"/>
              </a:ext>
            </a:extLst>
          </p:cNvPr>
          <p:cNvSpPr txBox="1">
            <a:spLocks/>
          </p:cNvSpPr>
          <p:nvPr/>
        </p:nvSpPr>
        <p:spPr>
          <a:xfrm>
            <a:off x="838200" y="4266759"/>
            <a:ext cx="5257800" cy="911478"/>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000" dirty="0"/>
              <a:t>I need bonding support.</a:t>
            </a:r>
          </a:p>
        </p:txBody>
      </p:sp>
      <p:sp>
        <p:nvSpPr>
          <p:cNvPr id="13" name="Arrow: Chevron 12" descr="Then">
            <a:extLst>
              <a:ext uri="{FF2B5EF4-FFF2-40B4-BE49-F238E27FC236}">
                <a16:creationId xmlns:a16="http://schemas.microsoft.com/office/drawing/2014/main" id="{F311FB1B-1F2A-A641-A802-FFC9033F1A07}"/>
              </a:ext>
            </a:extLst>
          </p:cNvPr>
          <p:cNvSpPr/>
          <p:nvPr/>
        </p:nvSpPr>
        <p:spPr>
          <a:xfrm>
            <a:off x="5959011" y="4428225"/>
            <a:ext cx="452063" cy="410966"/>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Content Placeholder 2">
            <a:extLst>
              <a:ext uri="{FF2B5EF4-FFF2-40B4-BE49-F238E27FC236}">
                <a16:creationId xmlns:a16="http://schemas.microsoft.com/office/drawing/2014/main" id="{85184821-60EE-1E6E-6D77-5357A473DD27}"/>
              </a:ext>
            </a:extLst>
          </p:cNvPr>
          <p:cNvSpPr txBox="1">
            <a:spLocks/>
          </p:cNvSpPr>
          <p:nvPr/>
        </p:nvSpPr>
        <p:spPr>
          <a:xfrm>
            <a:off x="6579948" y="4266759"/>
            <a:ext cx="5257800" cy="911478"/>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indent="0">
              <a:lnSpc>
                <a:spcPct val="107000"/>
              </a:lnSpc>
              <a:spcBef>
                <a:spcPts val="0"/>
              </a:spcBef>
              <a:spcAft>
                <a:spcPts val="800"/>
              </a:spcAft>
              <a:buNone/>
            </a:pPr>
            <a:r>
              <a:rPr lang="en-US" sz="2000" u="sng" kern="100" dirty="0">
                <a:solidFill>
                  <a:srgbClr val="0000FF"/>
                </a:solidFill>
                <a:effectLst/>
                <a:latin typeface="Source Sans Pro" panose="020B0503030403020204" pitchFamily="34" charset="0"/>
                <a:ea typeface="Source Sans Pro" panose="020B0503030403020204" pitchFamily="34" charset="0"/>
                <a:cs typeface="Times New Roman" panose="02020603050405020304" pitchFamily="18" charset="0"/>
                <a:hlinkClick r:id="rId6"/>
              </a:rPr>
              <a:t>Find bond agencies in your state.</a:t>
            </a:r>
            <a:endParaRPr lang="en-US" sz="2000" kern="100" dirty="0">
              <a:effectLst/>
              <a:latin typeface="Source Sans Pro" panose="020B0503030403020204" pitchFamily="34" charset="0"/>
              <a:ea typeface="Source Sans Pro" panose="020B0503030403020204" pitchFamily="34" charset="0"/>
              <a:cs typeface="Times New Roman" panose="02020603050405020304" pitchFamily="18" charset="0"/>
            </a:endParaRPr>
          </a:p>
        </p:txBody>
      </p:sp>
    </p:spTree>
    <p:extLst>
      <p:ext uri="{BB962C8B-B14F-4D97-AF65-F5344CB8AC3E}">
        <p14:creationId xmlns:p14="http://schemas.microsoft.com/office/powerpoint/2010/main" val="881775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lstStyle/>
          <a:p>
            <a:r>
              <a:rPr lang="en-US" dirty="0"/>
              <a:t>Deep dive on SBA bonding support</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838200" y="1246095"/>
            <a:ext cx="10515600" cy="5313330"/>
          </a:xfrm>
        </p:spPr>
        <p:txBody>
          <a:bodyPr>
            <a:normAutofit fontScale="70000" lnSpcReduction="20000"/>
          </a:bodyPr>
          <a:lstStyle/>
          <a:p>
            <a:r>
              <a:rPr lang="en-US" sz="3200" dirty="0"/>
              <a:t>SBA guarantees surety bonds for certain surety companies, which allows the companies to offer surety bonds to small businesses that might not meet the criteria for other sureties.</a:t>
            </a:r>
          </a:p>
          <a:p>
            <a:r>
              <a:rPr lang="en-US" sz="3200" dirty="0"/>
              <a:t>Some contracts require surety bonds that cover specific situations. SBA guarantees surety bonds that cover several major categories of work:</a:t>
            </a:r>
          </a:p>
          <a:p>
            <a:pPr lvl="1"/>
            <a:r>
              <a:rPr lang="en-US" sz="3200" dirty="0"/>
              <a:t>Bid – ensures full payment and performance bonding from the contract bidder</a:t>
            </a:r>
          </a:p>
          <a:p>
            <a:pPr lvl="1"/>
            <a:r>
              <a:rPr lang="en-US" sz="3200" dirty="0"/>
              <a:t>Payment – ensures full payment to the suppliers and subcontractors</a:t>
            </a:r>
          </a:p>
          <a:p>
            <a:pPr lvl="1"/>
            <a:r>
              <a:rPr lang="en-US" sz="3200" dirty="0"/>
              <a:t>Performance – ensures full completion of a contract by small business</a:t>
            </a:r>
          </a:p>
          <a:p>
            <a:pPr lvl="1"/>
            <a:r>
              <a:rPr lang="en-US" sz="3200" dirty="0"/>
              <a:t>Ancillary – ensures completion of requirements outside of performance or payment, such as maintenance</a:t>
            </a:r>
          </a:p>
          <a:p>
            <a:r>
              <a:rPr lang="en-US" sz="3200" dirty="0"/>
              <a:t>All performance and payment bond guarantees require small businesses to pay SBA a fee of 0.6% of the contract price. If for some reason the bond is cancelled or not issued, SBA will return the guarantee fee. SBA does not charge a fee for bid bond guarantees.</a:t>
            </a:r>
          </a:p>
          <a:p>
            <a:r>
              <a:rPr lang="en-US" sz="3200" dirty="0"/>
              <a:t>Eligible businesses include: 1) small businesses according to SBA’s size standards, 2) small businesses with a contract up to $9M for non-federal contracts and up to $14M for federal contracts, and 3) small businesses that meet the surety company’s credit, capacity, and character requirements.</a:t>
            </a:r>
          </a:p>
          <a:p>
            <a:r>
              <a:rPr lang="en-US" sz="3200" dirty="0">
                <a:hlinkClick r:id="rId2"/>
              </a:rPr>
              <a:t>Find bond agencies in your state</a:t>
            </a:r>
            <a:r>
              <a:rPr lang="en-US" sz="3200" dirty="0"/>
              <a:t>.</a:t>
            </a:r>
          </a:p>
        </p:txBody>
      </p:sp>
    </p:spTree>
    <p:extLst>
      <p:ext uri="{BB962C8B-B14F-4D97-AF65-F5344CB8AC3E}">
        <p14:creationId xmlns:p14="http://schemas.microsoft.com/office/powerpoint/2010/main" val="15909220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596209" y="329315"/>
            <a:ext cx="10804430" cy="1001983"/>
          </a:xfrm>
          <a:prstGeom prst="rect">
            <a:avLst/>
          </a:prstGeom>
        </p:spPr>
        <p:txBody>
          <a:bodyPr vert="horz" wrap="square" lIns="0" tIns="16933" rIns="0" bIns="0" rtlCol="0">
            <a:spAutoFit/>
          </a:bodyPr>
          <a:lstStyle/>
          <a:p>
            <a:pPr marL="16933">
              <a:spcBef>
                <a:spcPts val="133"/>
              </a:spcBef>
            </a:pPr>
            <a:r>
              <a:rPr lang="en-US" sz="3200" dirty="0">
                <a:solidFill>
                  <a:srgbClr val="143963"/>
                </a:solidFill>
                <a:latin typeface="Source Sans Pro" panose="020B0503030403020204" pitchFamily="34" charset="0"/>
                <a:ea typeface="Source Sans Pro" panose="020B0503030403020204" pitchFamily="34" charset="0"/>
                <a:cs typeface="Calibri" panose="020F0502020204030204" pitchFamily="34" charset="0"/>
              </a:rPr>
              <a:t>Deep dive on DOT bonding support: DOT’s Bonding Education Program</a:t>
            </a:r>
            <a:endParaRPr sz="3200" dirty="0">
              <a:latin typeface="Source Sans Pro" panose="020B0503030403020204" pitchFamily="34" charset="0"/>
              <a:ea typeface="Source Sans Pro" panose="020B0503030403020204" pitchFamily="34" charset="0"/>
              <a:cs typeface="Calibri" panose="020F0502020204030204" pitchFamily="34" charset="0"/>
            </a:endParaRPr>
          </a:p>
        </p:txBody>
      </p:sp>
      <p:grpSp>
        <p:nvGrpSpPr>
          <p:cNvPr id="4" name="object 4">
            <a:extLst>
              <a:ext uri="{C183D7F6-B498-43B3-948B-1728B52AA6E4}">
                <adec:decorative xmlns:adec="http://schemas.microsoft.com/office/drawing/2017/decorative" val="1"/>
              </a:ext>
            </a:extLst>
          </p:cNvPr>
          <p:cNvGrpSpPr/>
          <p:nvPr/>
        </p:nvGrpSpPr>
        <p:grpSpPr>
          <a:xfrm>
            <a:off x="6648705" y="1109489"/>
            <a:ext cx="4564380" cy="5399193"/>
            <a:chOff x="4986528" y="832116"/>
            <a:chExt cx="3423285" cy="4049395"/>
          </a:xfrm>
        </p:grpSpPr>
        <p:pic>
          <p:nvPicPr>
            <p:cNvPr id="5" name="object 5"/>
            <p:cNvPicPr/>
            <p:nvPr/>
          </p:nvPicPr>
          <p:blipFill>
            <a:blip r:embed="rId2" cstate="print"/>
            <a:stretch>
              <a:fillRect/>
            </a:stretch>
          </p:blipFill>
          <p:spPr>
            <a:xfrm>
              <a:off x="4986528" y="832116"/>
              <a:ext cx="3422903" cy="4049254"/>
            </a:xfrm>
            <a:prstGeom prst="rect">
              <a:avLst/>
            </a:prstGeom>
          </p:spPr>
        </p:pic>
        <p:pic>
          <p:nvPicPr>
            <p:cNvPr id="6" name="object 6"/>
            <p:cNvPicPr/>
            <p:nvPr/>
          </p:nvPicPr>
          <p:blipFill>
            <a:blip r:embed="rId3" cstate="print"/>
            <a:stretch>
              <a:fillRect/>
            </a:stretch>
          </p:blipFill>
          <p:spPr>
            <a:xfrm>
              <a:off x="5181600" y="1027176"/>
              <a:ext cx="2833695" cy="3461003"/>
            </a:xfrm>
            <a:prstGeom prst="rect">
              <a:avLst/>
            </a:prstGeom>
          </p:spPr>
        </p:pic>
      </p:grpSp>
      <p:sp>
        <p:nvSpPr>
          <p:cNvPr id="7" name="object 7"/>
          <p:cNvSpPr txBox="1"/>
          <p:nvPr/>
        </p:nvSpPr>
        <p:spPr>
          <a:xfrm>
            <a:off x="700999" y="1826055"/>
            <a:ext cx="5525347" cy="3701697"/>
          </a:xfrm>
          <a:prstGeom prst="rect">
            <a:avLst/>
          </a:prstGeom>
        </p:spPr>
        <p:txBody>
          <a:bodyPr vert="horz" wrap="square" lIns="0" tIns="16933" rIns="0" bIns="0" rtlCol="0">
            <a:spAutoFit/>
          </a:bodyPr>
          <a:lstStyle/>
          <a:p>
            <a:pPr marL="16933" marR="6773" indent="-847" defTabSz="1219170">
              <a:lnSpc>
                <a:spcPts val="2585"/>
              </a:lnSpc>
              <a:spcBef>
                <a:spcPts val="1947"/>
              </a:spcBef>
            </a:pP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The</a:t>
            </a:r>
            <a:r>
              <a:rPr sz="3000" kern="0" spc="7"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mission</a:t>
            </a:r>
            <a:r>
              <a:rPr sz="3000" kern="0" spc="-4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of</a:t>
            </a:r>
            <a:r>
              <a:rPr sz="3000" kern="0" spc="-2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the</a:t>
            </a:r>
            <a:r>
              <a:rPr sz="3000" kern="0" spc="4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B</a:t>
            </a:r>
            <a:r>
              <a:rPr lang="en-US"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onding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E</a:t>
            </a:r>
            <a:r>
              <a:rPr lang="en-US"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ducation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P</a:t>
            </a:r>
            <a:r>
              <a:rPr lang="en-US"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rogram</a:t>
            </a:r>
            <a:r>
              <a:rPr sz="3000" kern="0" spc="-13"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is</a:t>
            </a:r>
            <a:r>
              <a:rPr sz="3000" kern="0" spc="-2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to </a:t>
            </a:r>
            <a:r>
              <a:rPr sz="3000" kern="0" spc="-13"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increase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small</a:t>
            </a:r>
            <a:r>
              <a:rPr sz="3000" kern="0" spc="-47"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businesses’</a:t>
            </a:r>
            <a:r>
              <a:rPr sz="3000" kern="0" spc="33"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spc="-13"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economic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competitiveness</a:t>
            </a:r>
            <a:r>
              <a:rPr sz="3000" kern="0" spc="-27"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to </a:t>
            </a:r>
            <a:r>
              <a:rPr sz="3000" kern="0" spc="-13"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maximize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opportunities</a:t>
            </a:r>
            <a:r>
              <a:rPr sz="3000" kern="0" spc="-7"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by</a:t>
            </a:r>
            <a:r>
              <a:rPr sz="3000" kern="0" spc="-2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becoming</a:t>
            </a:r>
            <a:r>
              <a:rPr sz="3000" kern="0" spc="-33"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spc="-13"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surety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bonded</a:t>
            </a:r>
            <a:r>
              <a:rPr sz="3000" kern="0" spc="-27"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lang="en-US" sz="3000" kern="0" spc="-27"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and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compete</a:t>
            </a:r>
            <a:r>
              <a:rPr sz="3000" kern="0" spc="-7"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spc="-33"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for </a:t>
            </a:r>
            <a:r>
              <a:rPr sz="3000" kern="0" spc="-13"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transportation-</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related</a:t>
            </a:r>
            <a:r>
              <a:rPr sz="3000" kern="0" spc="107"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spc="-13"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contracts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through</a:t>
            </a:r>
            <a:r>
              <a:rPr sz="3000" kern="0" spc="-2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education</a:t>
            </a:r>
            <a:r>
              <a:rPr sz="3000" kern="0" spc="-2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and</a:t>
            </a:r>
            <a:r>
              <a:rPr sz="3000" kern="0" spc="-33"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resources</a:t>
            </a:r>
            <a:r>
              <a:rPr sz="3000" kern="0" spc="-7"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spc="-33"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to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understand</a:t>
            </a:r>
            <a:r>
              <a:rPr sz="3000" kern="0" spc="-7"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risk</a:t>
            </a:r>
            <a:r>
              <a:rPr sz="3000" kern="0" spc="-8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management, </a:t>
            </a:r>
            <a:r>
              <a:rPr sz="3000" kern="0" spc="-13"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safety,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workforce</a:t>
            </a:r>
            <a:r>
              <a:rPr sz="3000" kern="0" spc="-2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development</a:t>
            </a:r>
            <a:r>
              <a:rPr lang="en-US"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a:t>
            </a:r>
            <a:r>
              <a:rPr sz="3000" kern="0" spc="-47"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spc="-33"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and </a:t>
            </a:r>
            <a:r>
              <a:rPr sz="3000" kern="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company</a:t>
            </a:r>
            <a:r>
              <a:rPr sz="3000" kern="0" spc="-53"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 </a:t>
            </a:r>
            <a:r>
              <a:rPr sz="3000" kern="0" spc="-13"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capabilities.</a:t>
            </a:r>
            <a:endParaRPr sz="3000" kern="0" dirty="0">
              <a:solidFill>
                <a:sysClr val="windowText" lastClr="000000"/>
              </a:solidFill>
              <a:latin typeface="Source Sans Pro" panose="020B0503030403020204" pitchFamily="34" charset="0"/>
              <a:ea typeface="Source Sans Pro" panose="020B0503030403020204" pitchFamily="34" charset="0"/>
              <a:cs typeface="Calibri" panose="020F050202020403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AD954B7A-4CB6-45E0-A0AA-ED53EA1ABC04}"/>
              </a:ext>
            </a:extLst>
          </p:cNvPr>
          <p:cNvSpPr txBox="1">
            <a:spLocks noGrp="1"/>
          </p:cNvSpPr>
          <p:nvPr>
            <p:ph type="title" idx="4294967295"/>
          </p:nvPr>
        </p:nvSpPr>
        <p:spPr>
          <a:xfrm>
            <a:off x="215152" y="305413"/>
            <a:ext cx="6874017" cy="590697"/>
          </a:xfrm>
          <a:prstGeom prst="rect">
            <a:avLst/>
          </a:prstGeom>
          <a:noFill/>
          <a:ln>
            <a:noFill/>
            <a:prstDash/>
          </a:ln>
          <a:effectLst/>
        </p:spPr>
        <p:txBody>
          <a:bodyPr rot="0" spcFirstLastPara="0" vertOverflow="overflow" horzOverflow="overflow" vert="horz" wrap="square" lIns="0" tIns="16087" rIns="0" bIns="0" numCol="1" spcCol="0" rtlCol="0" fromWordArt="0" anchor="t" anchorCtr="0" forceAA="0" compatLnSpc="1">
            <a:prstTxWarp prst="textNoShape">
              <a:avLst/>
            </a:prstTxWarp>
            <a:spAutoFit/>
          </a:bodyPr>
          <a:lstStyle>
            <a:lvl1pPr>
              <a:defRPr sz="3200" b="1" i="0">
                <a:solidFill>
                  <a:schemeClr val="bg1"/>
                </a:solidFill>
                <a:latin typeface="Century Gothic"/>
                <a:ea typeface="+mj-ea"/>
                <a:cs typeface="Century Gothic"/>
              </a:defRPr>
            </a:lvl1pPr>
          </a:lstStyle>
          <a:p>
            <a:pPr marL="16933" marR="0" lvl="0" indent="0" algn="l" defTabSz="914400" rtl="0" eaLnBrk="1" fontAlgn="auto" latinLnBrk="0" hangingPunct="1">
              <a:lnSpc>
                <a:spcPct val="100000"/>
              </a:lnSpc>
              <a:spcBef>
                <a:spcPts val="127"/>
              </a:spcBef>
              <a:spcAft>
                <a:spcPts val="0"/>
              </a:spcAft>
              <a:buClrTx/>
              <a:buSzTx/>
              <a:buFontTx/>
              <a:buNone/>
              <a:tabLst/>
              <a:defRPr/>
            </a:pPr>
            <a:r>
              <a:rPr kumimoji="0" lang="en-US" sz="3600" b="1" i="0" u="none" strike="noStrike" kern="1200" cap="none" spc="-152" normalizeH="0" baseline="0" noProof="0" dirty="0">
                <a:ln>
                  <a:noFill/>
                </a:ln>
                <a:solidFill>
                  <a:srgbClr val="073963"/>
                </a:solidFill>
                <a:effectLst/>
                <a:uLnTx/>
                <a:uFillTx/>
                <a:latin typeface="Calibri" panose="020F0502020204030204" pitchFamily="34" charset="0"/>
                <a:ea typeface="+mj-ea"/>
                <a:cs typeface="Calibri" panose="020F0502020204030204" pitchFamily="34" charset="0"/>
              </a:rPr>
              <a:t>    </a:t>
            </a:r>
            <a:r>
              <a:rPr kumimoji="0" lang="en-US" sz="3600" b="1" i="0" u="none" strike="noStrike" kern="1200" cap="none" spc="-152" normalizeH="0" baseline="0" noProof="0" dirty="0">
                <a:ln>
                  <a:noFill/>
                </a:ln>
                <a:solidFill>
                  <a:srgbClr val="073963"/>
                </a:solidFill>
                <a:effectLst/>
                <a:uLnTx/>
                <a:uFillTx/>
                <a:latin typeface="Source Sans Pro" panose="020B0503030403020204" pitchFamily="34" charset="0"/>
                <a:ea typeface="Source Sans Pro" panose="020B0503030403020204" pitchFamily="34" charset="0"/>
                <a:cs typeface="Calibri" panose="020F0502020204030204" pitchFamily="34" charset="0"/>
              </a:rPr>
              <a:t>DOT’s Bonding Education Program</a:t>
            </a:r>
            <a:endParaRPr kumimoji="0" lang="en-US" sz="3600" b="1" i="0" u="none" strike="noStrike" kern="1200" cap="none" spc="0" normalizeH="0" baseline="0" noProof="0" dirty="0">
              <a:ln>
                <a:noFill/>
              </a:ln>
              <a:solidFill>
                <a:schemeClr val="bg1"/>
              </a:solidFill>
              <a:effectLst/>
              <a:uLnTx/>
              <a:uFillTx/>
              <a:latin typeface="Source Sans Pro" panose="020B0503030403020204" pitchFamily="34" charset="0"/>
              <a:ea typeface="Source Sans Pro" panose="020B050303040302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79E20528-C667-4569-93CF-982D65450E2F}"/>
              </a:ext>
            </a:extLst>
          </p:cNvPr>
          <p:cNvSpPr>
            <a:spLocks noGrp="1"/>
          </p:cNvSpPr>
          <p:nvPr>
            <p:ph type="body" idx="1"/>
          </p:nvPr>
        </p:nvSpPr>
        <p:spPr>
          <a:xfrm>
            <a:off x="5689600" y="1683840"/>
            <a:ext cx="6096000" cy="4103688"/>
          </a:xfrm>
        </p:spPr>
        <p:txBody>
          <a:bodyPr>
            <a:normAutofit/>
          </a:bodyPr>
          <a:lstStyle/>
          <a:p>
            <a:pPr marL="380990" indent="-380990"/>
            <a:r>
              <a:rPr lang="en-US" sz="2000" dirty="0">
                <a:solidFill>
                  <a:srgbClr val="1A3F6C"/>
                </a:solidFill>
                <a:latin typeface="Source Sans Pro" panose="020B0503030403020204" pitchFamily="34" charset="0"/>
                <a:ea typeface="Source Sans Pro" panose="020B0503030403020204" pitchFamily="34" charset="0"/>
              </a:rPr>
              <a:t>Deliver</a:t>
            </a:r>
            <a:r>
              <a:rPr lang="en-US" sz="2000" spc="-53"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a</a:t>
            </a:r>
            <a:r>
              <a:rPr lang="en-US" sz="2000" spc="-160"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minimum</a:t>
            </a:r>
            <a:r>
              <a:rPr lang="en-US" sz="2000" spc="-20"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of</a:t>
            </a:r>
            <a:r>
              <a:rPr lang="en-US" sz="2000" spc="-147" dirty="0">
                <a:solidFill>
                  <a:srgbClr val="1A3F6C"/>
                </a:solidFill>
                <a:latin typeface="Source Sans Pro" panose="020B0503030403020204" pitchFamily="34" charset="0"/>
                <a:ea typeface="Source Sans Pro" panose="020B0503030403020204" pitchFamily="34" charset="0"/>
              </a:rPr>
              <a:t> </a:t>
            </a:r>
            <a:r>
              <a:rPr lang="en-US" sz="2000" b="1" dirty="0">
                <a:solidFill>
                  <a:srgbClr val="1A3F6C"/>
                </a:solidFill>
                <a:latin typeface="Source Sans Pro" panose="020B0503030403020204" pitchFamily="34" charset="0"/>
                <a:ea typeface="Source Sans Pro" panose="020B0503030403020204" pitchFamily="34" charset="0"/>
              </a:rPr>
              <a:t>two</a:t>
            </a:r>
            <a:r>
              <a:rPr lang="en-US" sz="2000" b="1" spc="-67" dirty="0">
                <a:solidFill>
                  <a:srgbClr val="1A3F6C"/>
                </a:solidFill>
                <a:latin typeface="Source Sans Pro" panose="020B0503030403020204" pitchFamily="34" charset="0"/>
                <a:ea typeface="Source Sans Pro" panose="020B0503030403020204" pitchFamily="34" charset="0"/>
              </a:rPr>
              <a:t> </a:t>
            </a:r>
            <a:r>
              <a:rPr lang="en-US" sz="2000" b="1" dirty="0">
                <a:solidFill>
                  <a:srgbClr val="1A3F6C"/>
                </a:solidFill>
                <a:latin typeface="Source Sans Pro" panose="020B0503030403020204" pitchFamily="34" charset="0"/>
                <a:ea typeface="Source Sans Pro" panose="020B0503030403020204" pitchFamily="34" charset="0"/>
              </a:rPr>
              <a:t>Bonding</a:t>
            </a:r>
            <a:r>
              <a:rPr lang="en-US" sz="2000" b="1" spc="-73" dirty="0">
                <a:solidFill>
                  <a:srgbClr val="1A3F6C"/>
                </a:solidFill>
                <a:latin typeface="Source Sans Pro" panose="020B0503030403020204" pitchFamily="34" charset="0"/>
                <a:ea typeface="Source Sans Pro" panose="020B0503030403020204" pitchFamily="34" charset="0"/>
              </a:rPr>
              <a:t> </a:t>
            </a:r>
            <a:r>
              <a:rPr lang="en-US" sz="2000" b="1" dirty="0">
                <a:solidFill>
                  <a:srgbClr val="1A3F6C"/>
                </a:solidFill>
                <a:latin typeface="Source Sans Pro" panose="020B0503030403020204" pitchFamily="34" charset="0"/>
                <a:ea typeface="Source Sans Pro" panose="020B0503030403020204" pitchFamily="34" charset="0"/>
              </a:rPr>
              <a:t>Education</a:t>
            </a:r>
            <a:r>
              <a:rPr lang="en-US" sz="2000" b="1" spc="-47" dirty="0">
                <a:solidFill>
                  <a:srgbClr val="1A3F6C"/>
                </a:solidFill>
                <a:latin typeface="Source Sans Pro" panose="020B0503030403020204" pitchFamily="34" charset="0"/>
                <a:ea typeface="Source Sans Pro" panose="020B0503030403020204" pitchFamily="34" charset="0"/>
              </a:rPr>
              <a:t> </a:t>
            </a:r>
            <a:r>
              <a:rPr lang="en-US" sz="2000" b="1" dirty="0">
                <a:solidFill>
                  <a:srgbClr val="1A3F6C"/>
                </a:solidFill>
                <a:latin typeface="Source Sans Pro" panose="020B0503030403020204" pitchFamily="34" charset="0"/>
                <a:ea typeface="Source Sans Pro" panose="020B0503030403020204" pitchFamily="34" charset="0"/>
              </a:rPr>
              <a:t>Programs (BEP) per year = 10 hours of instruction</a:t>
            </a:r>
            <a:endParaRPr lang="en-US" sz="2000" dirty="0">
              <a:solidFill>
                <a:srgbClr val="1A3F6C"/>
              </a:solidFill>
              <a:latin typeface="Source Sans Pro" panose="020B0503030403020204" pitchFamily="34" charset="0"/>
              <a:ea typeface="Source Sans Pro" panose="020B0503030403020204" pitchFamily="34" charset="0"/>
            </a:endParaRPr>
          </a:p>
          <a:p>
            <a:pPr marL="380990" indent="-380990"/>
            <a:r>
              <a:rPr lang="en-US" sz="2000" dirty="0">
                <a:solidFill>
                  <a:srgbClr val="1A3F6C"/>
                </a:solidFill>
                <a:latin typeface="Source Sans Pro" panose="020B0503030403020204" pitchFamily="34" charset="0"/>
                <a:ea typeface="Source Sans Pro" panose="020B0503030403020204" pitchFamily="34" charset="0"/>
              </a:rPr>
              <a:t>For</a:t>
            </a:r>
            <a:r>
              <a:rPr lang="en-US" sz="2000" spc="-47"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each</a:t>
            </a:r>
            <a:r>
              <a:rPr lang="en-US" sz="2000" spc="-73"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BEP</a:t>
            </a:r>
            <a:r>
              <a:rPr lang="en-US" sz="2000" spc="-47"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event,</a:t>
            </a:r>
            <a:r>
              <a:rPr lang="en-US" sz="2000" spc="-73"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work</a:t>
            </a:r>
            <a:r>
              <a:rPr lang="en-US" sz="2000" spc="-60"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with</a:t>
            </a:r>
            <a:r>
              <a:rPr lang="en-US" sz="2000" spc="-80"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local</a:t>
            </a:r>
            <a:r>
              <a:rPr lang="en-US" sz="2000" spc="-87"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bond</a:t>
            </a:r>
            <a:r>
              <a:rPr lang="en-US" sz="2000" spc="-40"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producers/agents</a:t>
            </a:r>
            <a:r>
              <a:rPr lang="en-US" sz="2000" spc="53"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in</a:t>
            </a:r>
            <a:r>
              <a:rPr lang="en-US" sz="2000" spc="-127"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your</a:t>
            </a:r>
            <a:r>
              <a:rPr lang="en-US" sz="2000" spc="-53"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region and small</a:t>
            </a:r>
            <a:r>
              <a:rPr lang="en-US" sz="2000" spc="-60"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disadvantaged</a:t>
            </a:r>
            <a:r>
              <a:rPr lang="en-US" sz="2000" spc="-33"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business</a:t>
            </a:r>
            <a:r>
              <a:rPr lang="en-US" sz="2000" spc="-40"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participants</a:t>
            </a:r>
            <a:r>
              <a:rPr lang="en-US" sz="2000" spc="-7"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to</a:t>
            </a:r>
            <a:r>
              <a:rPr lang="en-US" sz="2000" spc="-67"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deliver</a:t>
            </a:r>
            <a:r>
              <a:rPr lang="en-US" sz="2000" spc="-60"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a</a:t>
            </a:r>
            <a:r>
              <a:rPr lang="en-US" sz="2000" spc="-147"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minimum</a:t>
            </a:r>
            <a:r>
              <a:rPr lang="en-US" sz="2000" spc="-7"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of</a:t>
            </a:r>
            <a:r>
              <a:rPr lang="en-US" sz="2000" spc="-133"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10 companies in</a:t>
            </a:r>
            <a:r>
              <a:rPr lang="en-US" sz="2000" spc="-167"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the</a:t>
            </a:r>
            <a:r>
              <a:rPr lang="en-US" sz="2000" spc="-113"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BEP</a:t>
            </a:r>
            <a:r>
              <a:rPr lang="en-US" sz="2000" spc="-107"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with</a:t>
            </a:r>
            <a:r>
              <a:rPr lang="en-US" sz="2000" spc="-87"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either</a:t>
            </a:r>
            <a:r>
              <a:rPr lang="en-US" sz="2000" spc="-100"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access</a:t>
            </a:r>
            <a:r>
              <a:rPr lang="en-US" sz="2000" spc="-113"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to</a:t>
            </a:r>
            <a:r>
              <a:rPr lang="en-US" sz="2000" spc="-107"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bonding or</a:t>
            </a:r>
            <a:r>
              <a:rPr lang="en-US" sz="2000" spc="-60"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an</a:t>
            </a:r>
            <a:r>
              <a:rPr lang="en-US" sz="2000" spc="-93"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increase</a:t>
            </a:r>
            <a:r>
              <a:rPr lang="en-US" sz="2000" spc="-27"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in</a:t>
            </a:r>
            <a:r>
              <a:rPr lang="en-US" sz="2000" spc="-147"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the</a:t>
            </a:r>
            <a:r>
              <a:rPr lang="en-US" sz="2000" spc="-93"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bonding</a:t>
            </a:r>
            <a:r>
              <a:rPr lang="en-US" sz="2000" spc="27" dirty="0">
                <a:solidFill>
                  <a:srgbClr val="1A3F6C"/>
                </a:solidFill>
                <a:latin typeface="Source Sans Pro" panose="020B0503030403020204" pitchFamily="34" charset="0"/>
                <a:ea typeface="Source Sans Pro" panose="020B0503030403020204" pitchFamily="34" charset="0"/>
              </a:rPr>
              <a:t> </a:t>
            </a:r>
            <a:r>
              <a:rPr lang="en-US" sz="2000" dirty="0">
                <a:solidFill>
                  <a:srgbClr val="1A3F6C"/>
                </a:solidFill>
                <a:latin typeface="Source Sans Pro" panose="020B0503030403020204" pitchFamily="34" charset="0"/>
                <a:ea typeface="Source Sans Pro" panose="020B0503030403020204" pitchFamily="34" charset="0"/>
              </a:rPr>
              <a:t>capacity</a:t>
            </a:r>
          </a:p>
          <a:p>
            <a:pPr marL="380990" indent="-380990"/>
            <a:r>
              <a:rPr lang="en-US" sz="2000" b="1" dirty="0">
                <a:solidFill>
                  <a:srgbClr val="1A3F6C"/>
                </a:solidFill>
                <a:latin typeface="Source Sans Pro" panose="020B0503030403020204" pitchFamily="34" charset="0"/>
                <a:ea typeface="Source Sans Pro" panose="020B0503030403020204" pitchFamily="34" charset="0"/>
              </a:rPr>
              <a:t>USDOT &amp; SBA Memorandum of Understanding</a:t>
            </a:r>
            <a:r>
              <a:rPr lang="en-US" sz="2000" dirty="0">
                <a:solidFill>
                  <a:srgbClr val="1A3F6C"/>
                </a:solidFill>
                <a:latin typeface="Source Sans Pro" panose="020B0503030403020204" pitchFamily="34" charset="0"/>
                <a:ea typeface="Source Sans Pro" panose="020B0503030403020204" pitchFamily="34" charset="0"/>
              </a:rPr>
              <a:t>: Ongoing collaboration to support small businesses obtain bonding support services </a:t>
            </a:r>
          </a:p>
          <a:p>
            <a:pPr marL="380990" indent="-380990"/>
            <a:r>
              <a:rPr lang="en-US" sz="2000" dirty="0">
                <a:solidFill>
                  <a:srgbClr val="1A3F6C"/>
                </a:solidFill>
                <a:latin typeface="Source Sans Pro" panose="020B0503030403020204" pitchFamily="34" charset="0"/>
                <a:ea typeface="Source Sans Pro" panose="020B0503030403020204" pitchFamily="34" charset="0"/>
              </a:rPr>
              <a:t>Learn more: </a:t>
            </a:r>
            <a:r>
              <a:rPr lang="en-US" sz="2000" dirty="0">
                <a:hlinkClick r:id="rId3"/>
              </a:rPr>
              <a:t>Bonding Education Program | US Department of Transportation</a:t>
            </a:r>
            <a:endParaRPr lang="en-US" sz="2000" dirty="0">
              <a:solidFill>
                <a:srgbClr val="1A3F6C"/>
              </a:solidFill>
              <a:latin typeface="Source Sans Pro" panose="020B0503030403020204" pitchFamily="34" charset="0"/>
              <a:ea typeface="Source Sans Pro" panose="020B0503030403020204" pitchFamily="34" charset="0"/>
            </a:endParaRPr>
          </a:p>
        </p:txBody>
      </p:sp>
      <p:pic>
        <p:nvPicPr>
          <p:cNvPr id="5122" name="Picture 2">
            <a:extLst>
              <a:ext uri="{FF2B5EF4-FFF2-40B4-BE49-F238E27FC236}">
                <a16:creationId xmlns:a16="http://schemas.microsoft.com/office/drawing/2014/main" id="{8B087138-71C1-4588-A70D-20DFAF65BFA0}"/>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3575" y="1683840"/>
            <a:ext cx="4572000" cy="3051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81555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F36FA5-4DE5-E552-3ECE-D4F39B4C07BA}"/>
              </a:ext>
            </a:extLst>
          </p:cNvPr>
          <p:cNvSpPr>
            <a:spLocks noGrp="1"/>
          </p:cNvSpPr>
          <p:nvPr>
            <p:ph type="title"/>
          </p:nvPr>
        </p:nvSpPr>
        <p:spPr/>
        <p:txBody>
          <a:bodyPr>
            <a:normAutofit fontScale="90000"/>
          </a:bodyPr>
          <a:lstStyle/>
          <a:p>
            <a:r>
              <a:rPr lang="en-US" dirty="0"/>
              <a:t>Additional resources that may be relevant for your small business</a:t>
            </a:r>
          </a:p>
        </p:txBody>
      </p:sp>
      <p:sp>
        <p:nvSpPr>
          <p:cNvPr id="5" name="Content Placeholder 4">
            <a:extLst>
              <a:ext uri="{FF2B5EF4-FFF2-40B4-BE49-F238E27FC236}">
                <a16:creationId xmlns:a16="http://schemas.microsoft.com/office/drawing/2014/main" id="{AF7A526A-242C-B072-892F-5C9BC2B73662}"/>
              </a:ext>
            </a:extLst>
          </p:cNvPr>
          <p:cNvSpPr>
            <a:spLocks noGrp="1"/>
          </p:cNvSpPr>
          <p:nvPr>
            <p:ph idx="1"/>
          </p:nvPr>
        </p:nvSpPr>
        <p:spPr>
          <a:xfrm>
            <a:off x="838200" y="1681261"/>
            <a:ext cx="10515600" cy="4532224"/>
          </a:xfrm>
        </p:spPr>
        <p:txBody>
          <a:bodyPr>
            <a:normAutofit/>
          </a:bodyPr>
          <a:lstStyle/>
          <a:p>
            <a:r>
              <a:rPr lang="en-US" sz="2000" dirty="0"/>
              <a:t>General information and best practice on contracting with the Department of Transportation - </a:t>
            </a:r>
            <a:r>
              <a:rPr lang="en-US" sz="2000" dirty="0">
                <a:hlinkClick r:id="rId2"/>
              </a:rPr>
              <a:t>General information on DOT Contracting </a:t>
            </a:r>
            <a:endParaRPr lang="en-US" sz="2000" dirty="0"/>
          </a:p>
          <a:p>
            <a:r>
              <a:rPr lang="en-US" sz="2000" dirty="0"/>
              <a:t>Dept. of Transportation Procurement Opportunity Forecast for small business - </a:t>
            </a:r>
            <a:r>
              <a:rPr lang="en-US" sz="2000" dirty="0">
                <a:hlinkClick r:id="rId3"/>
              </a:rPr>
              <a:t>Procurement Opportunity Forecast | US Department of Transportation</a:t>
            </a:r>
            <a:endParaRPr lang="en-US" sz="2000" dirty="0"/>
          </a:p>
          <a:p>
            <a:r>
              <a:rPr lang="en-US" sz="2000" dirty="0"/>
              <a:t>Federal contracting opportunities - </a:t>
            </a:r>
            <a:r>
              <a:rPr lang="en-US" sz="2000" dirty="0">
                <a:hlinkClick r:id="rId4"/>
              </a:rPr>
              <a:t>SAM.gov | Home</a:t>
            </a:r>
            <a:endParaRPr lang="en-US" sz="2000" dirty="0">
              <a:solidFill>
                <a:schemeClr val="accent1">
                  <a:lumMod val="75000"/>
                </a:schemeClr>
              </a:solidFill>
            </a:endParaRPr>
          </a:p>
          <a:p>
            <a:r>
              <a:rPr lang="en-US" sz="2000" dirty="0"/>
              <a:t> USDOT OSDBU Small Business Transportation Resource Centers - </a:t>
            </a:r>
            <a:r>
              <a:rPr lang="en-US" sz="2000" dirty="0">
                <a:hlinkClick r:id="rId5"/>
              </a:rPr>
              <a:t>Small Business Transportation Resource Centers | US Department of Transportation</a:t>
            </a:r>
            <a:endParaRPr lang="en-US" sz="2000" dirty="0"/>
          </a:p>
          <a:p>
            <a:r>
              <a:rPr lang="en-US" sz="2000" dirty="0"/>
              <a:t>USDOT Connections MarketPlace - </a:t>
            </a:r>
            <a:r>
              <a:rPr lang="en-US" sz="2000" dirty="0">
                <a:hlinkClick r:id="rId6"/>
              </a:rPr>
              <a:t>U.S. Department of Transportation OSDBU: Connections MarketPlace Powered by: My Business Matches (dotcmp.com)</a:t>
            </a:r>
            <a:endParaRPr lang="en-US" sz="2000" dirty="0"/>
          </a:p>
          <a:p>
            <a:r>
              <a:rPr lang="en-US" sz="2000" dirty="0"/>
              <a:t>USDOT Navigator BIL Funding Opportunities - </a:t>
            </a:r>
            <a:r>
              <a:rPr lang="en-US" sz="2000" dirty="0">
                <a:hlinkClick r:id="rId7"/>
              </a:rPr>
              <a:t>Bipartisan Infrastructure Law Funding Opportunities | US Department of Transportation</a:t>
            </a:r>
            <a:endParaRPr lang="en-US" sz="2000" dirty="0"/>
          </a:p>
          <a:p>
            <a:endParaRPr lang="en-US" sz="2000" dirty="0"/>
          </a:p>
          <a:p>
            <a:endParaRPr lang="en-US" sz="2000" dirty="0"/>
          </a:p>
        </p:txBody>
      </p:sp>
    </p:spTree>
    <p:extLst>
      <p:ext uri="{BB962C8B-B14F-4D97-AF65-F5344CB8AC3E}">
        <p14:creationId xmlns:p14="http://schemas.microsoft.com/office/powerpoint/2010/main" val="103181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2CE617A-42C0-4693-BB46-D65F2E2E9283}"/>
              </a:ext>
            </a:extLst>
          </p:cNvPr>
          <p:cNvSpPr>
            <a:spLocks noGrp="1"/>
          </p:cNvSpPr>
          <p:nvPr>
            <p:ph type="ctrTitle"/>
          </p:nvPr>
        </p:nvSpPr>
        <p:spPr>
          <a:xfrm>
            <a:off x="2667000" y="2525132"/>
            <a:ext cx="6391275" cy="2387600"/>
          </a:xfrm>
        </p:spPr>
        <p:txBody>
          <a:bodyPr/>
          <a:lstStyle/>
          <a:p>
            <a:r>
              <a:rPr lang="en-US" spc="0" dirty="0"/>
              <a:t>HOW TO: </a:t>
            </a:r>
            <a:br>
              <a:rPr lang="en-US" spc="0" dirty="0"/>
            </a:br>
            <a:r>
              <a:rPr lang="en-US" spc="0" dirty="0"/>
              <a:t>Contracting with the U.S. Department of Transportation</a:t>
            </a:r>
            <a:endParaRPr lang="en-US" i="1" spc="0" dirty="0"/>
          </a:p>
        </p:txBody>
      </p:sp>
    </p:spTree>
    <p:extLst>
      <p:ext uri="{BB962C8B-B14F-4D97-AF65-F5344CB8AC3E}">
        <p14:creationId xmlns:p14="http://schemas.microsoft.com/office/powerpoint/2010/main" val="1024881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lstStyle/>
          <a:p>
            <a:r>
              <a:rPr lang="en-US" sz="3600" dirty="0"/>
              <a:t>Goals of our How To guide</a:t>
            </a:r>
          </a:p>
        </p:txBody>
      </p:sp>
      <p:sp>
        <p:nvSpPr>
          <p:cNvPr id="3" name="Content Placeholder 2">
            <a:extLst>
              <a:ext uri="{FF2B5EF4-FFF2-40B4-BE49-F238E27FC236}">
                <a16:creationId xmlns:a16="http://schemas.microsoft.com/office/drawing/2014/main" id="{B533AA94-F383-F6E0-D2BA-418CCCF44A12}"/>
              </a:ext>
            </a:extLst>
          </p:cNvPr>
          <p:cNvSpPr>
            <a:spLocks noGrp="1"/>
          </p:cNvSpPr>
          <p:nvPr>
            <p:ph idx="1"/>
          </p:nvPr>
        </p:nvSpPr>
        <p:spPr>
          <a:xfrm>
            <a:off x="838200" y="1246095"/>
            <a:ext cx="10967013" cy="4786156"/>
          </a:xfrm>
        </p:spPr>
        <p:txBody>
          <a:bodyPr/>
          <a:lstStyle/>
          <a:p>
            <a:pPr marL="0" indent="0">
              <a:buNone/>
            </a:pPr>
            <a:r>
              <a:rPr lang="en-US" sz="2000" dirty="0"/>
              <a:t>We hope that by the end of this presentation you will understand:</a:t>
            </a:r>
          </a:p>
          <a:p>
            <a:pPr>
              <a:buFont typeface="Arial" panose="020B0604020202020204" pitchFamily="34" charset="0"/>
              <a:buChar char="•"/>
            </a:pPr>
            <a:r>
              <a:rPr lang="en-US" sz="2000" dirty="0"/>
              <a:t>Which Department of Transportation funding streams may be relevant for your small business </a:t>
            </a:r>
          </a:p>
          <a:p>
            <a:pPr>
              <a:buFont typeface="Arial" panose="020B0604020202020204" pitchFamily="34" charset="0"/>
              <a:buChar char="•"/>
            </a:pPr>
            <a:r>
              <a:rPr lang="en-US" sz="2000" dirty="0"/>
              <a:t>How and when to access contracts through these funding streams</a:t>
            </a:r>
          </a:p>
          <a:p>
            <a:pPr>
              <a:buFont typeface="Arial" panose="020B0604020202020204" pitchFamily="34" charset="0"/>
              <a:buChar char="•"/>
            </a:pPr>
            <a:r>
              <a:rPr lang="en-US" sz="2000" dirty="0"/>
              <a:t>How to navigate rules and requirements that may vary by state  </a:t>
            </a:r>
          </a:p>
          <a:p>
            <a:pPr>
              <a:buFont typeface="Arial" panose="020B0604020202020204" pitchFamily="34" charset="0"/>
              <a:buChar char="•"/>
            </a:pPr>
            <a:r>
              <a:rPr lang="en-US" sz="2000" dirty="0"/>
              <a:t>How SBA can help you be government contract ready </a:t>
            </a:r>
          </a:p>
          <a:p>
            <a:pPr lvl="1"/>
            <a:endParaRPr lang="en-US" dirty="0"/>
          </a:p>
          <a:p>
            <a:pPr marL="0" indent="0">
              <a:buNone/>
            </a:pPr>
            <a:endParaRPr lang="en-US" dirty="0"/>
          </a:p>
        </p:txBody>
      </p:sp>
    </p:spTree>
    <p:extLst>
      <p:ext uri="{BB962C8B-B14F-4D97-AF65-F5344CB8AC3E}">
        <p14:creationId xmlns:p14="http://schemas.microsoft.com/office/powerpoint/2010/main" val="2657335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781611" y="148009"/>
            <a:ext cx="11241121" cy="1124240"/>
          </a:xfrm>
          <a:prstGeom prst="rect">
            <a:avLst/>
          </a:prstGeom>
        </p:spPr>
        <p:txBody>
          <a:bodyPr vert="horz" wrap="square" lIns="0" tIns="16087" rIns="0" bIns="0" rtlCol="0" anchor="ctr">
            <a:spAutoFit/>
          </a:bodyPr>
          <a:lstStyle/>
          <a:p>
            <a:pPr marL="16933">
              <a:spcBef>
                <a:spcPts val="127"/>
              </a:spcBef>
            </a:pPr>
            <a:r>
              <a:rPr lang="en-US" sz="3600" spc="-127" dirty="0">
                <a:solidFill>
                  <a:srgbClr val="073963"/>
                </a:solidFill>
                <a:latin typeface="Source Sans Pro" panose="020B0503030403020204" pitchFamily="34" charset="0"/>
                <a:ea typeface="Source Sans Pro" panose="020B0503030403020204" pitchFamily="34" charset="0"/>
                <a:cs typeface="Calibri"/>
              </a:rPr>
              <a:t>Bipartisan Infrastructure Law Investments in Transportation</a:t>
            </a:r>
            <a:endParaRPr sz="3600" dirty="0">
              <a:latin typeface="Source Sans Pro" panose="020B0503030403020204" pitchFamily="34" charset="0"/>
              <a:ea typeface="Source Sans Pro" panose="020B0503030403020204" pitchFamily="34" charset="0"/>
              <a:cs typeface="Calibri"/>
            </a:endParaRPr>
          </a:p>
        </p:txBody>
      </p:sp>
      <p:graphicFrame>
        <p:nvGraphicFramePr>
          <p:cNvPr id="4" name="object 4"/>
          <p:cNvGraphicFramePr>
            <a:graphicFrameLocks noGrp="1"/>
          </p:cNvGraphicFramePr>
          <p:nvPr/>
        </p:nvGraphicFramePr>
        <p:xfrm>
          <a:off x="3518821" y="1499616"/>
          <a:ext cx="2458720" cy="4837006"/>
        </p:xfrm>
        <a:graphic>
          <a:graphicData uri="http://schemas.openxmlformats.org/drawingml/2006/table">
            <a:tbl>
              <a:tblPr firstRow="1" bandRow="1">
                <a:tableStyleId>{2D5ABB26-0587-4C30-8999-92F81FD0307C}</a:tableStyleId>
              </a:tblPr>
              <a:tblGrid>
                <a:gridCol w="2458720">
                  <a:extLst>
                    <a:ext uri="{9D8B030D-6E8A-4147-A177-3AD203B41FA5}">
                      <a16:colId xmlns:a16="http://schemas.microsoft.com/office/drawing/2014/main" val="20000"/>
                    </a:ext>
                  </a:extLst>
                </a:gridCol>
              </a:tblGrid>
              <a:tr h="1183956">
                <a:tc>
                  <a:txBody>
                    <a:bodyPr/>
                    <a:lstStyle/>
                    <a:p>
                      <a:pPr marL="112395" marR="105410" algn="ctr">
                        <a:lnSpc>
                          <a:spcPct val="100000"/>
                        </a:lnSpc>
                        <a:spcBef>
                          <a:spcPts val="840"/>
                        </a:spcBef>
                      </a:pPr>
                      <a:r>
                        <a:rPr sz="1800" b="1" dirty="0">
                          <a:solidFill>
                            <a:srgbClr val="FFFFFF"/>
                          </a:solidFill>
                          <a:latin typeface="Source Sans Pro" panose="020B0503030403020204" pitchFamily="34" charset="0"/>
                          <a:ea typeface="Source Sans Pro" panose="020B0503030403020204" pitchFamily="34" charset="0"/>
                          <a:cs typeface="Calibri"/>
                        </a:rPr>
                        <a:t>Roads,</a:t>
                      </a:r>
                      <a:r>
                        <a:rPr sz="1800" b="1" spc="-60" dirty="0">
                          <a:solidFill>
                            <a:srgbClr val="FFFFFF"/>
                          </a:solidFill>
                          <a:latin typeface="Source Sans Pro" panose="020B0503030403020204" pitchFamily="34" charset="0"/>
                          <a:ea typeface="Source Sans Pro" panose="020B0503030403020204" pitchFamily="34" charset="0"/>
                          <a:cs typeface="Calibri"/>
                        </a:rPr>
                        <a:t> </a:t>
                      </a:r>
                      <a:r>
                        <a:rPr sz="1800" b="1" spc="-10" dirty="0">
                          <a:solidFill>
                            <a:srgbClr val="FFFFFF"/>
                          </a:solidFill>
                          <a:latin typeface="Source Sans Pro" panose="020B0503030403020204" pitchFamily="34" charset="0"/>
                          <a:ea typeface="Source Sans Pro" panose="020B0503030403020204" pitchFamily="34" charset="0"/>
                          <a:cs typeface="Calibri"/>
                        </a:rPr>
                        <a:t>Bridges,</a:t>
                      </a:r>
                      <a:r>
                        <a:rPr sz="1800" b="1" dirty="0">
                          <a:solidFill>
                            <a:srgbClr val="FFFFFF"/>
                          </a:solidFill>
                          <a:latin typeface="Source Sans Pro" panose="020B0503030403020204" pitchFamily="34" charset="0"/>
                          <a:ea typeface="Source Sans Pro" panose="020B0503030403020204" pitchFamily="34" charset="0"/>
                          <a:cs typeface="Calibri"/>
                        </a:rPr>
                        <a:t> and</a:t>
                      </a:r>
                      <a:r>
                        <a:rPr sz="1800" b="1" spc="-25" dirty="0">
                          <a:solidFill>
                            <a:srgbClr val="FFFFFF"/>
                          </a:solidFill>
                          <a:latin typeface="Source Sans Pro" panose="020B0503030403020204" pitchFamily="34" charset="0"/>
                          <a:ea typeface="Source Sans Pro" panose="020B0503030403020204" pitchFamily="34" charset="0"/>
                          <a:cs typeface="Calibri"/>
                        </a:rPr>
                        <a:t> </a:t>
                      </a:r>
                      <a:r>
                        <a:rPr sz="1800" b="1" dirty="0">
                          <a:solidFill>
                            <a:srgbClr val="FFFFFF"/>
                          </a:solidFill>
                          <a:latin typeface="Source Sans Pro" panose="020B0503030403020204" pitchFamily="34" charset="0"/>
                          <a:ea typeface="Source Sans Pro" panose="020B0503030403020204" pitchFamily="34" charset="0"/>
                          <a:cs typeface="Calibri"/>
                        </a:rPr>
                        <a:t>Major</a:t>
                      </a:r>
                      <a:r>
                        <a:rPr sz="1800" b="1" spc="-10" dirty="0">
                          <a:solidFill>
                            <a:srgbClr val="FFFFFF"/>
                          </a:solidFill>
                          <a:latin typeface="Source Sans Pro" panose="020B0503030403020204" pitchFamily="34" charset="0"/>
                          <a:ea typeface="Source Sans Pro" panose="020B0503030403020204" pitchFamily="34" charset="0"/>
                          <a:cs typeface="Calibri"/>
                        </a:rPr>
                        <a:t> Projects</a:t>
                      </a:r>
                      <a:endParaRPr sz="1800" dirty="0">
                        <a:latin typeface="Source Sans Pro" panose="020B0503030403020204" pitchFamily="34" charset="0"/>
                        <a:ea typeface="Source Sans Pro" panose="020B0503030403020204" pitchFamily="34" charset="0"/>
                        <a:cs typeface="Calibri"/>
                      </a:endParaRPr>
                    </a:p>
                    <a:p>
                      <a:pPr algn="ctr">
                        <a:lnSpc>
                          <a:spcPts val="1620"/>
                        </a:lnSpc>
                      </a:pPr>
                      <a:r>
                        <a:rPr sz="1800" dirty="0">
                          <a:solidFill>
                            <a:srgbClr val="B5DAF8"/>
                          </a:solidFill>
                          <a:latin typeface="Source Sans Pro" panose="020B0503030403020204" pitchFamily="34" charset="0"/>
                          <a:ea typeface="Source Sans Pro" panose="020B0503030403020204" pitchFamily="34" charset="0"/>
                          <a:cs typeface="Calibri"/>
                        </a:rPr>
                        <a:t>$110</a:t>
                      </a:r>
                      <a:r>
                        <a:rPr sz="1800" spc="-15" dirty="0">
                          <a:solidFill>
                            <a:srgbClr val="B5DAF8"/>
                          </a:solidFill>
                          <a:latin typeface="Source Sans Pro" panose="020B0503030403020204" pitchFamily="34" charset="0"/>
                          <a:ea typeface="Source Sans Pro" panose="020B0503030403020204" pitchFamily="34" charset="0"/>
                          <a:cs typeface="Calibri"/>
                        </a:rPr>
                        <a:t> </a:t>
                      </a:r>
                      <a:r>
                        <a:rPr sz="1800" spc="-10" dirty="0">
                          <a:solidFill>
                            <a:srgbClr val="B5DAF8"/>
                          </a:solidFill>
                          <a:latin typeface="Source Sans Pro" panose="020B0503030403020204" pitchFamily="34" charset="0"/>
                          <a:ea typeface="Source Sans Pro" panose="020B0503030403020204" pitchFamily="34" charset="0"/>
                          <a:cs typeface="Calibri"/>
                        </a:rPr>
                        <a:t>Billion</a:t>
                      </a:r>
                      <a:endParaRPr sz="1800" dirty="0">
                        <a:latin typeface="Source Sans Pro" panose="020B0503030403020204" pitchFamily="34" charset="0"/>
                        <a:ea typeface="Source Sans Pro" panose="020B0503030403020204" pitchFamily="34" charset="0"/>
                        <a:cs typeface="Calibri"/>
                      </a:endParaRPr>
                    </a:p>
                  </a:txBody>
                  <a:tcPr marL="0" marR="0" marT="142240" marB="0">
                    <a:lnB w="76200">
                      <a:solidFill>
                        <a:srgbClr val="FFFFFF"/>
                      </a:solidFill>
                      <a:prstDash val="solid"/>
                    </a:lnB>
                    <a:solidFill>
                      <a:srgbClr val="073963"/>
                    </a:solidFill>
                  </a:tcPr>
                </a:tc>
                <a:extLst>
                  <a:ext uri="{0D108BD9-81ED-4DB2-BD59-A6C34878D82A}">
                    <a16:rowId xmlns:a16="http://schemas.microsoft.com/office/drawing/2014/main" val="10000"/>
                  </a:ext>
                </a:extLst>
              </a:tr>
              <a:tr h="1230657">
                <a:tc>
                  <a:txBody>
                    <a:bodyPr/>
                    <a:lstStyle/>
                    <a:p>
                      <a:pPr>
                        <a:lnSpc>
                          <a:spcPct val="100000"/>
                        </a:lnSpc>
                        <a:spcBef>
                          <a:spcPts val="45"/>
                        </a:spcBef>
                      </a:pPr>
                      <a:endParaRPr sz="2100" dirty="0">
                        <a:latin typeface="Source Sans Pro" panose="020B0503030403020204" pitchFamily="34" charset="0"/>
                        <a:ea typeface="Source Sans Pro" panose="020B0503030403020204" pitchFamily="34" charset="0"/>
                        <a:cs typeface="Times New Roman"/>
                      </a:endParaRPr>
                    </a:p>
                    <a:p>
                      <a:pPr marL="285750" algn="ctr">
                        <a:lnSpc>
                          <a:spcPct val="100000"/>
                        </a:lnSpc>
                      </a:pPr>
                      <a:r>
                        <a:rPr sz="1800" b="1" dirty="0">
                          <a:solidFill>
                            <a:srgbClr val="FFFFFF"/>
                          </a:solidFill>
                          <a:latin typeface="Source Sans Pro" panose="020B0503030403020204" pitchFamily="34" charset="0"/>
                          <a:ea typeface="Source Sans Pro" panose="020B0503030403020204" pitchFamily="34" charset="0"/>
                          <a:cs typeface="Calibri"/>
                        </a:rPr>
                        <a:t>Public</a:t>
                      </a:r>
                      <a:r>
                        <a:rPr sz="1800" b="1" spc="-40" dirty="0">
                          <a:solidFill>
                            <a:srgbClr val="FFFFFF"/>
                          </a:solidFill>
                          <a:latin typeface="Source Sans Pro" panose="020B0503030403020204" pitchFamily="34" charset="0"/>
                          <a:ea typeface="Source Sans Pro" panose="020B0503030403020204" pitchFamily="34" charset="0"/>
                          <a:cs typeface="Calibri"/>
                        </a:rPr>
                        <a:t> </a:t>
                      </a:r>
                      <a:r>
                        <a:rPr sz="1800" b="1" spc="-10" dirty="0">
                          <a:solidFill>
                            <a:srgbClr val="FFFFFF"/>
                          </a:solidFill>
                          <a:latin typeface="Source Sans Pro" panose="020B0503030403020204" pitchFamily="34" charset="0"/>
                          <a:ea typeface="Source Sans Pro" panose="020B0503030403020204" pitchFamily="34" charset="0"/>
                          <a:cs typeface="Calibri"/>
                        </a:rPr>
                        <a:t>Transit</a:t>
                      </a:r>
                      <a:endParaRPr lang="en-US" sz="1800" b="1" spc="-10" dirty="0">
                        <a:solidFill>
                          <a:schemeClr val="tx1"/>
                        </a:solidFill>
                        <a:latin typeface="Source Sans Pro" panose="020B0503030403020204" pitchFamily="34" charset="0"/>
                        <a:ea typeface="Source Sans Pro" panose="020B0503030403020204" pitchFamily="34" charset="0"/>
                        <a:cs typeface="Calibri"/>
                      </a:endParaRPr>
                    </a:p>
                    <a:p>
                      <a:pPr marL="285750" algn="ctr">
                        <a:lnSpc>
                          <a:spcPct val="100000"/>
                        </a:lnSpc>
                      </a:pPr>
                      <a:r>
                        <a:rPr sz="1800" dirty="0">
                          <a:solidFill>
                            <a:srgbClr val="B5DAF8"/>
                          </a:solidFill>
                          <a:latin typeface="Source Sans Pro" panose="020B0503030403020204" pitchFamily="34" charset="0"/>
                          <a:ea typeface="Source Sans Pro" panose="020B0503030403020204" pitchFamily="34" charset="0"/>
                          <a:cs typeface="Calibri"/>
                        </a:rPr>
                        <a:t>$89.9</a:t>
                      </a:r>
                      <a:r>
                        <a:rPr sz="1800" spc="-20" dirty="0">
                          <a:solidFill>
                            <a:srgbClr val="B5DAF8"/>
                          </a:solidFill>
                          <a:latin typeface="Source Sans Pro" panose="020B0503030403020204" pitchFamily="34" charset="0"/>
                          <a:ea typeface="Source Sans Pro" panose="020B0503030403020204" pitchFamily="34" charset="0"/>
                          <a:cs typeface="Calibri"/>
                        </a:rPr>
                        <a:t> </a:t>
                      </a:r>
                      <a:r>
                        <a:rPr sz="1800" spc="-10" dirty="0">
                          <a:solidFill>
                            <a:srgbClr val="B5DAF8"/>
                          </a:solidFill>
                          <a:latin typeface="Source Sans Pro" panose="020B0503030403020204" pitchFamily="34" charset="0"/>
                          <a:ea typeface="Source Sans Pro" panose="020B0503030403020204" pitchFamily="34" charset="0"/>
                          <a:cs typeface="Calibri"/>
                        </a:rPr>
                        <a:t>Billion</a:t>
                      </a:r>
                      <a:endParaRPr sz="1800" dirty="0">
                        <a:latin typeface="Source Sans Pro" panose="020B0503030403020204" pitchFamily="34" charset="0"/>
                        <a:ea typeface="Source Sans Pro" panose="020B0503030403020204" pitchFamily="34" charset="0"/>
                        <a:cs typeface="Calibri"/>
                      </a:endParaRPr>
                    </a:p>
                  </a:txBody>
                  <a:tcPr marL="0" marR="0" marT="7620" marB="0">
                    <a:lnT w="76200">
                      <a:solidFill>
                        <a:srgbClr val="FFFFFF"/>
                      </a:solidFill>
                      <a:prstDash val="solid"/>
                    </a:lnT>
                    <a:lnB w="76200">
                      <a:solidFill>
                        <a:srgbClr val="FFFFFF"/>
                      </a:solidFill>
                      <a:prstDash val="solid"/>
                    </a:lnB>
                    <a:solidFill>
                      <a:srgbClr val="073963"/>
                    </a:solidFill>
                  </a:tcPr>
                </a:tc>
                <a:extLst>
                  <a:ext uri="{0D108BD9-81ED-4DB2-BD59-A6C34878D82A}">
                    <a16:rowId xmlns:a16="http://schemas.microsoft.com/office/drawing/2014/main" val="10001"/>
                  </a:ext>
                </a:extLst>
              </a:tr>
              <a:tr h="1234114">
                <a:tc>
                  <a:txBody>
                    <a:bodyPr/>
                    <a:lstStyle/>
                    <a:p>
                      <a:pPr marL="191770" marR="182880" algn="ctr">
                        <a:lnSpc>
                          <a:spcPct val="100000"/>
                        </a:lnSpc>
                        <a:spcBef>
                          <a:spcPts val="1045"/>
                        </a:spcBef>
                      </a:pPr>
                      <a:r>
                        <a:rPr sz="1800" b="1" dirty="0">
                          <a:solidFill>
                            <a:srgbClr val="FFFFFF"/>
                          </a:solidFill>
                          <a:latin typeface="Source Sans Pro" panose="020B0503030403020204" pitchFamily="34" charset="0"/>
                          <a:ea typeface="Source Sans Pro" panose="020B0503030403020204" pitchFamily="34" charset="0"/>
                          <a:cs typeface="Calibri"/>
                        </a:rPr>
                        <a:t>Electric</a:t>
                      </a:r>
                      <a:r>
                        <a:rPr sz="1800" b="1" spc="-45" dirty="0">
                          <a:solidFill>
                            <a:srgbClr val="FFFFFF"/>
                          </a:solidFill>
                          <a:latin typeface="Source Sans Pro" panose="020B0503030403020204" pitchFamily="34" charset="0"/>
                          <a:ea typeface="Source Sans Pro" panose="020B0503030403020204" pitchFamily="34" charset="0"/>
                          <a:cs typeface="Calibri"/>
                        </a:rPr>
                        <a:t> </a:t>
                      </a:r>
                      <a:r>
                        <a:rPr sz="1800" b="1" spc="-10" dirty="0">
                          <a:solidFill>
                            <a:srgbClr val="FFFFFF"/>
                          </a:solidFill>
                          <a:latin typeface="Source Sans Pro" panose="020B0503030403020204" pitchFamily="34" charset="0"/>
                          <a:ea typeface="Source Sans Pro" panose="020B0503030403020204" pitchFamily="34" charset="0"/>
                          <a:cs typeface="Calibri"/>
                        </a:rPr>
                        <a:t>Vehicles </a:t>
                      </a:r>
                      <a:r>
                        <a:rPr sz="1800" b="1" dirty="0">
                          <a:solidFill>
                            <a:srgbClr val="FFFFFF"/>
                          </a:solidFill>
                          <a:latin typeface="Source Sans Pro" panose="020B0503030403020204" pitchFamily="34" charset="0"/>
                          <a:ea typeface="Source Sans Pro" panose="020B0503030403020204" pitchFamily="34" charset="0"/>
                          <a:cs typeface="Calibri"/>
                        </a:rPr>
                        <a:t>and</a:t>
                      </a:r>
                      <a:r>
                        <a:rPr sz="1800" b="1" spc="-30" dirty="0">
                          <a:solidFill>
                            <a:srgbClr val="FFFFFF"/>
                          </a:solidFill>
                          <a:latin typeface="Source Sans Pro" panose="020B0503030403020204" pitchFamily="34" charset="0"/>
                          <a:ea typeface="Source Sans Pro" panose="020B0503030403020204" pitchFamily="34" charset="0"/>
                          <a:cs typeface="Calibri"/>
                        </a:rPr>
                        <a:t> </a:t>
                      </a:r>
                      <a:r>
                        <a:rPr sz="1800" b="1" spc="-10" dirty="0">
                          <a:solidFill>
                            <a:srgbClr val="FFFFFF"/>
                          </a:solidFill>
                          <a:latin typeface="Source Sans Pro" panose="020B0503030403020204" pitchFamily="34" charset="0"/>
                          <a:ea typeface="Source Sans Pro" panose="020B0503030403020204" pitchFamily="34" charset="0"/>
                          <a:cs typeface="Calibri"/>
                        </a:rPr>
                        <a:t>Buses</a:t>
                      </a:r>
                      <a:endParaRPr sz="1800" dirty="0">
                        <a:latin typeface="Source Sans Pro" panose="020B0503030403020204" pitchFamily="34" charset="0"/>
                        <a:ea typeface="Source Sans Pro" panose="020B0503030403020204" pitchFamily="34" charset="0"/>
                        <a:cs typeface="Calibri"/>
                      </a:endParaRPr>
                    </a:p>
                    <a:p>
                      <a:pPr marL="1270" algn="ctr">
                        <a:lnSpc>
                          <a:spcPct val="100000"/>
                        </a:lnSpc>
                      </a:pPr>
                      <a:r>
                        <a:rPr sz="1800" dirty="0">
                          <a:solidFill>
                            <a:srgbClr val="B5DAF8"/>
                          </a:solidFill>
                          <a:latin typeface="Source Sans Pro" panose="020B0503030403020204" pitchFamily="34" charset="0"/>
                          <a:ea typeface="Source Sans Pro" panose="020B0503030403020204" pitchFamily="34" charset="0"/>
                          <a:cs typeface="Calibri"/>
                        </a:rPr>
                        <a:t>$15</a:t>
                      </a:r>
                      <a:r>
                        <a:rPr sz="1800" spc="-10" dirty="0">
                          <a:solidFill>
                            <a:srgbClr val="B5DAF8"/>
                          </a:solidFill>
                          <a:latin typeface="Source Sans Pro" panose="020B0503030403020204" pitchFamily="34" charset="0"/>
                          <a:ea typeface="Source Sans Pro" panose="020B0503030403020204" pitchFamily="34" charset="0"/>
                          <a:cs typeface="Calibri"/>
                        </a:rPr>
                        <a:t> Billion</a:t>
                      </a:r>
                      <a:endParaRPr sz="1800" dirty="0">
                        <a:latin typeface="Source Sans Pro" panose="020B0503030403020204" pitchFamily="34" charset="0"/>
                        <a:ea typeface="Source Sans Pro" panose="020B0503030403020204" pitchFamily="34" charset="0"/>
                        <a:cs typeface="Calibri"/>
                      </a:endParaRPr>
                    </a:p>
                  </a:txBody>
                  <a:tcPr marL="0" marR="0" marT="176953" marB="0">
                    <a:lnT w="76200">
                      <a:solidFill>
                        <a:srgbClr val="FFFFFF"/>
                      </a:solidFill>
                      <a:prstDash val="solid"/>
                    </a:lnT>
                    <a:lnB w="76200">
                      <a:solidFill>
                        <a:srgbClr val="FFFFFF"/>
                      </a:solidFill>
                      <a:prstDash val="solid"/>
                    </a:lnB>
                    <a:solidFill>
                      <a:srgbClr val="073963"/>
                    </a:solidFill>
                  </a:tcPr>
                </a:tc>
                <a:extLst>
                  <a:ext uri="{0D108BD9-81ED-4DB2-BD59-A6C34878D82A}">
                    <a16:rowId xmlns:a16="http://schemas.microsoft.com/office/drawing/2014/main" val="10002"/>
                  </a:ext>
                </a:extLst>
              </a:tr>
              <a:tr h="1188279">
                <a:tc>
                  <a:txBody>
                    <a:bodyPr/>
                    <a:lstStyle/>
                    <a:p>
                      <a:pPr marL="104775" marR="96520" algn="ctr">
                        <a:lnSpc>
                          <a:spcPct val="100000"/>
                        </a:lnSpc>
                        <a:spcBef>
                          <a:spcPts val="525"/>
                        </a:spcBef>
                      </a:pPr>
                      <a:r>
                        <a:rPr sz="1800" b="1" spc="-10" dirty="0">
                          <a:solidFill>
                            <a:srgbClr val="FFFFFF"/>
                          </a:solidFill>
                          <a:latin typeface="Source Sans Pro" panose="020B0503030403020204" pitchFamily="34" charset="0"/>
                          <a:ea typeface="Source Sans Pro" panose="020B0503030403020204" pitchFamily="34" charset="0"/>
                          <a:cs typeface="Calibri"/>
                        </a:rPr>
                        <a:t>Environmental </a:t>
                      </a:r>
                      <a:r>
                        <a:rPr sz="1800" b="1" dirty="0">
                          <a:solidFill>
                            <a:srgbClr val="FFFFFF"/>
                          </a:solidFill>
                          <a:latin typeface="Source Sans Pro" panose="020B0503030403020204" pitchFamily="34" charset="0"/>
                          <a:ea typeface="Source Sans Pro" panose="020B0503030403020204" pitchFamily="34" charset="0"/>
                          <a:cs typeface="Calibri"/>
                        </a:rPr>
                        <a:t>Remediation</a:t>
                      </a:r>
                      <a:r>
                        <a:rPr sz="1800" b="1" spc="-40" dirty="0">
                          <a:solidFill>
                            <a:srgbClr val="FFFFFF"/>
                          </a:solidFill>
                          <a:latin typeface="Source Sans Pro" panose="020B0503030403020204" pitchFamily="34" charset="0"/>
                          <a:ea typeface="Source Sans Pro" panose="020B0503030403020204" pitchFamily="34" charset="0"/>
                          <a:cs typeface="Calibri"/>
                        </a:rPr>
                        <a:t> </a:t>
                      </a:r>
                      <a:r>
                        <a:rPr sz="1800" b="1" spc="-25" dirty="0">
                          <a:solidFill>
                            <a:srgbClr val="FFFFFF"/>
                          </a:solidFill>
                          <a:latin typeface="Source Sans Pro" panose="020B0503030403020204" pitchFamily="34" charset="0"/>
                          <a:ea typeface="Source Sans Pro" panose="020B0503030403020204" pitchFamily="34" charset="0"/>
                          <a:cs typeface="Calibri"/>
                        </a:rPr>
                        <a:t>and </a:t>
                      </a:r>
                      <a:r>
                        <a:rPr sz="1800" b="1" dirty="0">
                          <a:solidFill>
                            <a:srgbClr val="FFFFFF"/>
                          </a:solidFill>
                          <a:latin typeface="Source Sans Pro" panose="020B0503030403020204" pitchFamily="34" charset="0"/>
                          <a:ea typeface="Source Sans Pro" panose="020B0503030403020204" pitchFamily="34" charset="0"/>
                          <a:cs typeface="Calibri"/>
                        </a:rPr>
                        <a:t>Power</a:t>
                      </a:r>
                      <a:r>
                        <a:rPr sz="1800" b="1" spc="-35" dirty="0">
                          <a:solidFill>
                            <a:srgbClr val="FFFFFF"/>
                          </a:solidFill>
                          <a:latin typeface="Source Sans Pro" panose="020B0503030403020204" pitchFamily="34" charset="0"/>
                          <a:ea typeface="Source Sans Pro" panose="020B0503030403020204" pitchFamily="34" charset="0"/>
                          <a:cs typeface="Calibri"/>
                        </a:rPr>
                        <a:t> </a:t>
                      </a:r>
                      <a:r>
                        <a:rPr sz="1800" b="1" spc="-10" dirty="0">
                          <a:solidFill>
                            <a:srgbClr val="FFFFFF"/>
                          </a:solidFill>
                          <a:latin typeface="Source Sans Pro" panose="020B0503030403020204" pitchFamily="34" charset="0"/>
                          <a:ea typeface="Source Sans Pro" panose="020B0503030403020204" pitchFamily="34" charset="0"/>
                          <a:cs typeface="Calibri"/>
                        </a:rPr>
                        <a:t>Infrastructure</a:t>
                      </a:r>
                      <a:endParaRPr sz="1800" dirty="0">
                        <a:latin typeface="Source Sans Pro" panose="020B0503030403020204" pitchFamily="34" charset="0"/>
                        <a:ea typeface="Source Sans Pro" panose="020B0503030403020204" pitchFamily="34" charset="0"/>
                        <a:cs typeface="Calibri"/>
                      </a:endParaRPr>
                    </a:p>
                    <a:p>
                      <a:pPr marL="1270" algn="ctr">
                        <a:lnSpc>
                          <a:spcPts val="1600"/>
                        </a:lnSpc>
                      </a:pPr>
                      <a:r>
                        <a:rPr sz="1800" dirty="0">
                          <a:solidFill>
                            <a:srgbClr val="B5DAF8"/>
                          </a:solidFill>
                          <a:latin typeface="Source Sans Pro" panose="020B0503030403020204" pitchFamily="34" charset="0"/>
                          <a:ea typeface="Source Sans Pro" panose="020B0503030403020204" pitchFamily="34" charset="0"/>
                          <a:cs typeface="Calibri"/>
                        </a:rPr>
                        <a:t>$86</a:t>
                      </a:r>
                      <a:r>
                        <a:rPr sz="1800" spc="-10" dirty="0">
                          <a:solidFill>
                            <a:srgbClr val="B5DAF8"/>
                          </a:solidFill>
                          <a:latin typeface="Source Sans Pro" panose="020B0503030403020204" pitchFamily="34" charset="0"/>
                          <a:ea typeface="Source Sans Pro" panose="020B0503030403020204" pitchFamily="34" charset="0"/>
                          <a:cs typeface="Calibri"/>
                        </a:rPr>
                        <a:t> Billion</a:t>
                      </a:r>
                      <a:endParaRPr sz="1800" dirty="0">
                        <a:latin typeface="Source Sans Pro" panose="020B0503030403020204" pitchFamily="34" charset="0"/>
                        <a:ea typeface="Source Sans Pro" panose="020B0503030403020204" pitchFamily="34" charset="0"/>
                        <a:cs typeface="Calibri"/>
                      </a:endParaRPr>
                    </a:p>
                  </a:txBody>
                  <a:tcPr marL="0" marR="0" marT="88900" marB="0">
                    <a:lnT w="76200">
                      <a:solidFill>
                        <a:srgbClr val="FFFFFF"/>
                      </a:solidFill>
                      <a:prstDash val="solid"/>
                    </a:lnT>
                    <a:solidFill>
                      <a:srgbClr val="073963"/>
                    </a:solidFill>
                  </a:tcPr>
                </a:tc>
                <a:extLst>
                  <a:ext uri="{0D108BD9-81ED-4DB2-BD59-A6C34878D82A}">
                    <a16:rowId xmlns:a16="http://schemas.microsoft.com/office/drawing/2014/main" val="10003"/>
                  </a:ext>
                </a:extLst>
              </a:tr>
            </a:tbl>
          </a:graphicData>
        </a:graphic>
      </p:graphicFrame>
      <p:graphicFrame>
        <p:nvGraphicFramePr>
          <p:cNvPr id="5" name="object 5"/>
          <p:cNvGraphicFramePr>
            <a:graphicFrameLocks noGrp="1"/>
          </p:cNvGraphicFramePr>
          <p:nvPr/>
        </p:nvGraphicFramePr>
        <p:xfrm>
          <a:off x="6402172" y="1488313"/>
          <a:ext cx="2458720" cy="4848309"/>
        </p:xfrm>
        <a:graphic>
          <a:graphicData uri="http://schemas.openxmlformats.org/drawingml/2006/table">
            <a:tbl>
              <a:tblPr firstRow="1" bandRow="1">
                <a:tableStyleId>{2D5ABB26-0587-4C30-8999-92F81FD0307C}</a:tableStyleId>
              </a:tblPr>
              <a:tblGrid>
                <a:gridCol w="2458720">
                  <a:extLst>
                    <a:ext uri="{9D8B030D-6E8A-4147-A177-3AD203B41FA5}">
                      <a16:colId xmlns:a16="http://schemas.microsoft.com/office/drawing/2014/main" val="20000"/>
                    </a:ext>
                  </a:extLst>
                </a:gridCol>
              </a:tblGrid>
              <a:tr h="1188277">
                <a:tc>
                  <a:txBody>
                    <a:bodyPr/>
                    <a:lstStyle/>
                    <a:p>
                      <a:pPr marL="234950" marR="229235" algn="ctr">
                        <a:lnSpc>
                          <a:spcPct val="100000"/>
                        </a:lnSpc>
                        <a:spcBef>
                          <a:spcPts val="770"/>
                        </a:spcBef>
                      </a:pPr>
                      <a:r>
                        <a:rPr sz="1800" b="1" spc="-20" dirty="0">
                          <a:solidFill>
                            <a:srgbClr val="FFFFFF"/>
                          </a:solidFill>
                          <a:latin typeface="Source Sans Pro" panose="020B0503030403020204" pitchFamily="34" charset="0"/>
                          <a:ea typeface="Source Sans Pro" panose="020B0503030403020204" pitchFamily="34" charset="0"/>
                          <a:cs typeface="Calibri"/>
                        </a:rPr>
                        <a:t>Transportation </a:t>
                      </a:r>
                      <a:r>
                        <a:rPr sz="1800" b="1" spc="-10" dirty="0">
                          <a:solidFill>
                            <a:srgbClr val="FFFFFF"/>
                          </a:solidFill>
                          <a:latin typeface="Source Sans Pro" panose="020B0503030403020204" pitchFamily="34" charset="0"/>
                          <a:ea typeface="Source Sans Pro" panose="020B0503030403020204" pitchFamily="34" charset="0"/>
                          <a:cs typeface="Calibri"/>
                        </a:rPr>
                        <a:t>Safety</a:t>
                      </a:r>
                      <a:endParaRPr sz="1800" dirty="0">
                        <a:latin typeface="Source Sans Pro" panose="020B0503030403020204" pitchFamily="34" charset="0"/>
                        <a:ea typeface="Source Sans Pro" panose="020B0503030403020204" pitchFamily="34" charset="0"/>
                        <a:cs typeface="Calibri"/>
                      </a:endParaRPr>
                    </a:p>
                    <a:p>
                      <a:pPr algn="ctr">
                        <a:lnSpc>
                          <a:spcPct val="100000"/>
                        </a:lnSpc>
                        <a:spcBef>
                          <a:spcPts val="5"/>
                        </a:spcBef>
                      </a:pPr>
                      <a:r>
                        <a:rPr sz="1800" dirty="0">
                          <a:solidFill>
                            <a:srgbClr val="B5DAF8"/>
                          </a:solidFill>
                          <a:latin typeface="Source Sans Pro" panose="020B0503030403020204" pitchFamily="34" charset="0"/>
                          <a:ea typeface="Source Sans Pro" panose="020B0503030403020204" pitchFamily="34" charset="0"/>
                          <a:cs typeface="Calibri"/>
                        </a:rPr>
                        <a:t>$11</a:t>
                      </a:r>
                      <a:r>
                        <a:rPr sz="1800" spc="-10" dirty="0">
                          <a:solidFill>
                            <a:srgbClr val="B5DAF8"/>
                          </a:solidFill>
                          <a:latin typeface="Source Sans Pro" panose="020B0503030403020204" pitchFamily="34" charset="0"/>
                          <a:ea typeface="Source Sans Pro" panose="020B0503030403020204" pitchFamily="34" charset="0"/>
                          <a:cs typeface="Calibri"/>
                        </a:rPr>
                        <a:t> Billion</a:t>
                      </a:r>
                      <a:endParaRPr sz="1800" dirty="0">
                        <a:latin typeface="Source Sans Pro" panose="020B0503030403020204" pitchFamily="34" charset="0"/>
                        <a:ea typeface="Source Sans Pro" panose="020B0503030403020204" pitchFamily="34" charset="0"/>
                        <a:cs typeface="Calibri"/>
                      </a:endParaRPr>
                    </a:p>
                  </a:txBody>
                  <a:tcPr marL="0" marR="0" marT="130387" marB="0">
                    <a:lnB w="76200">
                      <a:solidFill>
                        <a:srgbClr val="FFFFFF"/>
                      </a:solidFill>
                      <a:prstDash val="solid"/>
                    </a:lnB>
                    <a:solidFill>
                      <a:srgbClr val="073963"/>
                    </a:solidFill>
                  </a:tcPr>
                </a:tc>
                <a:extLst>
                  <a:ext uri="{0D108BD9-81ED-4DB2-BD59-A6C34878D82A}">
                    <a16:rowId xmlns:a16="http://schemas.microsoft.com/office/drawing/2014/main" val="10000"/>
                  </a:ext>
                </a:extLst>
              </a:tr>
              <a:tr h="1235878">
                <a:tc>
                  <a:txBody>
                    <a:bodyPr/>
                    <a:lstStyle/>
                    <a:p>
                      <a:pPr marL="252095" marR="243840" algn="ctr">
                        <a:lnSpc>
                          <a:spcPct val="100000"/>
                        </a:lnSpc>
                        <a:spcBef>
                          <a:spcPts val="1045"/>
                        </a:spcBef>
                      </a:pPr>
                      <a:r>
                        <a:rPr sz="1800" b="1" spc="-10" dirty="0">
                          <a:solidFill>
                            <a:srgbClr val="FFFFFF"/>
                          </a:solidFill>
                          <a:latin typeface="Source Sans Pro" panose="020B0503030403020204" pitchFamily="34" charset="0"/>
                          <a:ea typeface="Source Sans Pro" panose="020B0503030403020204" pitchFamily="34" charset="0"/>
                          <a:cs typeface="Calibri"/>
                        </a:rPr>
                        <a:t>Passenger</a:t>
                      </a:r>
                      <a:r>
                        <a:rPr sz="1800" b="1" spc="-40" dirty="0">
                          <a:solidFill>
                            <a:srgbClr val="FFFFFF"/>
                          </a:solidFill>
                          <a:latin typeface="Source Sans Pro" panose="020B0503030403020204" pitchFamily="34" charset="0"/>
                          <a:ea typeface="Source Sans Pro" panose="020B0503030403020204" pitchFamily="34" charset="0"/>
                          <a:cs typeface="Calibri"/>
                        </a:rPr>
                        <a:t> </a:t>
                      </a:r>
                      <a:r>
                        <a:rPr sz="1800" b="1" spc="-25" dirty="0">
                          <a:solidFill>
                            <a:srgbClr val="FFFFFF"/>
                          </a:solidFill>
                          <a:latin typeface="Source Sans Pro" panose="020B0503030403020204" pitchFamily="34" charset="0"/>
                          <a:ea typeface="Source Sans Pro" panose="020B0503030403020204" pitchFamily="34" charset="0"/>
                          <a:cs typeface="Calibri"/>
                        </a:rPr>
                        <a:t>and </a:t>
                      </a:r>
                      <a:r>
                        <a:rPr sz="1800" b="1" dirty="0">
                          <a:solidFill>
                            <a:srgbClr val="FFFFFF"/>
                          </a:solidFill>
                          <a:latin typeface="Source Sans Pro" panose="020B0503030403020204" pitchFamily="34" charset="0"/>
                          <a:ea typeface="Source Sans Pro" panose="020B0503030403020204" pitchFamily="34" charset="0"/>
                          <a:cs typeface="Calibri"/>
                        </a:rPr>
                        <a:t>Freight</a:t>
                      </a:r>
                      <a:r>
                        <a:rPr sz="1800" b="1" spc="-65" dirty="0">
                          <a:solidFill>
                            <a:srgbClr val="FFFFFF"/>
                          </a:solidFill>
                          <a:latin typeface="Source Sans Pro" panose="020B0503030403020204" pitchFamily="34" charset="0"/>
                          <a:ea typeface="Source Sans Pro" panose="020B0503030403020204" pitchFamily="34" charset="0"/>
                          <a:cs typeface="Calibri"/>
                        </a:rPr>
                        <a:t> </a:t>
                      </a:r>
                      <a:r>
                        <a:rPr sz="1800" b="1" spc="-20" dirty="0">
                          <a:solidFill>
                            <a:srgbClr val="FFFFFF"/>
                          </a:solidFill>
                          <a:latin typeface="Source Sans Pro" panose="020B0503030403020204" pitchFamily="34" charset="0"/>
                          <a:ea typeface="Source Sans Pro" panose="020B0503030403020204" pitchFamily="34" charset="0"/>
                          <a:cs typeface="Calibri"/>
                        </a:rPr>
                        <a:t>Rail</a:t>
                      </a:r>
                      <a:endParaRPr sz="1800" dirty="0">
                        <a:latin typeface="Source Sans Pro" panose="020B0503030403020204" pitchFamily="34" charset="0"/>
                        <a:ea typeface="Source Sans Pro" panose="020B0503030403020204" pitchFamily="34" charset="0"/>
                        <a:cs typeface="Calibri"/>
                      </a:endParaRPr>
                    </a:p>
                    <a:p>
                      <a:pPr algn="ctr">
                        <a:lnSpc>
                          <a:spcPct val="100000"/>
                        </a:lnSpc>
                      </a:pPr>
                      <a:r>
                        <a:rPr sz="1800" dirty="0">
                          <a:solidFill>
                            <a:srgbClr val="B5DAF8"/>
                          </a:solidFill>
                          <a:latin typeface="Source Sans Pro" panose="020B0503030403020204" pitchFamily="34" charset="0"/>
                          <a:ea typeface="Source Sans Pro" panose="020B0503030403020204" pitchFamily="34" charset="0"/>
                          <a:cs typeface="Calibri"/>
                        </a:rPr>
                        <a:t>$66</a:t>
                      </a:r>
                      <a:r>
                        <a:rPr sz="1800" spc="-10" dirty="0">
                          <a:solidFill>
                            <a:srgbClr val="B5DAF8"/>
                          </a:solidFill>
                          <a:latin typeface="Source Sans Pro" panose="020B0503030403020204" pitchFamily="34" charset="0"/>
                          <a:ea typeface="Source Sans Pro" panose="020B0503030403020204" pitchFamily="34" charset="0"/>
                          <a:cs typeface="Calibri"/>
                        </a:rPr>
                        <a:t> Billion</a:t>
                      </a:r>
                      <a:endParaRPr sz="1800" dirty="0">
                        <a:latin typeface="Source Sans Pro" panose="020B0503030403020204" pitchFamily="34" charset="0"/>
                        <a:ea typeface="Source Sans Pro" panose="020B0503030403020204" pitchFamily="34" charset="0"/>
                        <a:cs typeface="Calibri"/>
                      </a:endParaRPr>
                    </a:p>
                  </a:txBody>
                  <a:tcPr marL="0" marR="0" marT="176953" marB="0">
                    <a:lnT w="76200">
                      <a:solidFill>
                        <a:srgbClr val="FFFFFF"/>
                      </a:solidFill>
                      <a:prstDash val="solid"/>
                    </a:lnT>
                    <a:lnB w="76200">
                      <a:solidFill>
                        <a:srgbClr val="FFFFFF"/>
                      </a:solidFill>
                      <a:prstDash val="solid"/>
                    </a:lnB>
                    <a:solidFill>
                      <a:srgbClr val="073963"/>
                    </a:solidFill>
                  </a:tcPr>
                </a:tc>
                <a:extLst>
                  <a:ext uri="{0D108BD9-81ED-4DB2-BD59-A6C34878D82A}">
                    <a16:rowId xmlns:a16="http://schemas.microsoft.com/office/drawing/2014/main" val="10001"/>
                  </a:ext>
                </a:extLst>
              </a:tr>
              <a:tr h="1235011">
                <a:tc>
                  <a:txBody>
                    <a:bodyPr/>
                    <a:lstStyle/>
                    <a:p>
                      <a:pPr marL="210820" marR="202565" indent="-635" algn="ctr">
                        <a:lnSpc>
                          <a:spcPct val="100000"/>
                        </a:lnSpc>
                        <a:spcBef>
                          <a:spcPts val="1045"/>
                        </a:spcBef>
                      </a:pPr>
                      <a:r>
                        <a:rPr sz="1800" b="1" dirty="0">
                          <a:solidFill>
                            <a:srgbClr val="FFFFFF"/>
                          </a:solidFill>
                          <a:latin typeface="Source Sans Pro" panose="020B0503030403020204" pitchFamily="34" charset="0"/>
                          <a:ea typeface="Source Sans Pro" panose="020B0503030403020204" pitchFamily="34" charset="0"/>
                          <a:cs typeface="Calibri"/>
                        </a:rPr>
                        <a:t>Airports,</a:t>
                      </a:r>
                      <a:r>
                        <a:rPr sz="1800" b="1" spc="-75" dirty="0">
                          <a:solidFill>
                            <a:srgbClr val="FFFFFF"/>
                          </a:solidFill>
                          <a:latin typeface="Source Sans Pro" panose="020B0503030403020204" pitchFamily="34" charset="0"/>
                          <a:ea typeface="Source Sans Pro" panose="020B0503030403020204" pitchFamily="34" charset="0"/>
                          <a:cs typeface="Calibri"/>
                        </a:rPr>
                        <a:t> </a:t>
                      </a:r>
                      <a:r>
                        <a:rPr sz="1800" b="1" spc="-10" dirty="0">
                          <a:solidFill>
                            <a:srgbClr val="FFFFFF"/>
                          </a:solidFill>
                          <a:latin typeface="Source Sans Pro" panose="020B0503030403020204" pitchFamily="34" charset="0"/>
                          <a:ea typeface="Source Sans Pro" panose="020B0503030403020204" pitchFamily="34" charset="0"/>
                          <a:cs typeface="Calibri"/>
                        </a:rPr>
                        <a:t>Ports, </a:t>
                      </a:r>
                      <a:r>
                        <a:rPr sz="1800" b="1" dirty="0">
                          <a:solidFill>
                            <a:srgbClr val="FFFFFF"/>
                          </a:solidFill>
                          <a:latin typeface="Source Sans Pro" panose="020B0503030403020204" pitchFamily="34" charset="0"/>
                          <a:ea typeface="Source Sans Pro" panose="020B0503030403020204" pitchFamily="34" charset="0"/>
                          <a:cs typeface="Calibri"/>
                        </a:rPr>
                        <a:t>and</a:t>
                      </a:r>
                      <a:r>
                        <a:rPr sz="1800" b="1" spc="-20" dirty="0">
                          <a:solidFill>
                            <a:srgbClr val="FFFFFF"/>
                          </a:solidFill>
                          <a:latin typeface="Source Sans Pro" panose="020B0503030403020204" pitchFamily="34" charset="0"/>
                          <a:ea typeface="Source Sans Pro" panose="020B0503030403020204" pitchFamily="34" charset="0"/>
                          <a:cs typeface="Calibri"/>
                        </a:rPr>
                        <a:t> Waterways</a:t>
                      </a:r>
                      <a:endParaRPr sz="1800" dirty="0">
                        <a:latin typeface="Source Sans Pro" panose="020B0503030403020204" pitchFamily="34" charset="0"/>
                        <a:ea typeface="Source Sans Pro" panose="020B0503030403020204" pitchFamily="34" charset="0"/>
                        <a:cs typeface="Calibri"/>
                      </a:endParaRPr>
                    </a:p>
                    <a:p>
                      <a:pPr algn="ctr">
                        <a:lnSpc>
                          <a:spcPct val="100000"/>
                        </a:lnSpc>
                      </a:pPr>
                      <a:r>
                        <a:rPr sz="1800" dirty="0">
                          <a:solidFill>
                            <a:srgbClr val="B5DAF8"/>
                          </a:solidFill>
                          <a:latin typeface="Source Sans Pro" panose="020B0503030403020204" pitchFamily="34" charset="0"/>
                          <a:ea typeface="Source Sans Pro" panose="020B0503030403020204" pitchFamily="34" charset="0"/>
                          <a:cs typeface="Calibri"/>
                        </a:rPr>
                        <a:t>$42</a:t>
                      </a:r>
                      <a:r>
                        <a:rPr sz="1800" spc="-10" dirty="0">
                          <a:solidFill>
                            <a:srgbClr val="B5DAF8"/>
                          </a:solidFill>
                          <a:latin typeface="Source Sans Pro" panose="020B0503030403020204" pitchFamily="34" charset="0"/>
                          <a:ea typeface="Source Sans Pro" panose="020B0503030403020204" pitchFamily="34" charset="0"/>
                          <a:cs typeface="Calibri"/>
                        </a:rPr>
                        <a:t> Billion</a:t>
                      </a:r>
                      <a:endParaRPr sz="1800" dirty="0">
                        <a:latin typeface="Source Sans Pro" panose="020B0503030403020204" pitchFamily="34" charset="0"/>
                        <a:ea typeface="Source Sans Pro" panose="020B0503030403020204" pitchFamily="34" charset="0"/>
                        <a:cs typeface="Calibri"/>
                      </a:endParaRPr>
                    </a:p>
                  </a:txBody>
                  <a:tcPr marL="0" marR="0" marT="176953" marB="0">
                    <a:lnT w="76200">
                      <a:solidFill>
                        <a:srgbClr val="FFFFFF"/>
                      </a:solidFill>
                      <a:prstDash val="solid"/>
                    </a:lnT>
                    <a:lnB w="76200">
                      <a:solidFill>
                        <a:srgbClr val="FFFFFF"/>
                      </a:solidFill>
                      <a:prstDash val="solid"/>
                    </a:lnB>
                    <a:solidFill>
                      <a:srgbClr val="073963"/>
                    </a:solidFill>
                  </a:tcPr>
                </a:tc>
                <a:extLst>
                  <a:ext uri="{0D108BD9-81ED-4DB2-BD59-A6C34878D82A}">
                    <a16:rowId xmlns:a16="http://schemas.microsoft.com/office/drawing/2014/main" val="10002"/>
                  </a:ext>
                </a:extLst>
              </a:tr>
              <a:tr h="1189143">
                <a:tc>
                  <a:txBody>
                    <a:bodyPr/>
                    <a:lstStyle/>
                    <a:p>
                      <a:pPr marL="242570" marR="237490" algn="ctr">
                        <a:lnSpc>
                          <a:spcPct val="100000"/>
                        </a:lnSpc>
                        <a:spcBef>
                          <a:spcPts val="1045"/>
                        </a:spcBef>
                      </a:pPr>
                      <a:r>
                        <a:rPr sz="1800" b="1" dirty="0">
                          <a:solidFill>
                            <a:srgbClr val="FFFFFF"/>
                          </a:solidFill>
                          <a:latin typeface="Source Sans Pro" panose="020B0503030403020204" pitchFamily="34" charset="0"/>
                          <a:ea typeface="Source Sans Pro" panose="020B0503030403020204" pitchFamily="34" charset="0"/>
                          <a:cs typeface="Calibri"/>
                        </a:rPr>
                        <a:t>Other</a:t>
                      </a:r>
                      <a:r>
                        <a:rPr sz="1800" b="1" spc="-65" dirty="0">
                          <a:solidFill>
                            <a:srgbClr val="FFFFFF"/>
                          </a:solidFill>
                          <a:latin typeface="Source Sans Pro" panose="020B0503030403020204" pitchFamily="34" charset="0"/>
                          <a:ea typeface="Source Sans Pro" panose="020B0503030403020204" pitchFamily="34" charset="0"/>
                          <a:cs typeface="Calibri"/>
                        </a:rPr>
                        <a:t> </a:t>
                      </a:r>
                      <a:r>
                        <a:rPr sz="1800" b="1" dirty="0">
                          <a:solidFill>
                            <a:srgbClr val="FFFFFF"/>
                          </a:solidFill>
                          <a:latin typeface="Source Sans Pro" panose="020B0503030403020204" pitchFamily="34" charset="0"/>
                          <a:ea typeface="Source Sans Pro" panose="020B0503030403020204" pitchFamily="34" charset="0"/>
                          <a:cs typeface="Calibri"/>
                        </a:rPr>
                        <a:t>Areas</a:t>
                      </a:r>
                      <a:r>
                        <a:rPr sz="1800" b="1" spc="-60" dirty="0">
                          <a:solidFill>
                            <a:srgbClr val="FFFFFF"/>
                          </a:solidFill>
                          <a:latin typeface="Source Sans Pro" panose="020B0503030403020204" pitchFamily="34" charset="0"/>
                          <a:ea typeface="Source Sans Pro" panose="020B0503030403020204" pitchFamily="34" charset="0"/>
                          <a:cs typeface="Calibri"/>
                        </a:rPr>
                        <a:t> </a:t>
                      </a:r>
                      <a:r>
                        <a:rPr sz="1800" b="1" spc="-25" dirty="0">
                          <a:solidFill>
                            <a:srgbClr val="FFFFFF"/>
                          </a:solidFill>
                          <a:latin typeface="Source Sans Pro" panose="020B0503030403020204" pitchFamily="34" charset="0"/>
                          <a:ea typeface="Source Sans Pro" panose="020B0503030403020204" pitchFamily="34" charset="0"/>
                          <a:cs typeface="Calibri"/>
                        </a:rPr>
                        <a:t>of </a:t>
                      </a:r>
                      <a:r>
                        <a:rPr sz="1800" b="1" spc="-10" dirty="0">
                          <a:solidFill>
                            <a:srgbClr val="FFFFFF"/>
                          </a:solidFill>
                          <a:latin typeface="Source Sans Pro" panose="020B0503030403020204" pitchFamily="34" charset="0"/>
                          <a:ea typeface="Source Sans Pro" panose="020B0503030403020204" pitchFamily="34" charset="0"/>
                          <a:cs typeface="Calibri"/>
                        </a:rPr>
                        <a:t>Investment</a:t>
                      </a:r>
                      <a:endParaRPr sz="1800" dirty="0">
                        <a:latin typeface="Source Sans Pro" panose="020B0503030403020204" pitchFamily="34" charset="0"/>
                        <a:ea typeface="Source Sans Pro" panose="020B0503030403020204" pitchFamily="34" charset="0"/>
                        <a:cs typeface="Calibri"/>
                      </a:endParaRPr>
                    </a:p>
                    <a:p>
                      <a:pPr algn="ctr">
                        <a:lnSpc>
                          <a:spcPct val="100000"/>
                        </a:lnSpc>
                      </a:pPr>
                      <a:r>
                        <a:rPr sz="1800" dirty="0">
                          <a:solidFill>
                            <a:srgbClr val="B5DAF8"/>
                          </a:solidFill>
                          <a:latin typeface="Source Sans Pro" panose="020B0503030403020204" pitchFamily="34" charset="0"/>
                          <a:ea typeface="Source Sans Pro" panose="020B0503030403020204" pitchFamily="34" charset="0"/>
                          <a:cs typeface="Calibri"/>
                        </a:rPr>
                        <a:t>$121</a:t>
                      </a:r>
                      <a:r>
                        <a:rPr sz="1800" spc="-15" dirty="0">
                          <a:solidFill>
                            <a:srgbClr val="B5DAF8"/>
                          </a:solidFill>
                          <a:latin typeface="Source Sans Pro" panose="020B0503030403020204" pitchFamily="34" charset="0"/>
                          <a:ea typeface="Source Sans Pro" panose="020B0503030403020204" pitchFamily="34" charset="0"/>
                          <a:cs typeface="Calibri"/>
                        </a:rPr>
                        <a:t> </a:t>
                      </a:r>
                      <a:r>
                        <a:rPr sz="1800" spc="-10" dirty="0">
                          <a:solidFill>
                            <a:srgbClr val="B5DAF8"/>
                          </a:solidFill>
                          <a:latin typeface="Source Sans Pro" panose="020B0503030403020204" pitchFamily="34" charset="0"/>
                          <a:ea typeface="Source Sans Pro" panose="020B0503030403020204" pitchFamily="34" charset="0"/>
                          <a:cs typeface="Calibri"/>
                        </a:rPr>
                        <a:t>Billion</a:t>
                      </a:r>
                      <a:endParaRPr sz="1800" dirty="0">
                        <a:latin typeface="Source Sans Pro" panose="020B0503030403020204" pitchFamily="34" charset="0"/>
                        <a:ea typeface="Source Sans Pro" panose="020B0503030403020204" pitchFamily="34" charset="0"/>
                        <a:cs typeface="Calibri"/>
                      </a:endParaRPr>
                    </a:p>
                  </a:txBody>
                  <a:tcPr marL="0" marR="0" marT="176953" marB="0">
                    <a:lnT w="76200">
                      <a:solidFill>
                        <a:srgbClr val="FFFFFF"/>
                      </a:solidFill>
                      <a:prstDash val="solid"/>
                    </a:lnT>
                    <a:solidFill>
                      <a:srgbClr val="073963"/>
                    </a:solidFill>
                  </a:tcPr>
                </a:tc>
                <a:extLst>
                  <a:ext uri="{0D108BD9-81ED-4DB2-BD59-A6C34878D82A}">
                    <a16:rowId xmlns:a16="http://schemas.microsoft.com/office/drawing/2014/main" val="10003"/>
                  </a:ext>
                </a:extLst>
              </a:tr>
            </a:tbl>
          </a:graphicData>
        </a:graphic>
      </p:graphicFrame>
      <p:grpSp>
        <p:nvGrpSpPr>
          <p:cNvPr id="6" name="object 6">
            <a:extLst>
              <a:ext uri="{C183D7F6-B498-43B3-948B-1728B52AA6E4}">
                <adec:decorative xmlns:adec="http://schemas.microsoft.com/office/drawing/2017/decorative" val="1"/>
              </a:ext>
            </a:extLst>
          </p:cNvPr>
          <p:cNvGrpSpPr/>
          <p:nvPr/>
        </p:nvGrpSpPr>
        <p:grpSpPr>
          <a:xfrm>
            <a:off x="8815724" y="1243584"/>
            <a:ext cx="3221952" cy="5385457"/>
            <a:chOff x="6370319" y="932688"/>
            <a:chExt cx="2658110" cy="3845560"/>
          </a:xfrm>
        </p:grpSpPr>
        <p:pic>
          <p:nvPicPr>
            <p:cNvPr id="7" name="object 7"/>
            <p:cNvPicPr/>
            <p:nvPr/>
          </p:nvPicPr>
          <p:blipFill>
            <a:blip r:embed="rId2" cstate="print"/>
            <a:stretch>
              <a:fillRect/>
            </a:stretch>
          </p:blipFill>
          <p:spPr>
            <a:xfrm>
              <a:off x="6370319" y="932688"/>
              <a:ext cx="2657855" cy="2113774"/>
            </a:xfrm>
            <a:prstGeom prst="rect">
              <a:avLst/>
            </a:prstGeom>
          </p:spPr>
        </p:pic>
        <p:pic>
          <p:nvPicPr>
            <p:cNvPr id="8" name="object 8"/>
            <p:cNvPicPr/>
            <p:nvPr/>
          </p:nvPicPr>
          <p:blipFill>
            <a:blip r:embed="rId3" cstate="print"/>
            <a:stretch>
              <a:fillRect/>
            </a:stretch>
          </p:blipFill>
          <p:spPr>
            <a:xfrm>
              <a:off x="6562344" y="1124712"/>
              <a:ext cx="2273807" cy="1729739"/>
            </a:xfrm>
            <a:prstGeom prst="rect">
              <a:avLst/>
            </a:prstGeom>
          </p:spPr>
        </p:pic>
        <p:pic>
          <p:nvPicPr>
            <p:cNvPr id="9" name="object 9"/>
            <p:cNvPicPr/>
            <p:nvPr/>
          </p:nvPicPr>
          <p:blipFill>
            <a:blip r:embed="rId4" cstate="print"/>
            <a:stretch>
              <a:fillRect/>
            </a:stretch>
          </p:blipFill>
          <p:spPr>
            <a:xfrm>
              <a:off x="6370319" y="2659379"/>
              <a:ext cx="2657855" cy="2118359"/>
            </a:xfrm>
            <a:prstGeom prst="rect">
              <a:avLst/>
            </a:prstGeom>
          </p:spPr>
        </p:pic>
        <p:pic>
          <p:nvPicPr>
            <p:cNvPr id="10" name="object 10"/>
            <p:cNvPicPr/>
            <p:nvPr/>
          </p:nvPicPr>
          <p:blipFill>
            <a:blip r:embed="rId5" cstate="print"/>
            <a:stretch>
              <a:fillRect/>
            </a:stretch>
          </p:blipFill>
          <p:spPr>
            <a:xfrm>
              <a:off x="6562344" y="2851404"/>
              <a:ext cx="2273807" cy="1734311"/>
            </a:xfrm>
            <a:prstGeom prst="rect">
              <a:avLst/>
            </a:prstGeom>
          </p:spPr>
        </p:pic>
      </p:grpSp>
      <p:grpSp>
        <p:nvGrpSpPr>
          <p:cNvPr id="11" name="object 11">
            <a:extLst>
              <a:ext uri="{C183D7F6-B498-43B3-948B-1728B52AA6E4}">
                <adec:decorative xmlns:adec="http://schemas.microsoft.com/office/drawing/2017/decorative" val="1"/>
              </a:ext>
            </a:extLst>
          </p:cNvPr>
          <p:cNvGrpSpPr/>
          <p:nvPr/>
        </p:nvGrpSpPr>
        <p:grpSpPr>
          <a:xfrm>
            <a:off x="296869" y="1243584"/>
            <a:ext cx="3221952" cy="5385816"/>
            <a:chOff x="68580" y="932688"/>
            <a:chExt cx="2658110" cy="3839210"/>
          </a:xfrm>
        </p:grpSpPr>
        <p:pic>
          <p:nvPicPr>
            <p:cNvPr id="12" name="object 12"/>
            <p:cNvPicPr/>
            <p:nvPr/>
          </p:nvPicPr>
          <p:blipFill>
            <a:blip r:embed="rId6" cstate="print"/>
            <a:stretch>
              <a:fillRect/>
            </a:stretch>
          </p:blipFill>
          <p:spPr>
            <a:xfrm>
              <a:off x="70104" y="932688"/>
              <a:ext cx="2656332" cy="2112263"/>
            </a:xfrm>
            <a:prstGeom prst="rect">
              <a:avLst/>
            </a:prstGeom>
          </p:spPr>
        </p:pic>
        <p:pic>
          <p:nvPicPr>
            <p:cNvPr id="13" name="object 13"/>
            <p:cNvPicPr/>
            <p:nvPr/>
          </p:nvPicPr>
          <p:blipFill>
            <a:blip r:embed="rId7" cstate="print"/>
            <a:stretch>
              <a:fillRect/>
            </a:stretch>
          </p:blipFill>
          <p:spPr>
            <a:xfrm>
              <a:off x="262127" y="1124712"/>
              <a:ext cx="2272284" cy="1728215"/>
            </a:xfrm>
            <a:prstGeom prst="rect">
              <a:avLst/>
            </a:prstGeom>
          </p:spPr>
        </p:pic>
        <p:pic>
          <p:nvPicPr>
            <p:cNvPr id="14" name="object 14"/>
            <p:cNvPicPr/>
            <p:nvPr/>
          </p:nvPicPr>
          <p:blipFill>
            <a:blip r:embed="rId8" cstate="print"/>
            <a:stretch>
              <a:fillRect/>
            </a:stretch>
          </p:blipFill>
          <p:spPr>
            <a:xfrm>
              <a:off x="68580" y="2654807"/>
              <a:ext cx="2657855" cy="2116835"/>
            </a:xfrm>
            <a:prstGeom prst="rect">
              <a:avLst/>
            </a:prstGeom>
          </p:spPr>
        </p:pic>
        <p:pic>
          <p:nvPicPr>
            <p:cNvPr id="15" name="object 15"/>
            <p:cNvPicPr/>
            <p:nvPr/>
          </p:nvPicPr>
          <p:blipFill>
            <a:blip r:embed="rId9" cstate="print"/>
            <a:stretch>
              <a:fillRect/>
            </a:stretch>
          </p:blipFill>
          <p:spPr>
            <a:xfrm>
              <a:off x="260604" y="2846832"/>
              <a:ext cx="2273347" cy="1732787"/>
            </a:xfrm>
            <a:prstGeom prst="rect">
              <a:avLst/>
            </a:prstGeom>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normAutofit fontScale="90000"/>
          </a:bodyPr>
          <a:lstStyle/>
          <a:p>
            <a:r>
              <a:rPr lang="en-US" sz="3600" dirty="0"/>
              <a:t>What are the major DOT BIL funding streams that may be relevant for my small business? </a:t>
            </a:r>
          </a:p>
        </p:txBody>
      </p:sp>
      <p:sp>
        <p:nvSpPr>
          <p:cNvPr id="21" name="Content Placeholder 20">
            <a:extLst>
              <a:ext uri="{FF2B5EF4-FFF2-40B4-BE49-F238E27FC236}">
                <a16:creationId xmlns:a16="http://schemas.microsoft.com/office/drawing/2014/main" id="{363F74D5-C35C-F4D0-E30B-318C8D794045}"/>
              </a:ext>
            </a:extLst>
          </p:cNvPr>
          <p:cNvSpPr>
            <a:spLocks noGrp="1"/>
          </p:cNvSpPr>
          <p:nvPr>
            <p:ph idx="1"/>
          </p:nvPr>
        </p:nvSpPr>
        <p:spPr>
          <a:xfrm>
            <a:off x="838200" y="1773269"/>
            <a:ext cx="10515600" cy="4786156"/>
          </a:xfrm>
        </p:spPr>
        <p:txBody>
          <a:bodyPr/>
          <a:lstStyle/>
          <a:p>
            <a:pPr marL="0" indent="0">
              <a:buNone/>
            </a:pPr>
            <a:r>
              <a:rPr lang="en-US" b="1" dirty="0"/>
              <a:t>Funding is reaching small businesses through either federal or state-level contracts</a:t>
            </a:r>
          </a:p>
          <a:p>
            <a:pPr marL="457200" indent="-457200">
              <a:buFont typeface="+mj-lt"/>
              <a:buAutoNum type="arabicPeriod"/>
            </a:pPr>
            <a:r>
              <a:rPr lang="en-US" b="1" dirty="0"/>
              <a:t>Federal:</a:t>
            </a:r>
            <a:r>
              <a:rPr lang="en-US" dirty="0"/>
              <a:t> Funding via direct Federal procurements issued by operating administrations (for example, Federal Highway Administration, Federal Aviation Administration) where contract funding is awarded directly by USDOT to small businesses registered in sam.gov </a:t>
            </a:r>
          </a:p>
          <a:p>
            <a:pPr marL="457200" indent="-457200">
              <a:buFont typeface="+mj-lt"/>
              <a:buAutoNum type="arabicPeriod"/>
            </a:pPr>
            <a:r>
              <a:rPr lang="en-US" b="1" dirty="0"/>
              <a:t>State: </a:t>
            </a:r>
            <a:r>
              <a:rPr lang="en-US" dirty="0"/>
              <a:t>Funding via Federally-assisted awards to states where grant funding is awarded by USDOT to State DOTs, transit and airport authorities which in turn award contract funding to industry inclusive of small businesses</a:t>
            </a:r>
          </a:p>
        </p:txBody>
      </p:sp>
    </p:spTree>
    <p:extLst>
      <p:ext uri="{BB962C8B-B14F-4D97-AF65-F5344CB8AC3E}">
        <p14:creationId xmlns:p14="http://schemas.microsoft.com/office/powerpoint/2010/main" val="1262217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C7CAB58-C60F-0817-F128-61850756D0D2}"/>
              </a:ext>
            </a:extLst>
          </p:cNvPr>
          <p:cNvSpPr>
            <a:spLocks noGrp="1"/>
          </p:cNvSpPr>
          <p:nvPr>
            <p:ph type="title"/>
          </p:nvPr>
        </p:nvSpPr>
        <p:spPr/>
        <p:txBody>
          <a:bodyPr/>
          <a:lstStyle/>
          <a:p>
            <a:r>
              <a:rPr lang="en-US" sz="3600" dirty="0"/>
              <a:t>Follow the Money</a:t>
            </a:r>
          </a:p>
        </p:txBody>
      </p:sp>
      <p:sp>
        <p:nvSpPr>
          <p:cNvPr id="50" name="Rectangle 49">
            <a:extLst>
              <a:ext uri="{FF2B5EF4-FFF2-40B4-BE49-F238E27FC236}">
                <a16:creationId xmlns:a16="http://schemas.microsoft.com/office/drawing/2014/main" id="{1E96775C-B056-5ED9-B449-42A3D7ED74AA}"/>
              </a:ext>
              <a:ext uri="{C183D7F6-B498-43B3-948B-1728B52AA6E4}">
                <adec:decorative xmlns:adec="http://schemas.microsoft.com/office/drawing/2017/decorative" val="1"/>
              </a:ext>
            </a:extLst>
          </p:cNvPr>
          <p:cNvSpPr/>
          <p:nvPr/>
        </p:nvSpPr>
        <p:spPr>
          <a:xfrm>
            <a:off x="4367680" y="1244536"/>
            <a:ext cx="3456639" cy="841786"/>
          </a:xfrm>
          <a:prstGeom prst="rect">
            <a:avLst/>
          </a:prstGeom>
          <a:solidFill>
            <a:srgbClr val="29292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B16E6E9F-469D-CC92-F7C3-B18E0EE543F1}"/>
              </a:ext>
            </a:extLst>
          </p:cNvPr>
          <p:cNvSpPr txBox="1"/>
          <p:nvPr/>
        </p:nvSpPr>
        <p:spPr>
          <a:xfrm>
            <a:off x="4723859" y="1288727"/>
            <a:ext cx="2751162" cy="707886"/>
          </a:xfrm>
          <a:prstGeom prst="rect">
            <a:avLst/>
          </a:prstGeom>
          <a:noFill/>
        </p:spPr>
        <p:txBody>
          <a:bodyPr wrap="square" rtlCol="0">
            <a:spAutoFit/>
          </a:bodyPr>
          <a:lstStyle/>
          <a:p>
            <a:r>
              <a:rPr lang="en-US" sz="2000" b="1" dirty="0">
                <a:solidFill>
                  <a:schemeClr val="bg1"/>
                </a:solidFill>
                <a:latin typeface="Source Sans Pro" panose="020B0503030403020204" pitchFamily="34" charset="0"/>
              </a:rPr>
              <a:t>US Department of Transportation Budget</a:t>
            </a:r>
          </a:p>
        </p:txBody>
      </p:sp>
      <p:sp>
        <p:nvSpPr>
          <p:cNvPr id="60" name="object 9" descr="Arrow showing flow of funds from DOT budget to Direct Federal procurements">
            <a:extLst>
              <a:ext uri="{FF2B5EF4-FFF2-40B4-BE49-F238E27FC236}">
                <a16:creationId xmlns:a16="http://schemas.microsoft.com/office/drawing/2014/main" id="{3E5727F8-F9F8-8412-7A02-81D4DF265C6D}"/>
              </a:ext>
              <a:ext uri="{C183D7F6-B498-43B3-948B-1728B52AA6E4}">
                <adec:decorative xmlns:adec="http://schemas.microsoft.com/office/drawing/2017/decorative" val="0"/>
              </a:ext>
            </a:extLst>
          </p:cNvPr>
          <p:cNvSpPr/>
          <p:nvPr/>
        </p:nvSpPr>
        <p:spPr>
          <a:xfrm>
            <a:off x="3505675" y="2088732"/>
            <a:ext cx="2436368" cy="409086"/>
          </a:xfrm>
          <a:custGeom>
            <a:avLst/>
            <a:gdLst/>
            <a:ahLst/>
            <a:cxnLst/>
            <a:rect l="l" t="t" r="r" b="b"/>
            <a:pathLst>
              <a:path w="1661160" h="142875">
                <a:moveTo>
                  <a:pt x="1660690" y="0"/>
                </a:moveTo>
                <a:lnTo>
                  <a:pt x="1660690" y="60591"/>
                </a:lnTo>
                <a:lnTo>
                  <a:pt x="0" y="60591"/>
                </a:lnTo>
                <a:lnTo>
                  <a:pt x="0" y="142443"/>
                </a:lnTo>
              </a:path>
            </a:pathLst>
          </a:custGeom>
          <a:ln w="19050">
            <a:solidFill>
              <a:srgbClr val="052C4E"/>
            </a:solidFill>
          </a:ln>
        </p:spPr>
        <p:txBody>
          <a:bodyPr wrap="square" lIns="0" tIns="0" rIns="0" bIns="0" rtlCol="0"/>
          <a:lstStyle/>
          <a:p>
            <a:endParaRPr sz="2400" dirty="0"/>
          </a:p>
        </p:txBody>
      </p:sp>
      <p:sp>
        <p:nvSpPr>
          <p:cNvPr id="66" name="Rectangle 65">
            <a:extLst>
              <a:ext uri="{FF2B5EF4-FFF2-40B4-BE49-F238E27FC236}">
                <a16:creationId xmlns:a16="http://schemas.microsoft.com/office/drawing/2014/main" id="{0F1E0AE0-687B-B7BE-D5CB-597019F2C747}"/>
              </a:ext>
              <a:ext uri="{C183D7F6-B498-43B3-948B-1728B52AA6E4}">
                <adec:decorative xmlns:adec="http://schemas.microsoft.com/office/drawing/2017/decorative" val="1"/>
              </a:ext>
            </a:extLst>
          </p:cNvPr>
          <p:cNvSpPr/>
          <p:nvPr/>
        </p:nvSpPr>
        <p:spPr>
          <a:xfrm>
            <a:off x="1414408" y="2540734"/>
            <a:ext cx="4182533" cy="688017"/>
          </a:xfrm>
          <a:prstGeom prst="rect">
            <a:avLst/>
          </a:prstGeom>
          <a:solidFill>
            <a:srgbClr val="29292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76323DE1-2C08-D7F2-D930-3D702A248020}"/>
              </a:ext>
            </a:extLst>
          </p:cNvPr>
          <p:cNvSpPr txBox="1"/>
          <p:nvPr/>
        </p:nvSpPr>
        <p:spPr>
          <a:xfrm>
            <a:off x="1773943" y="2654919"/>
            <a:ext cx="3946128" cy="459644"/>
          </a:xfrm>
          <a:prstGeom prst="rect">
            <a:avLst/>
          </a:prstGeom>
          <a:noFill/>
        </p:spPr>
        <p:txBody>
          <a:bodyPr wrap="square" rtlCol="0">
            <a:spAutoFit/>
          </a:bodyPr>
          <a:lstStyle/>
          <a:p>
            <a:r>
              <a:rPr lang="en-US" sz="2000" b="1" dirty="0">
                <a:solidFill>
                  <a:schemeClr val="bg1"/>
                </a:solidFill>
                <a:latin typeface="Source Sans Pro" panose="020B0503030403020204" pitchFamily="34" charset="0"/>
              </a:rPr>
              <a:t>Direct Federal procurements</a:t>
            </a:r>
            <a:endParaRPr lang="en-US" sz="2000" dirty="0">
              <a:solidFill>
                <a:schemeClr val="bg1"/>
              </a:solidFill>
              <a:latin typeface="Source Sans Pro" panose="020B0503030403020204" pitchFamily="34" charset="0"/>
            </a:endParaRPr>
          </a:p>
        </p:txBody>
      </p:sp>
      <p:cxnSp>
        <p:nvCxnSpPr>
          <p:cNvPr id="83" name="Straight Connector 82" descr="arrow indicating definition of direct federal procurements is: contracts made directly by federal operating authorities to small businesses in line with Federal Acquistion Regulations">
            <a:extLst>
              <a:ext uri="{FF2B5EF4-FFF2-40B4-BE49-F238E27FC236}">
                <a16:creationId xmlns:a16="http://schemas.microsoft.com/office/drawing/2014/main" id="{423BE809-35BF-467E-A220-51E638B91784}"/>
              </a:ext>
            </a:extLst>
          </p:cNvPr>
          <p:cNvCxnSpPr/>
          <p:nvPr/>
        </p:nvCxnSpPr>
        <p:spPr>
          <a:xfrm>
            <a:off x="3505674" y="3253186"/>
            <a:ext cx="0" cy="241877"/>
          </a:xfrm>
          <a:prstGeom prst="line">
            <a:avLst/>
          </a:prstGeom>
          <a:ln w="19050">
            <a:solidFill>
              <a:srgbClr val="294B68"/>
            </a:solidFill>
          </a:ln>
        </p:spPr>
        <p:style>
          <a:lnRef idx="1">
            <a:schemeClr val="accent1"/>
          </a:lnRef>
          <a:fillRef idx="0">
            <a:schemeClr val="accent1"/>
          </a:fillRef>
          <a:effectRef idx="0">
            <a:schemeClr val="accent1"/>
          </a:effectRef>
          <a:fontRef idx="minor">
            <a:schemeClr val="tx1"/>
          </a:fontRef>
        </p:style>
      </p:cxnSp>
      <p:sp>
        <p:nvSpPr>
          <p:cNvPr id="69" name="Rectangle 68">
            <a:extLst>
              <a:ext uri="{FF2B5EF4-FFF2-40B4-BE49-F238E27FC236}">
                <a16:creationId xmlns:a16="http://schemas.microsoft.com/office/drawing/2014/main" id="{468A25F1-4C52-8CE6-9AC5-4280252096FA}"/>
              </a:ext>
              <a:ext uri="{C183D7F6-B498-43B3-948B-1728B52AA6E4}">
                <adec:decorative xmlns:adec="http://schemas.microsoft.com/office/drawing/2017/decorative" val="1"/>
              </a:ext>
            </a:extLst>
          </p:cNvPr>
          <p:cNvSpPr/>
          <p:nvPr/>
        </p:nvSpPr>
        <p:spPr>
          <a:xfrm>
            <a:off x="6715824" y="2550603"/>
            <a:ext cx="4182533" cy="688017"/>
          </a:xfrm>
          <a:prstGeom prst="rect">
            <a:avLst/>
          </a:prstGeom>
          <a:solidFill>
            <a:srgbClr val="29292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bject 8" descr="Arrow showing flow of funds From DOT budget to Federally-assisted awards to states.">
            <a:extLst>
              <a:ext uri="{FF2B5EF4-FFF2-40B4-BE49-F238E27FC236}">
                <a16:creationId xmlns:a16="http://schemas.microsoft.com/office/drawing/2014/main" id="{D5857D1F-A231-B88B-B09E-0C015A7B9755}"/>
              </a:ext>
              <a:ext uri="{C183D7F6-B498-43B3-948B-1728B52AA6E4}">
                <adec:decorative xmlns:adec="http://schemas.microsoft.com/office/drawing/2017/decorative" val="0"/>
              </a:ext>
            </a:extLst>
          </p:cNvPr>
          <p:cNvSpPr/>
          <p:nvPr/>
        </p:nvSpPr>
        <p:spPr>
          <a:xfrm>
            <a:off x="5939817" y="2088732"/>
            <a:ext cx="2651506" cy="409086"/>
          </a:xfrm>
          <a:custGeom>
            <a:avLst/>
            <a:gdLst/>
            <a:ahLst/>
            <a:cxnLst/>
            <a:rect l="l" t="t" r="r" b="b"/>
            <a:pathLst>
              <a:path w="1807845" h="142875">
                <a:moveTo>
                  <a:pt x="0" y="0"/>
                </a:moveTo>
                <a:lnTo>
                  <a:pt x="0" y="60591"/>
                </a:lnTo>
                <a:lnTo>
                  <a:pt x="1807451" y="60591"/>
                </a:lnTo>
                <a:lnTo>
                  <a:pt x="1807451" y="142443"/>
                </a:lnTo>
              </a:path>
            </a:pathLst>
          </a:custGeom>
          <a:ln w="19050">
            <a:solidFill>
              <a:srgbClr val="052C4E"/>
            </a:solidFill>
          </a:ln>
        </p:spPr>
        <p:txBody>
          <a:bodyPr wrap="square" lIns="0" tIns="0" rIns="0" bIns="0" rtlCol="0"/>
          <a:lstStyle/>
          <a:p>
            <a:endParaRPr sz="2400" dirty="0"/>
          </a:p>
        </p:txBody>
      </p:sp>
      <p:sp>
        <p:nvSpPr>
          <p:cNvPr id="70" name="TextBox 69">
            <a:extLst>
              <a:ext uri="{FF2B5EF4-FFF2-40B4-BE49-F238E27FC236}">
                <a16:creationId xmlns:a16="http://schemas.microsoft.com/office/drawing/2014/main" id="{E0E94333-D91B-E0B8-BC23-B1A2790EAD9A}"/>
              </a:ext>
            </a:extLst>
          </p:cNvPr>
          <p:cNvSpPr txBox="1"/>
          <p:nvPr/>
        </p:nvSpPr>
        <p:spPr>
          <a:xfrm>
            <a:off x="6751175" y="2678522"/>
            <a:ext cx="4182533" cy="400110"/>
          </a:xfrm>
          <a:prstGeom prst="rect">
            <a:avLst/>
          </a:prstGeom>
          <a:noFill/>
        </p:spPr>
        <p:txBody>
          <a:bodyPr wrap="square" rtlCol="0">
            <a:spAutoFit/>
          </a:bodyPr>
          <a:lstStyle/>
          <a:p>
            <a:r>
              <a:rPr lang="en-US" sz="2000" b="1" dirty="0">
                <a:solidFill>
                  <a:schemeClr val="bg1"/>
                </a:solidFill>
                <a:latin typeface="Source Sans Pro" panose="020B0503030403020204" pitchFamily="34" charset="0"/>
              </a:rPr>
              <a:t>Federally-assisted awards to states</a:t>
            </a:r>
            <a:endParaRPr lang="en-US" sz="2000" dirty="0">
              <a:solidFill>
                <a:schemeClr val="bg1"/>
              </a:solidFill>
              <a:latin typeface="Source Sans Pro" panose="020B0503030403020204" pitchFamily="34" charset="0"/>
            </a:endParaRPr>
          </a:p>
        </p:txBody>
      </p:sp>
      <p:cxnSp>
        <p:nvCxnSpPr>
          <p:cNvPr id="85" name="Straight Connector 84" descr="arrow indicating definition of federally-assisted awards to states is: contracts made by state departments of transportation, transit authorities, and airports to small businesses in line with state and local Acquistion Regulations">
            <a:extLst>
              <a:ext uri="{FF2B5EF4-FFF2-40B4-BE49-F238E27FC236}">
                <a16:creationId xmlns:a16="http://schemas.microsoft.com/office/drawing/2014/main" id="{34D50FFB-C6DE-9D60-81DE-DEAE10814AE1}"/>
              </a:ext>
            </a:extLst>
          </p:cNvPr>
          <p:cNvCxnSpPr/>
          <p:nvPr/>
        </p:nvCxnSpPr>
        <p:spPr>
          <a:xfrm>
            <a:off x="8617198" y="3278631"/>
            <a:ext cx="0" cy="241877"/>
          </a:xfrm>
          <a:prstGeom prst="line">
            <a:avLst/>
          </a:prstGeom>
          <a:ln w="19050">
            <a:solidFill>
              <a:srgbClr val="294B68"/>
            </a:solidFill>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631F4075-025B-0A78-016A-6B295FF39EF4}"/>
              </a:ext>
              <a:ext uri="{C183D7F6-B498-43B3-948B-1728B52AA6E4}">
                <adec:decorative xmlns:adec="http://schemas.microsoft.com/office/drawing/2017/decorative" val="1"/>
              </a:ext>
            </a:extLst>
          </p:cNvPr>
          <p:cNvSpPr/>
          <p:nvPr/>
        </p:nvSpPr>
        <p:spPr>
          <a:xfrm>
            <a:off x="6715822" y="3537442"/>
            <a:ext cx="4182533" cy="1635691"/>
          </a:xfrm>
          <a:prstGeom prst="rect">
            <a:avLst/>
          </a:prstGeom>
          <a:solidFill>
            <a:srgbClr val="29292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TextBox 78">
            <a:extLst>
              <a:ext uri="{FF2B5EF4-FFF2-40B4-BE49-F238E27FC236}">
                <a16:creationId xmlns:a16="http://schemas.microsoft.com/office/drawing/2014/main" id="{CA8F19F9-10B2-508B-1755-B1974BAD30E0}"/>
              </a:ext>
              <a:ext uri="{C183D7F6-B498-43B3-948B-1728B52AA6E4}">
                <adec:decorative xmlns:adec="http://schemas.microsoft.com/office/drawing/2017/decorative" val="1"/>
              </a:ext>
            </a:extLst>
          </p:cNvPr>
          <p:cNvSpPr txBox="1"/>
          <p:nvPr/>
        </p:nvSpPr>
        <p:spPr>
          <a:xfrm>
            <a:off x="6834023" y="3589216"/>
            <a:ext cx="3946128" cy="1938992"/>
          </a:xfrm>
          <a:prstGeom prst="rect">
            <a:avLst/>
          </a:prstGeom>
          <a:noFill/>
        </p:spPr>
        <p:txBody>
          <a:bodyPr wrap="square" rtlCol="0">
            <a:spAutoFit/>
          </a:bodyPr>
          <a:lstStyle/>
          <a:p>
            <a:r>
              <a:rPr lang="en-US" sz="2000" dirty="0">
                <a:solidFill>
                  <a:schemeClr val="bg1"/>
                </a:solidFill>
                <a:latin typeface="Source Sans Pro" panose="020B0503030403020204" pitchFamily="34" charset="0"/>
              </a:rPr>
              <a:t>Contracts made by state departments of transportation, transit authorities, and airports, to small businesses in line with state and local Acquisition Regulations</a:t>
            </a:r>
          </a:p>
          <a:p>
            <a:endParaRPr lang="en-US" sz="2000" dirty="0">
              <a:solidFill>
                <a:schemeClr val="bg1"/>
              </a:solidFill>
              <a:latin typeface="Source Sans Pro" panose="020B0503030403020204" pitchFamily="34" charset="0"/>
            </a:endParaRPr>
          </a:p>
        </p:txBody>
      </p:sp>
      <p:sp>
        <p:nvSpPr>
          <p:cNvPr id="74" name="Rectangle 73">
            <a:extLst>
              <a:ext uri="{FF2B5EF4-FFF2-40B4-BE49-F238E27FC236}">
                <a16:creationId xmlns:a16="http://schemas.microsoft.com/office/drawing/2014/main" id="{CC965314-A66C-C797-9A37-76C8E17A00BB}"/>
              </a:ext>
              <a:ext uri="{C183D7F6-B498-43B3-948B-1728B52AA6E4}">
                <adec:decorative xmlns:adec="http://schemas.microsoft.com/office/drawing/2017/decorative" val="1"/>
              </a:ext>
            </a:extLst>
          </p:cNvPr>
          <p:cNvSpPr/>
          <p:nvPr/>
        </p:nvSpPr>
        <p:spPr>
          <a:xfrm>
            <a:off x="1368597" y="3537442"/>
            <a:ext cx="4182533" cy="1635691"/>
          </a:xfrm>
          <a:prstGeom prst="rect">
            <a:avLst/>
          </a:prstGeom>
          <a:solidFill>
            <a:srgbClr val="29292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0BDC42F7-4B82-D2F2-2A5B-9644D6BDB1B3}"/>
              </a:ext>
              <a:ext uri="{C183D7F6-B498-43B3-948B-1728B52AA6E4}">
                <adec:decorative xmlns:adec="http://schemas.microsoft.com/office/drawing/2017/decorative" val="1"/>
              </a:ext>
            </a:extLst>
          </p:cNvPr>
          <p:cNvSpPr txBox="1"/>
          <p:nvPr/>
        </p:nvSpPr>
        <p:spPr>
          <a:xfrm>
            <a:off x="1486798" y="3589216"/>
            <a:ext cx="3946128" cy="1938992"/>
          </a:xfrm>
          <a:prstGeom prst="rect">
            <a:avLst/>
          </a:prstGeom>
          <a:noFill/>
        </p:spPr>
        <p:txBody>
          <a:bodyPr wrap="square" rtlCol="0">
            <a:spAutoFit/>
          </a:bodyPr>
          <a:lstStyle/>
          <a:p>
            <a:r>
              <a:rPr lang="en-US" sz="2000" dirty="0">
                <a:solidFill>
                  <a:schemeClr val="bg1"/>
                </a:solidFill>
                <a:latin typeface="Source Sans Pro" panose="020B0503030403020204" pitchFamily="34" charset="0"/>
              </a:rPr>
              <a:t>Contracts made directly by Federal Operating Authorities (e.g., FHA, FAA) to small businesses in line with Federal Acquisition Regulations</a:t>
            </a:r>
            <a:endParaRPr lang="en-US" sz="2000" dirty="0"/>
          </a:p>
          <a:p>
            <a:endParaRPr lang="en-US" sz="2000" dirty="0">
              <a:solidFill>
                <a:schemeClr val="bg1"/>
              </a:solidFill>
              <a:latin typeface="Source Sans Pro" panose="020B0503030403020204" pitchFamily="34" charset="0"/>
            </a:endParaRPr>
          </a:p>
        </p:txBody>
      </p:sp>
    </p:spTree>
    <p:extLst>
      <p:ext uri="{BB962C8B-B14F-4D97-AF65-F5344CB8AC3E}">
        <p14:creationId xmlns:p14="http://schemas.microsoft.com/office/powerpoint/2010/main" val="20370568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normAutofit fontScale="90000"/>
          </a:bodyPr>
          <a:lstStyle/>
          <a:p>
            <a:r>
              <a:rPr lang="en-US" sz="3600" dirty="0"/>
              <a:t>When will contracts and /subcontracts become available?</a:t>
            </a:r>
          </a:p>
        </p:txBody>
      </p:sp>
      <p:sp>
        <p:nvSpPr>
          <p:cNvPr id="21" name="Content Placeholder 20">
            <a:extLst>
              <a:ext uri="{FF2B5EF4-FFF2-40B4-BE49-F238E27FC236}">
                <a16:creationId xmlns:a16="http://schemas.microsoft.com/office/drawing/2014/main" id="{363F74D5-C35C-F4D0-E30B-318C8D794045}"/>
              </a:ext>
            </a:extLst>
          </p:cNvPr>
          <p:cNvSpPr>
            <a:spLocks noGrp="1"/>
          </p:cNvSpPr>
          <p:nvPr>
            <p:ph idx="1"/>
          </p:nvPr>
        </p:nvSpPr>
        <p:spPr>
          <a:xfrm>
            <a:off x="838200" y="1871025"/>
            <a:ext cx="10515600" cy="4786156"/>
          </a:xfrm>
        </p:spPr>
        <p:txBody>
          <a:bodyPr/>
          <a:lstStyle/>
          <a:p>
            <a:r>
              <a:rPr lang="en-US" b="1" dirty="0"/>
              <a:t>Direct Federal procurement: </a:t>
            </a:r>
            <a:r>
              <a:rPr lang="en-US" dirty="0"/>
              <a:t>Timing of contracts/subcontracts is dependent on a variety of factors. For direct contract opportunities, small businesses must look at DOT’s </a:t>
            </a:r>
            <a:r>
              <a:rPr lang="en-US" dirty="0">
                <a:hlinkClick r:id="rId2"/>
              </a:rPr>
              <a:t>Procurement Opportunities Forecast</a:t>
            </a:r>
            <a:r>
              <a:rPr lang="en-US" dirty="0"/>
              <a:t> and </a:t>
            </a:r>
            <a:r>
              <a:rPr lang="en-US" dirty="0">
                <a:hlinkClick r:id="rId3"/>
              </a:rPr>
              <a:t>sam.gov</a:t>
            </a:r>
            <a:endParaRPr lang="en-US" dirty="0"/>
          </a:p>
          <a:p>
            <a:r>
              <a:rPr lang="en-US" b="1" dirty="0"/>
              <a:t>Federally-assisted awards to states:</a:t>
            </a:r>
            <a:r>
              <a:rPr lang="en-US" dirty="0"/>
              <a:t> please reference BIL State Fact Sheets for additional information (see next slide) and visit </a:t>
            </a:r>
            <a:r>
              <a:rPr lang="en-US" dirty="0">
                <a:hlinkClick r:id="rId4"/>
              </a:rPr>
              <a:t>state DOT sites </a:t>
            </a:r>
            <a:r>
              <a:rPr lang="en-US" dirty="0"/>
              <a:t>to identify potential contract opportunities. </a:t>
            </a:r>
          </a:p>
        </p:txBody>
      </p:sp>
    </p:spTree>
    <p:extLst>
      <p:ext uri="{BB962C8B-B14F-4D97-AF65-F5344CB8AC3E}">
        <p14:creationId xmlns:p14="http://schemas.microsoft.com/office/powerpoint/2010/main" val="17231973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838200" y="544981"/>
            <a:ext cx="10515600" cy="570242"/>
          </a:xfrm>
          <a:prstGeom prst="rect">
            <a:avLst/>
          </a:prstGeom>
        </p:spPr>
        <p:txBody>
          <a:bodyPr vert="horz" wrap="square" lIns="0" tIns="16087" rIns="0" bIns="0" rtlCol="0" anchor="ctr">
            <a:spAutoFit/>
          </a:bodyPr>
          <a:lstStyle/>
          <a:p>
            <a:pPr marL="16933">
              <a:spcBef>
                <a:spcPts val="127"/>
              </a:spcBef>
            </a:pPr>
            <a:r>
              <a:rPr lang="en-US" sz="3600" spc="-120" dirty="0">
                <a:solidFill>
                  <a:srgbClr val="073963"/>
                </a:solidFill>
                <a:latin typeface="Source Sans Pro" panose="020B0503030403020204" pitchFamily="34" charset="0"/>
                <a:ea typeface="Source Sans Pro" panose="020B0503030403020204" pitchFamily="34" charset="0"/>
              </a:rPr>
              <a:t>What are the BIL state fact sheets?</a:t>
            </a:r>
            <a:endParaRPr sz="3600" dirty="0">
              <a:latin typeface="Source Sans Pro" panose="020B0503030403020204" pitchFamily="34" charset="0"/>
              <a:ea typeface="Source Sans Pro" panose="020B0503030403020204" pitchFamily="34" charset="0"/>
            </a:endParaRPr>
          </a:p>
        </p:txBody>
      </p:sp>
      <p:sp>
        <p:nvSpPr>
          <p:cNvPr id="2" name="object 2"/>
          <p:cNvSpPr txBox="1"/>
          <p:nvPr/>
        </p:nvSpPr>
        <p:spPr>
          <a:xfrm>
            <a:off x="702733" y="1633817"/>
            <a:ext cx="10786533" cy="3385136"/>
          </a:xfrm>
          <a:prstGeom prst="rect">
            <a:avLst/>
          </a:prstGeom>
        </p:spPr>
        <p:txBody>
          <a:bodyPr vert="horz" wrap="square" lIns="0" tIns="126153" rIns="0" bIns="0" rtlCol="0">
            <a:spAutoFit/>
          </a:bodyPr>
          <a:lstStyle/>
          <a:p>
            <a:pPr marL="282773" indent="-266687" defTabSz="1219140">
              <a:spcBef>
                <a:spcPts val="993"/>
              </a:spcBef>
              <a:buFont typeface="Arial"/>
              <a:buChar char="•"/>
              <a:tabLst>
                <a:tab pos="282773" algn="l"/>
                <a:tab pos="283620" algn="l"/>
              </a:tabLst>
            </a:pPr>
            <a:r>
              <a:rPr lang="en-US" sz="2667" dirty="0">
                <a:latin typeface="Source Sans Pro" panose="020B0503030403020204" pitchFamily="34" charset="0"/>
                <a:ea typeface="Source Sans Pro" panose="020B0503030403020204" pitchFamily="34" charset="0"/>
                <a:cs typeface="Century Gothic"/>
              </a:rPr>
              <a:t>State-by-state fact sheets which provide more detailed information about announced funding and projects in each state, along with anticipated funding by category for 5-year BIL</a:t>
            </a:r>
          </a:p>
          <a:p>
            <a:pPr marL="282773" indent="-266687" defTabSz="1219140">
              <a:spcBef>
                <a:spcPts val="993"/>
              </a:spcBef>
              <a:buFont typeface="Arial"/>
              <a:buChar char="•"/>
              <a:tabLst>
                <a:tab pos="282773" algn="l"/>
                <a:tab pos="283620" algn="l"/>
              </a:tabLst>
            </a:pPr>
            <a:r>
              <a:rPr lang="en-US" sz="2667" dirty="0">
                <a:latin typeface="Source Sans Pro" panose="020B0503030403020204" pitchFamily="34" charset="0"/>
                <a:cs typeface="Century Gothic"/>
              </a:rPr>
              <a:t>Key links: </a:t>
            </a:r>
            <a:endParaRPr lang="en-US" sz="2667" dirty="0">
              <a:latin typeface="Century Gothic"/>
              <a:cs typeface="Century Gothic"/>
            </a:endParaRPr>
          </a:p>
          <a:p>
            <a:pPr marL="739973" lvl="1" indent="-266687" defTabSz="1219140">
              <a:spcBef>
                <a:spcPts val="993"/>
              </a:spcBef>
              <a:buFont typeface="Arial"/>
              <a:buChar char="•"/>
              <a:tabLst>
                <a:tab pos="282773" algn="l"/>
                <a:tab pos="283620" algn="l"/>
              </a:tabLst>
            </a:pPr>
            <a:r>
              <a:rPr lang="en-US" sz="2667" dirty="0">
                <a:hlinkClick r:id="rId2"/>
              </a:rPr>
              <a:t>State Fact Sheets - Build.gov - The White House</a:t>
            </a:r>
            <a:endParaRPr lang="en-US" sz="2667" dirty="0"/>
          </a:p>
          <a:p>
            <a:pPr marL="739973" lvl="1" indent="-266687" defTabSz="1219140">
              <a:spcBef>
                <a:spcPts val="993"/>
              </a:spcBef>
              <a:buFont typeface="Arial"/>
              <a:buChar char="•"/>
              <a:tabLst>
                <a:tab pos="282773" algn="l"/>
                <a:tab pos="283620" algn="l"/>
              </a:tabLst>
            </a:pPr>
            <a:r>
              <a:rPr lang="en-US" sz="2667" dirty="0">
                <a:hlinkClick r:id="rId3"/>
              </a:rPr>
              <a:t>USDOT Releases State by State Fact Sheets Highlighting Benefits of the Bipartisan Infrastructure Law | US Department of Transportation</a:t>
            </a:r>
            <a:endParaRPr lang="en-US" sz="2667" dirty="0">
              <a:latin typeface="Century Gothic"/>
              <a:cs typeface="Century Gothic"/>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normAutofit fontScale="90000"/>
          </a:bodyPr>
          <a:lstStyle/>
          <a:p>
            <a:r>
              <a:rPr lang="en-US" sz="3600" dirty="0"/>
              <a:t>How can my small business identify potential </a:t>
            </a:r>
            <a:br>
              <a:rPr lang="en-US" sz="3600" dirty="0"/>
            </a:br>
            <a:r>
              <a:rPr lang="en-US" sz="3600" u="sng" dirty="0"/>
              <a:t>federal</a:t>
            </a:r>
            <a:r>
              <a:rPr lang="en-US" sz="3600" dirty="0"/>
              <a:t> DOT BIL contracts or subcontracts? </a:t>
            </a:r>
          </a:p>
        </p:txBody>
      </p:sp>
      <p:sp>
        <p:nvSpPr>
          <p:cNvPr id="3" name="Content Placeholder 2">
            <a:extLst>
              <a:ext uri="{FF2B5EF4-FFF2-40B4-BE49-F238E27FC236}">
                <a16:creationId xmlns:a16="http://schemas.microsoft.com/office/drawing/2014/main" id="{5A18FF81-BCF8-0E14-DAAC-5B65B01B7FEB}"/>
              </a:ext>
            </a:extLst>
          </p:cNvPr>
          <p:cNvSpPr>
            <a:spLocks noGrp="1"/>
          </p:cNvSpPr>
          <p:nvPr>
            <p:ph idx="1"/>
          </p:nvPr>
        </p:nvSpPr>
        <p:spPr>
          <a:xfrm>
            <a:off x="838200" y="1773269"/>
            <a:ext cx="10515600" cy="4786156"/>
          </a:xfrm>
        </p:spPr>
        <p:txBody>
          <a:bodyPr/>
          <a:lstStyle/>
          <a:p>
            <a:pPr marL="0" indent="0">
              <a:buNone/>
            </a:pPr>
            <a:r>
              <a:rPr lang="en-US" sz="2200" b="1" dirty="0"/>
              <a:t>Step 1: </a:t>
            </a:r>
            <a:r>
              <a:rPr lang="en-US" sz="2200" dirty="0"/>
              <a:t>Visit DOT’s Procurement Forecast to search for upcoming BIL-related contract opportunities</a:t>
            </a:r>
          </a:p>
          <a:p>
            <a:pPr marL="0" indent="0">
              <a:buNone/>
            </a:pPr>
            <a:r>
              <a:rPr lang="en-US" sz="2200" b="1" dirty="0"/>
              <a:t>Step 2: </a:t>
            </a:r>
            <a:r>
              <a:rPr lang="en-US" sz="2200" dirty="0"/>
              <a:t>You can narrow down your Search by Operating Administration, Competition Type, or Procurement Category, and select “yes” in the “BIL opportunity” drop down menu; or simply select the “BIL opportunity” box to search for all BIL-related contracts</a:t>
            </a:r>
          </a:p>
          <a:p>
            <a:pPr marL="0" indent="0">
              <a:buNone/>
            </a:pPr>
            <a:r>
              <a:rPr lang="en-US" sz="2200" b="1" dirty="0"/>
              <a:t>Step 3: </a:t>
            </a:r>
            <a:r>
              <a:rPr lang="en-US" sz="2200" dirty="0"/>
              <a:t>Select any specific opportunities that might be a good fit for your business.</a:t>
            </a:r>
          </a:p>
          <a:p>
            <a:pPr marL="0" indent="0">
              <a:buNone/>
            </a:pPr>
            <a:r>
              <a:rPr lang="en-US" sz="2200" b="1" dirty="0"/>
              <a:t>Step 4: </a:t>
            </a:r>
            <a:r>
              <a:rPr lang="en-US" sz="2200" dirty="0"/>
              <a:t>Reach out to the Point of Contact listed in the contract opportunity to find out additional information and engage with the government official about next steps, when applicable.</a:t>
            </a:r>
          </a:p>
          <a:p>
            <a:endParaRPr lang="en-US" dirty="0"/>
          </a:p>
        </p:txBody>
      </p:sp>
    </p:spTree>
    <p:extLst>
      <p:ext uri="{BB962C8B-B14F-4D97-AF65-F5344CB8AC3E}">
        <p14:creationId xmlns:p14="http://schemas.microsoft.com/office/powerpoint/2010/main" val="2548791890"/>
      </p:ext>
    </p:extLst>
  </p:cSld>
  <p:clrMapOvr>
    <a:masterClrMapping/>
  </p:clrMapOvr>
</p:sld>
</file>

<file path=ppt/theme/theme1.xml><?xml version="1.0" encoding="utf-8"?>
<a:theme xmlns:a="http://schemas.openxmlformats.org/drawingml/2006/main" name="SBA-Template">
  <a:themeElements>
    <a:clrScheme name="Custom 1">
      <a:dk1>
        <a:srgbClr val="1B1E29"/>
      </a:dk1>
      <a:lt1>
        <a:srgbClr val="FFFFFF"/>
      </a:lt1>
      <a:dk2>
        <a:srgbClr val="002E6D"/>
      </a:dk2>
      <a:lt2>
        <a:srgbClr val="007DBC"/>
      </a:lt2>
      <a:accent1>
        <a:srgbClr val="969696"/>
      </a:accent1>
      <a:accent2>
        <a:srgbClr val="197E4E"/>
      </a:accent2>
      <a:accent3>
        <a:srgbClr val="F1C400"/>
      </a:accent3>
      <a:accent4>
        <a:srgbClr val="7AC5EB"/>
      </a:accent4>
      <a:accent5>
        <a:srgbClr val="CC0000"/>
      </a:accent5>
      <a:accent6>
        <a:srgbClr val="FFFFFF"/>
      </a:accent6>
      <a:hlink>
        <a:srgbClr val="007DBC"/>
      </a:hlink>
      <a:folHlink>
        <a:srgbClr val="7AC5EB"/>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37CFB215-5A2F-3E4C-AAB9-B56A6D35B450}" vid="{7709BF5B-D67C-CF45-A712-B4954C8215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4AB3E37591984C9AD5016131C085B1" ma:contentTypeVersion="11" ma:contentTypeDescription="Create a new document." ma:contentTypeScope="" ma:versionID="cfefa2d9c332ac122b7f629fa4598b67">
  <xsd:schema xmlns:xsd="http://www.w3.org/2001/XMLSchema" xmlns:xs="http://www.w3.org/2001/XMLSchema" xmlns:p="http://schemas.microsoft.com/office/2006/metadata/properties" xmlns:ns2="d5ed4407-ec5c-48f4-bd30-d767b91cf3d1" xmlns:ns3="0a52cd8b-fc3a-403a-83ae-9d3a74d8a02c" targetNamespace="http://schemas.microsoft.com/office/2006/metadata/properties" ma:root="true" ma:fieldsID="0e4f8392304ac14d24d12af70d4c97a0" ns2:_="" ns3:_="">
    <xsd:import namespace="d5ed4407-ec5c-48f4-bd30-d767b91cf3d1"/>
    <xsd:import namespace="0a52cd8b-fc3a-403a-83ae-9d3a74d8a02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ed4407-ec5c-48f4-bd30-d767b91cf3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a52cd8b-fc3a-403a-83ae-9d3a74d8a02c"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D1E53F1-ADCB-4164-92C7-0C8B3EDCBB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ed4407-ec5c-48f4-bd30-d767b91cf3d1"/>
    <ds:schemaRef ds:uri="0a52cd8b-fc3a-403a-83ae-9d3a74d8a0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132FCC6-6F8A-4107-A82F-C6805D448CEB}">
  <ds:schemaRefs>
    <ds:schemaRef ds:uri="http://schemas.microsoft.com/sharepoint/v3/contenttype/forms"/>
  </ds:schemaRefs>
</ds:datastoreItem>
</file>

<file path=customXml/itemProps3.xml><?xml version="1.0" encoding="utf-8"?>
<ds:datastoreItem xmlns:ds="http://schemas.openxmlformats.org/officeDocument/2006/customXml" ds:itemID="{D8A11E31-3BDF-4A25-A856-AFFD372E10B8}">
  <ds:schemaRefs>
    <ds:schemaRef ds:uri="http://schemas.microsoft.com/office/2006/documentManagement/types"/>
    <ds:schemaRef ds:uri="0a52cd8b-fc3a-403a-83ae-9d3a74d8a02c"/>
    <ds:schemaRef ds:uri="d5ed4407-ec5c-48f4-bd30-d767b91cf3d1"/>
    <ds:schemaRef ds:uri="http://schemas.microsoft.com/office/2006/metadata/properties"/>
    <ds:schemaRef ds:uri="http://www.w3.org/XML/1998/namespace"/>
    <ds:schemaRef ds:uri="http://purl.org/dc/elements/1.1/"/>
    <ds:schemaRef ds:uri="http://schemas.microsoft.com/office/infopath/2007/PartnerControls"/>
    <ds:schemaRef ds:uri="http://schemas.openxmlformats.org/package/2006/metadata/core-properties"/>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SBA_Template_Powerpoint_16x9_2020</Template>
  <TotalTime>657</TotalTime>
  <Words>1944</Words>
  <Application>Microsoft Office PowerPoint</Application>
  <PresentationFormat>Widescreen</PresentationFormat>
  <Paragraphs>121</Paragraphs>
  <Slides>18</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Century Gothic</vt:lpstr>
      <vt:lpstr>Source Sans Pro</vt:lpstr>
      <vt:lpstr>SBA-Template</vt:lpstr>
      <vt:lpstr>SBA: U.S. Small Business Administration</vt:lpstr>
      <vt:lpstr>HOW TO:  Contracting with the U.S. Department of Transportation</vt:lpstr>
      <vt:lpstr>Goals of our How To guide</vt:lpstr>
      <vt:lpstr>Bipartisan Infrastructure Law Investments in Transportation</vt:lpstr>
      <vt:lpstr>What are the major DOT BIL funding streams that may be relevant for my small business? </vt:lpstr>
      <vt:lpstr>Follow the Money</vt:lpstr>
      <vt:lpstr>When will contracts and /subcontracts become available?</vt:lpstr>
      <vt:lpstr>What are the BIL state fact sheets?</vt:lpstr>
      <vt:lpstr>How can my small business identify potential  federal DOT BIL contracts or subcontracts? </vt:lpstr>
      <vt:lpstr>How can my small business identify potential state DOT BIL contracts or subcontracts? </vt:lpstr>
      <vt:lpstr>Small Business Transportation Resource Centers (SBTRC)</vt:lpstr>
      <vt:lpstr>Let’s walk through this example…</vt:lpstr>
      <vt:lpstr>FAQs</vt:lpstr>
      <vt:lpstr>How can the SBA help me be a successful government contractor?</vt:lpstr>
      <vt:lpstr>Deep dive on SBA bonding support</vt:lpstr>
      <vt:lpstr>Deep dive on DOT bonding support: DOT’s Bonding Education Program</vt:lpstr>
      <vt:lpstr>    DOT’s Bonding Education Program</vt:lpstr>
      <vt:lpstr>Additional resources that may be relevant for your small business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Afework, Mulate (Contractor)</dc:creator>
  <cp:lastModifiedBy>Davis, Jeffrey H.</cp:lastModifiedBy>
  <cp:revision>7</cp:revision>
  <cp:lastPrinted>2018-02-13T00:27:10Z</cp:lastPrinted>
  <dcterms:created xsi:type="dcterms:W3CDTF">2021-01-27T20:19:10Z</dcterms:created>
  <dcterms:modified xsi:type="dcterms:W3CDTF">2024-03-22T16:09:35Z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0x010100724AB3E37591984C9AD5016131C085B1</vt:lpwstr>
  </property>
</Properties>
</file>