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8.jpg" ContentType="image/jpg"/>
  <Override PartName="/ppt/media/image10.jpg" ContentType="image/jpg"/>
  <Override PartName="/ppt/media/image12.jpg" ContentType="image/jpg"/>
  <Override PartName="/ppt/media/image14.jpg" ContentType="image/jpg"/>
  <Override PartName="/ppt/media/image15.jpg" ContentType="image/jpg"/>
  <Override PartName="/ppt/media/image17.jpg" ContentType="image/jpg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374" r:id="rId5"/>
    <p:sldId id="3722" r:id="rId6"/>
    <p:sldId id="442" r:id="rId7"/>
    <p:sldId id="261" r:id="rId8"/>
    <p:sldId id="3731" r:id="rId9"/>
    <p:sldId id="2134806452" r:id="rId10"/>
    <p:sldId id="453" r:id="rId11"/>
    <p:sldId id="2134806448" r:id="rId12"/>
    <p:sldId id="3732" r:id="rId13"/>
    <p:sldId id="3733" r:id="rId14"/>
    <p:sldId id="2134806450" r:id="rId15"/>
    <p:sldId id="451" r:id="rId16"/>
    <p:sldId id="3734" r:id="rId17"/>
    <p:sldId id="449" r:id="rId18"/>
    <p:sldId id="455" r:id="rId19"/>
    <p:sldId id="288" r:id="rId20"/>
    <p:sldId id="332" r:id="rId21"/>
    <p:sldId id="45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CF0E453-F8FC-5266-6DBC-DCE12AD08989}" name="Le, Sam Q." initials="LQ" userId="S::sqle@sba.gov::2aa93455-0326-4df2-b25a-046c1e85679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en Killian" initials="K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6D"/>
    <a:srgbClr val="292929"/>
    <a:srgbClr val="898989"/>
    <a:srgbClr val="003F80"/>
    <a:srgbClr val="007EB4"/>
    <a:srgbClr val="003E7F"/>
    <a:srgbClr val="000000"/>
    <a:srgbClr val="0091C9"/>
    <a:srgbClr val="CC3538"/>
    <a:srgbClr val="168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F9A23F-4765-4CC6-882E-E8D60C1CD4B8}" v="12" dt="2024-03-22T15:59:29.122"/>
    <p1510:client id="{C9D91909-9419-4973-A7AC-C24FAA73C4EE}" v="2" dt="2024-03-22T00:55:16.0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1235" autoAdjust="0"/>
  </p:normalViewPr>
  <p:slideViewPr>
    <p:cSldViewPr snapToGrid="0" snapToObjects="1">
      <p:cViewPr varScale="1">
        <p:scale>
          <a:sx n="47" d="100"/>
          <a:sy n="47" d="100"/>
        </p:scale>
        <p:origin x="57" y="20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s, Jeffrey H." userId="79189ec7-4306-4996-bbc5-b9fc610d8f5e" providerId="ADAL" clId="{11F9A23F-4765-4CC6-882E-E8D60C1CD4B8}"/>
    <pc:docChg chg="undo custSel modSld">
      <pc:chgData name="Davis, Jeffrey H." userId="79189ec7-4306-4996-bbc5-b9fc610d8f5e" providerId="ADAL" clId="{11F9A23F-4765-4CC6-882E-E8D60C1CD4B8}" dt="2024-03-22T16:09:28.164" v="26" actId="962"/>
      <pc:docMkLst>
        <pc:docMk/>
      </pc:docMkLst>
      <pc:sldChg chg="addSp delSp modSp mod">
        <pc:chgData name="Davis, Jeffrey H." userId="79189ec7-4306-4996-bbc5-b9fc610d8f5e" providerId="ADAL" clId="{11F9A23F-4765-4CC6-882E-E8D60C1CD4B8}" dt="2024-03-22T15:59:29.091" v="20" actId="1076"/>
        <pc:sldMkLst>
          <pc:docMk/>
          <pc:sldMk cId="3772456921" sldId="374"/>
        </pc:sldMkLst>
        <pc:spChg chg="add del mod">
          <ac:chgData name="Davis, Jeffrey H." userId="79189ec7-4306-4996-bbc5-b9fc610d8f5e" providerId="ADAL" clId="{11F9A23F-4765-4CC6-882E-E8D60C1CD4B8}" dt="2024-03-22T15:57:06.883" v="10" actId="478"/>
          <ac:spMkLst>
            <pc:docMk/>
            <pc:sldMk cId="3772456921" sldId="374"/>
            <ac:spMk id="2" creationId="{0957819F-77E9-413F-A451-37AA0E27F673}"/>
          </ac:spMkLst>
        </pc:spChg>
        <pc:spChg chg="add del mod">
          <ac:chgData name="Davis, Jeffrey H." userId="79189ec7-4306-4996-bbc5-b9fc610d8f5e" providerId="ADAL" clId="{11F9A23F-4765-4CC6-882E-E8D60C1CD4B8}" dt="2024-03-22T15:56:58.455" v="9" actId="478"/>
          <ac:spMkLst>
            <pc:docMk/>
            <pc:sldMk cId="3772456921" sldId="374"/>
            <ac:spMk id="4" creationId="{C13FC20E-A0FA-E6B4-F0D7-15AEED806FB3}"/>
          </ac:spMkLst>
        </pc:spChg>
        <pc:spChg chg="add del mod">
          <ac:chgData name="Davis, Jeffrey H." userId="79189ec7-4306-4996-bbc5-b9fc610d8f5e" providerId="ADAL" clId="{11F9A23F-4765-4CC6-882E-E8D60C1CD4B8}" dt="2024-03-22T15:56:57.803" v="7" actId="33771"/>
          <ac:spMkLst>
            <pc:docMk/>
            <pc:sldMk cId="3772456921" sldId="374"/>
            <ac:spMk id="5" creationId="{91F3B4EF-A9AE-6EA3-B782-CEECE16A0A96}"/>
          </ac:spMkLst>
        </pc:spChg>
        <pc:spChg chg="add del mod">
          <ac:chgData name="Davis, Jeffrey H." userId="79189ec7-4306-4996-bbc5-b9fc610d8f5e" providerId="ADAL" clId="{11F9A23F-4765-4CC6-882E-E8D60C1CD4B8}" dt="2024-03-22T15:57:09.004" v="11" actId="478"/>
          <ac:spMkLst>
            <pc:docMk/>
            <pc:sldMk cId="3772456921" sldId="374"/>
            <ac:spMk id="6" creationId="{154D1733-5B66-DD44-0D08-EF831E6785C2}"/>
          </ac:spMkLst>
        </pc:spChg>
        <pc:spChg chg="add del mod">
          <ac:chgData name="Davis, Jeffrey H." userId="79189ec7-4306-4996-bbc5-b9fc610d8f5e" providerId="ADAL" clId="{11F9A23F-4765-4CC6-882E-E8D60C1CD4B8}" dt="2024-03-22T15:57:37.845" v="15" actId="478"/>
          <ac:spMkLst>
            <pc:docMk/>
            <pc:sldMk cId="3772456921" sldId="374"/>
            <ac:spMk id="7" creationId="{DE25EAAA-4B5C-BD34-235A-E134DBDEE9BF}"/>
          </ac:spMkLst>
        </pc:spChg>
        <pc:spChg chg="add del mod">
          <ac:chgData name="Davis, Jeffrey H." userId="79189ec7-4306-4996-bbc5-b9fc610d8f5e" providerId="ADAL" clId="{11F9A23F-4765-4CC6-882E-E8D60C1CD4B8}" dt="2024-03-22T15:57:39.980" v="16" actId="478"/>
          <ac:spMkLst>
            <pc:docMk/>
            <pc:sldMk cId="3772456921" sldId="374"/>
            <ac:spMk id="8" creationId="{C14ADE2B-8DCA-3710-42CB-30DB529A8F87}"/>
          </ac:spMkLst>
        </pc:spChg>
        <pc:spChg chg="add mod">
          <ac:chgData name="Davis, Jeffrey H." userId="79189ec7-4306-4996-bbc5-b9fc610d8f5e" providerId="ADAL" clId="{11F9A23F-4765-4CC6-882E-E8D60C1CD4B8}" dt="2024-03-22T15:59:29.091" v="20" actId="1076"/>
          <ac:spMkLst>
            <pc:docMk/>
            <pc:sldMk cId="3772456921" sldId="374"/>
            <ac:spMk id="9" creationId="{0B08487E-8A03-32BB-67F7-E5B9CC0496F3}"/>
          </ac:spMkLst>
        </pc:spChg>
      </pc:sldChg>
      <pc:sldChg chg="modSp mod">
        <pc:chgData name="Davis, Jeffrey H." userId="79189ec7-4306-4996-bbc5-b9fc610d8f5e" providerId="ADAL" clId="{11F9A23F-4765-4CC6-882E-E8D60C1CD4B8}" dt="2024-03-22T16:04:44.554" v="22" actId="255"/>
        <pc:sldMkLst>
          <pc:docMk/>
          <pc:sldMk cId="693330589" sldId="3734"/>
        </pc:sldMkLst>
        <pc:spChg chg="mod">
          <ac:chgData name="Davis, Jeffrey H." userId="79189ec7-4306-4996-bbc5-b9fc610d8f5e" providerId="ADAL" clId="{11F9A23F-4765-4CC6-882E-E8D60C1CD4B8}" dt="2024-03-22T16:04:44.554" v="22" actId="255"/>
          <ac:spMkLst>
            <pc:docMk/>
            <pc:sldMk cId="693330589" sldId="3734"/>
            <ac:spMk id="21" creationId="{363F74D5-C35C-F4D0-E30B-318C8D794045}"/>
          </ac:spMkLst>
        </pc:spChg>
      </pc:sldChg>
      <pc:sldChg chg="modSp mod">
        <pc:chgData name="Davis, Jeffrey H." userId="79189ec7-4306-4996-bbc5-b9fc610d8f5e" providerId="ADAL" clId="{11F9A23F-4765-4CC6-882E-E8D60C1CD4B8}" dt="2024-03-22T16:00:35.861" v="21" actId="1076"/>
        <pc:sldMkLst>
          <pc:docMk/>
          <pc:sldMk cId="0" sldId="2134806450"/>
        </pc:sldMkLst>
        <pc:spChg chg="mod">
          <ac:chgData name="Davis, Jeffrey H." userId="79189ec7-4306-4996-bbc5-b9fc610d8f5e" providerId="ADAL" clId="{11F9A23F-4765-4CC6-882E-E8D60C1CD4B8}" dt="2024-03-22T16:00:35.861" v="21" actId="1076"/>
          <ac:spMkLst>
            <pc:docMk/>
            <pc:sldMk cId="0" sldId="2134806450"/>
            <ac:spMk id="6" creationId="{EDF2AD0F-8F73-47FB-9FD7-CCE2D8E49AE5}"/>
          </ac:spMkLst>
        </pc:spChg>
      </pc:sldChg>
      <pc:sldChg chg="modSp mod">
        <pc:chgData name="Davis, Jeffrey H." userId="79189ec7-4306-4996-bbc5-b9fc610d8f5e" providerId="ADAL" clId="{11F9A23F-4765-4CC6-882E-E8D60C1CD4B8}" dt="2024-03-22T16:09:28.164" v="26" actId="962"/>
        <pc:sldMkLst>
          <pc:docMk/>
          <pc:sldMk cId="2037056860" sldId="2134806452"/>
        </pc:sldMkLst>
        <pc:spChg chg="mod">
          <ac:chgData name="Davis, Jeffrey H." userId="79189ec7-4306-4996-bbc5-b9fc610d8f5e" providerId="ADAL" clId="{11F9A23F-4765-4CC6-882E-E8D60C1CD4B8}" dt="2024-03-22T16:09:26.251" v="25" actId="962"/>
          <ac:spMkLst>
            <pc:docMk/>
            <pc:sldMk cId="2037056860" sldId="2134806452"/>
            <ac:spMk id="75" creationId="{0BDC42F7-4B82-D2F2-2A5B-9644D6BDB1B3}"/>
          </ac:spMkLst>
        </pc:spChg>
        <pc:spChg chg="mod">
          <ac:chgData name="Davis, Jeffrey H." userId="79189ec7-4306-4996-bbc5-b9fc610d8f5e" providerId="ADAL" clId="{11F9A23F-4765-4CC6-882E-E8D60C1CD4B8}" dt="2024-03-22T16:09:28.164" v="26" actId="962"/>
          <ac:spMkLst>
            <pc:docMk/>
            <pc:sldMk cId="2037056860" sldId="2134806452"/>
            <ac:spMk id="79" creationId="{CA8F19F9-10B2-508B-1755-B1974BAD30E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62E8F-0327-1B44-880E-F1AFCA2C073C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A873F-EF5E-994B-9976-428F934A0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20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BF4D7-81BE-0B4C-B655-82AD930F9C8A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140A9-11FD-AB46-B99D-C1331D8D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070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3E7DC8-2203-470B-94CF-731471D448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85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>
              <a:spcAft>
                <a:spcPts val="0"/>
              </a:spcAft>
              <a:buClr>
                <a:srgbClr val="242424"/>
              </a:buClr>
              <a:tabLst>
                <a:tab pos="980440" algn="l"/>
              </a:tabLst>
            </a:pPr>
            <a:r>
              <a:rPr lang="zh-CN" sz="1200" b="1">
                <a:solidFill>
                  <a:srgbClr val="1A3F6C"/>
                </a:solidFill>
                <a:effectLst/>
                <a:latin typeface="Century Gothic" panose="020B0502020202020204" pitchFamily="34" charset="0"/>
                <a:ea typeface="SimSun" panose="02020603050405020304" pitchFamily="18" charset="0"/>
              </a:rPr>
              <a:t>关系建立教育计划（BEP）</a:t>
            </a:r>
          </a:p>
          <a:p>
            <a:pPr marR="0" lvl="0">
              <a:spcAft>
                <a:spcPts val="0"/>
              </a:spcAft>
              <a:buClr>
                <a:srgbClr val="242424"/>
              </a:buClr>
              <a:tabLst>
                <a:tab pos="980440" algn="l"/>
              </a:tabLst>
            </a:pPr>
            <a:endParaRPr lang="en-US" sz="1200" b="1" dirty="0">
              <a:solidFill>
                <a:srgbClr val="1A3F6C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285750" marR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sz="1200">
                <a:solidFill>
                  <a:srgbClr val="1A3F6C"/>
                </a:solidFill>
                <a:effectLst/>
                <a:latin typeface="Century Gothic" panose="020B0502020202020204" pitchFamily="34" charset="0"/>
                <a:ea typeface="SimSun" panose="02020603050405020304" pitchFamily="18" charset="0"/>
              </a:rPr>
              <a:t>与OSDBU、关系建立行业合作伙伴、当地小企业交通利益相关者和当地债券提供商/代理商合作，提供至少</a:t>
            </a:r>
            <a:r>
              <a:rPr lang="zh-CN" sz="1200" b="1">
                <a:solidFill>
                  <a:srgbClr val="1A3F6C"/>
                </a:solidFill>
                <a:effectLst/>
                <a:latin typeface="Century Gothic" panose="020B0502020202020204" pitchFamily="34" charset="0"/>
                <a:ea typeface="SimSun" panose="02020603050405020304" pitchFamily="18" charset="0"/>
              </a:rPr>
              <a:t>两（2）个完整的关系建立教育计划。</a:t>
            </a:r>
          </a:p>
          <a:p>
            <a:pPr marL="285750" marR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spc="255" dirty="0">
              <a:solidFill>
                <a:srgbClr val="1A3F6C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285750" marR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sz="1200">
                <a:solidFill>
                  <a:srgbClr val="1A3F6C"/>
                </a:solidFill>
                <a:effectLst/>
                <a:latin typeface="Century Gothic" panose="020B0502020202020204" pitchFamily="34" charset="0"/>
                <a:ea typeface="SimSun" panose="02020603050405020304" pitchFamily="18" charset="0"/>
              </a:rPr>
              <a:t>BEP由以下部分组成：（1）利益相关者会议；（2）教育讲习班部分；（3）债券准备部分；以及（4）为BEP参与者提供后续援助，根据BEP确定的规定性计划提供技术和采购援助。 </a:t>
            </a:r>
          </a:p>
          <a:p>
            <a:pPr marL="285750" marR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1A3F6C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285750" marR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sz="1200">
                <a:solidFill>
                  <a:srgbClr val="1A3F6C"/>
                </a:solidFill>
                <a:effectLst/>
                <a:latin typeface="Century Gothic" panose="020B0502020202020204" pitchFamily="34" charset="0"/>
                <a:ea typeface="SimSun" panose="02020603050405020304" pitchFamily="18" charset="0"/>
              </a:rPr>
              <a:t>对于每个BEP活动，与当地债券提供商/代理商和弱势企业参与者合作，在BEP中使至少十（10）个弱势企业参与者建立关系或提升关系建立能力。这些计划将在“意见征求”1.3中列出的金额之外单独获得资助。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C45D7-3BDA-434E-BD40-B3465CBF288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63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BA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352D0A3C-C83A-0D4E-8111-FCAFA77D5B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0488" y="1095755"/>
            <a:ext cx="4291024" cy="466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65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BD941-85B0-4783-9479-F3C09F634B4E}" type="datetime4">
              <a:rPr lang="en-US" smtClean="0"/>
              <a:t>April 26,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43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224275"/>
          </a:xfr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211700"/>
            <a:ext cx="3932237" cy="3657288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898989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D8E9-0EE2-4BCA-B937-634D8988D610}" type="datetime4">
              <a:rPr lang="en-US" smtClean="0"/>
              <a:t>April 26,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31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69AD-8C62-487B-9E5E-1D125FB4596C}" type="datetime4">
              <a:rPr lang="en-US" smtClean="0"/>
              <a:t>April 26,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224275"/>
          </a:xfr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211700"/>
            <a:ext cx="3932237" cy="3657288"/>
          </a:xfrm>
        </p:spPr>
        <p:txBody>
          <a:bodyPr/>
          <a:lstStyle>
            <a:lvl1pPr marL="0" indent="0">
              <a:buNone/>
              <a:defRPr sz="1600" b="1">
                <a:solidFill>
                  <a:srgbClr val="898989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003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6CAAA6B-4527-405F-AA6F-7C36B2ADE80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E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6B0DF4-8D33-4DD8-A1FE-B3E954E03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39940"/>
            <a:ext cx="10515600" cy="116003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 descr="U.S. Small Business Administration (SBA) logo.">
            <a:extLst>
              <a:ext uri="{FF2B5EF4-FFF2-40B4-BE49-F238E27FC236}">
                <a16:creationId xmlns:a16="http://schemas.microsoft.com/office/drawing/2014/main" id="{4AC9F962-2A99-458C-ACB0-17459A57BD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312" y="1606513"/>
            <a:ext cx="3353375" cy="364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991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 (2 lines) - Scree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5B8858A-EDE6-40BD-9EB5-21E4470ECB3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D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BB24EA-F954-4007-8437-F199915416A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67000" y="2235200"/>
            <a:ext cx="6858000" cy="23876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ts val="45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chapter style</a:t>
            </a:r>
          </a:p>
        </p:txBody>
      </p:sp>
      <p:pic>
        <p:nvPicPr>
          <p:cNvPr id="4" name="Picture 3" descr="U.S. Small Business Administration (SBA) logo.">
            <a:extLst>
              <a:ext uri="{FF2B5EF4-FFF2-40B4-BE49-F238E27FC236}">
                <a16:creationId xmlns:a16="http://schemas.microsoft.com/office/drawing/2014/main" id="{0E7F0366-694B-4F1B-A246-5511FB2237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593" y="566675"/>
            <a:ext cx="2409324" cy="66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888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0650"/>
            <a:ext cx="10515600" cy="5989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" y="6194300"/>
            <a:ext cx="2394420" cy="365125"/>
          </a:xfrm>
        </p:spPr>
        <p:txBody>
          <a:bodyPr/>
          <a:lstStyle/>
          <a:p>
            <a:fld id="{3337F392-8272-4F46-B853-431367BC72E1}" type="datetime4">
              <a:rPr lang="en-US" smtClean="0"/>
              <a:t>April 26, 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19430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62013" y="6194300"/>
            <a:ext cx="2743200" cy="365125"/>
          </a:xfrm>
        </p:spPr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96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67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67" b="0" i="0">
                <a:solidFill>
                  <a:srgbClr val="07396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06E21-7486-486F-8802-756DC407E9E0}" type="datetime4">
              <a:rPr lang="en-US" smtClean="0"/>
              <a:t>April 26, 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62C4A"/>
                </a:solidFill>
                <a:latin typeface="Calibri"/>
                <a:cs typeface="Calibri"/>
              </a:defRPr>
            </a:lvl1pPr>
          </a:lstStyle>
          <a:p>
            <a:pPr marL="50799">
              <a:lnSpc>
                <a:spcPts val="1273"/>
              </a:lnSpc>
            </a:pPr>
            <a:fld id="{81D60167-4931-47E6-BA6A-407CBD079E47}" type="slidenum">
              <a:rPr lang="en-US" spc="-33" smtClean="0"/>
              <a:pPr marL="50799">
                <a:lnSpc>
                  <a:spcPts val="1273"/>
                </a:lnSpc>
              </a:pPr>
              <a:t>‹#›</a:t>
            </a:fld>
            <a:endParaRPr lang="en-US" spc="-33" dirty="0"/>
          </a:p>
        </p:txBody>
      </p:sp>
    </p:spTree>
    <p:extLst>
      <p:ext uri="{BB962C8B-B14F-4D97-AF65-F5344CB8AC3E}">
        <p14:creationId xmlns:p14="http://schemas.microsoft.com/office/powerpoint/2010/main" val="86048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(1 line) - Screen Only">
    <p:bg>
      <p:bgPr>
        <a:solidFill>
          <a:srgbClr val="003E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360614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75000"/>
              </a:lnSpc>
              <a:defRPr sz="8000" spc="-300">
                <a:solidFill>
                  <a:srgbClr val="003F80"/>
                </a:solidFill>
              </a:defRPr>
            </a:lvl1pPr>
          </a:lstStyle>
          <a:p>
            <a:r>
              <a:rPr lang="en-US" dirty="0"/>
              <a:t>Click to edit Master title style (1 line)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194612"/>
            <a:ext cx="9144000" cy="45557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3F8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48" y="683994"/>
            <a:ext cx="2407901" cy="660143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3748088"/>
            <a:ext cx="9144000" cy="1646237"/>
          </a:xfrm>
        </p:spPr>
        <p:txBody>
          <a:bodyPr>
            <a:noAutofit/>
          </a:bodyPr>
          <a:lstStyle>
            <a:lvl1pPr marL="0" indent="0" algn="ctr">
              <a:buNone/>
              <a:defRPr sz="3200" b="1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3200" b="1">
                <a:solidFill>
                  <a:srgbClr val="898989"/>
                </a:solidFill>
              </a:defRPr>
            </a:lvl2pPr>
            <a:lvl3pPr marL="914400" indent="0" algn="ctr">
              <a:buNone/>
              <a:defRPr sz="3200" b="1">
                <a:solidFill>
                  <a:srgbClr val="898989"/>
                </a:solidFill>
              </a:defRPr>
            </a:lvl3pPr>
            <a:lvl4pPr marL="1371600" indent="0" algn="ctr">
              <a:buNone/>
              <a:defRPr sz="3200" b="1">
                <a:solidFill>
                  <a:srgbClr val="898989"/>
                </a:solidFill>
              </a:defRPr>
            </a:lvl4pPr>
            <a:lvl5pPr marL="1828800" indent="0" algn="ctr">
              <a:buNone/>
              <a:defRPr sz="3200" b="1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subtitle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03E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939655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75000"/>
              </a:lnSpc>
              <a:defRPr sz="8000" spc="-300">
                <a:solidFill>
                  <a:srgbClr val="003F80"/>
                </a:solidFill>
              </a:defRPr>
            </a:lvl1pPr>
          </a:lstStyle>
          <a:p>
            <a:r>
              <a:rPr lang="en-US" dirty="0"/>
              <a:t>Click to edit Master title style (2 lines)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194612"/>
            <a:ext cx="9144000" cy="45557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3F8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4327255"/>
            <a:ext cx="9144000" cy="1646237"/>
          </a:xfrm>
        </p:spPr>
        <p:txBody>
          <a:bodyPr>
            <a:noAutofit/>
          </a:bodyPr>
          <a:lstStyle>
            <a:lvl1pPr marL="0" indent="0" algn="ctr">
              <a:buNone/>
              <a:defRPr sz="3200" b="1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3200" b="1">
                <a:solidFill>
                  <a:srgbClr val="898989"/>
                </a:solidFill>
              </a:defRPr>
            </a:lvl2pPr>
            <a:lvl3pPr marL="914400" indent="0" algn="ctr">
              <a:buNone/>
              <a:defRPr sz="3200" b="1">
                <a:solidFill>
                  <a:srgbClr val="898989"/>
                </a:solidFill>
              </a:defRPr>
            </a:lvl3pPr>
            <a:lvl4pPr marL="1371600" indent="0" algn="ctr">
              <a:buNone/>
              <a:defRPr sz="3200" b="1">
                <a:solidFill>
                  <a:srgbClr val="898989"/>
                </a:solidFill>
              </a:defRPr>
            </a:lvl4pPr>
            <a:lvl5pPr marL="1828800" indent="0" algn="ctr">
              <a:buNone/>
              <a:defRPr sz="3200" b="1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subtitle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48" y="683994"/>
            <a:ext cx="2407901" cy="6601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bg>
      <p:bgPr>
        <a:solidFill>
          <a:srgbClr val="003E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lnSpc>
                <a:spcPts val="6000"/>
              </a:lnSpc>
              <a:defRPr sz="6000">
                <a:solidFill>
                  <a:srgbClr val="007EB4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chapter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89898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 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66126" y="1268765"/>
            <a:ext cx="9259747" cy="2237228"/>
          </a:xfrm>
        </p:spPr>
        <p:txBody>
          <a:bodyPr anchor="b"/>
          <a:lstStyle>
            <a:lvl1pPr>
              <a:lnSpc>
                <a:spcPts val="6000"/>
              </a:lnSpc>
              <a:defRPr sz="6000"/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chapter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471005" y="3613572"/>
            <a:ext cx="9259747" cy="1500187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D6A5-B56E-4B27-9CE7-9CA637AFE9C0}" type="datetime4">
              <a:rPr lang="en-US" smtClean="0"/>
              <a:t>April 26,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0650"/>
            <a:ext cx="10515600" cy="5989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" y="6194300"/>
            <a:ext cx="2394420" cy="365125"/>
          </a:xfrm>
        </p:spPr>
        <p:txBody>
          <a:bodyPr/>
          <a:lstStyle/>
          <a:p>
            <a:fld id="{F47FF4E7-E9BA-469C-BD3B-8A04E7033F71}" type="datetime4">
              <a:rPr lang="en-US" smtClean="0"/>
              <a:t>April 26, 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19430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62013" y="6194300"/>
            <a:ext cx="2743200" cy="365125"/>
          </a:xfrm>
        </p:spPr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838200" y="1129554"/>
            <a:ext cx="10515600" cy="696071"/>
          </a:xfrm>
        </p:spPr>
        <p:txBody>
          <a:bodyPr>
            <a:normAutofit/>
          </a:bodyPr>
          <a:lstStyle>
            <a:lvl1pPr marL="0" indent="0" algn="ctr">
              <a:buNone/>
              <a:defRPr sz="2100" b="1">
                <a:solidFill>
                  <a:srgbClr val="89898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093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2066-55FF-4A5F-B420-D4DCCF88EE60}" type="datetime4">
              <a:rPr lang="en-US" smtClean="0"/>
              <a:t>April 26,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68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28918"/>
            <a:ext cx="10515600" cy="116177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586908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rgbClr val="89898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586908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rgbClr val="89898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EBB4-500C-4032-B64C-C91431DCAFBF}" type="datetime4">
              <a:rPr lang="en-US" smtClean="0"/>
              <a:t>April 26,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34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54A2-9723-49EE-BAEF-603A4DF15610}" type="datetime4">
              <a:rPr lang="en-US" smtClean="0"/>
              <a:t>April 26,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44B9-F1EC-4F4B-88D4-413245C9C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8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8"/>
          <a:srcRect t="-18262"/>
          <a:stretch/>
        </p:blipFill>
        <p:spPr>
          <a:xfrm>
            <a:off x="152400" y="6194300"/>
            <a:ext cx="11887200" cy="52717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62013" y="61943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B1AB44B9-F1EC-4F4B-88D4-413245C9CD3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30649"/>
            <a:ext cx="10515600" cy="11600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0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1943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135624"/>
            <a:ext cx="605928" cy="722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47204" y="119502"/>
            <a:ext cx="11892396" cy="329742"/>
            <a:chOff x="147204" y="119502"/>
            <a:chExt cx="11892396" cy="329742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1913204" y="119502"/>
              <a:ext cx="126396" cy="329742"/>
            </a:xfrm>
            <a:prstGeom prst="rect">
              <a:avLst/>
            </a:prstGeom>
            <a:solidFill>
              <a:srgbClr val="003F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 rot="5400000">
              <a:off x="5967006" y="-5700300"/>
              <a:ext cx="126396" cy="11766000"/>
            </a:xfrm>
            <a:prstGeom prst="rect">
              <a:avLst/>
            </a:prstGeom>
            <a:solidFill>
              <a:srgbClr val="003F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47204" y="119502"/>
              <a:ext cx="126396" cy="329742"/>
            </a:xfrm>
            <a:prstGeom prst="rect">
              <a:avLst/>
            </a:prstGeom>
            <a:solidFill>
              <a:srgbClr val="003F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1913204" y="6277140"/>
            <a:ext cx="126396" cy="441342"/>
          </a:xfrm>
          <a:custGeom>
            <a:avLst/>
            <a:gdLst>
              <a:gd name="connsiteX0" fmla="*/ 0 w 126396"/>
              <a:gd name="connsiteY0" fmla="*/ 0 h 441341"/>
              <a:gd name="connsiteX1" fmla="*/ 126396 w 126396"/>
              <a:gd name="connsiteY1" fmla="*/ 0 h 441341"/>
              <a:gd name="connsiteX2" fmla="*/ 126396 w 126396"/>
              <a:gd name="connsiteY2" fmla="*/ 441341 h 441341"/>
              <a:gd name="connsiteX3" fmla="*/ 0 w 126396"/>
              <a:gd name="connsiteY3" fmla="*/ 441341 h 441341"/>
              <a:gd name="connsiteX4" fmla="*/ 0 w 126396"/>
              <a:gd name="connsiteY4" fmla="*/ 0 h 441341"/>
              <a:gd name="connsiteX0" fmla="*/ 0 w 126396"/>
              <a:gd name="connsiteY0" fmla="*/ 0 h 441341"/>
              <a:gd name="connsiteX1" fmla="*/ 126396 w 126396"/>
              <a:gd name="connsiteY1" fmla="*/ 0 h 441341"/>
              <a:gd name="connsiteX2" fmla="*/ 126396 w 126396"/>
              <a:gd name="connsiteY2" fmla="*/ 336566 h 441341"/>
              <a:gd name="connsiteX3" fmla="*/ 0 w 126396"/>
              <a:gd name="connsiteY3" fmla="*/ 441341 h 441341"/>
              <a:gd name="connsiteX4" fmla="*/ 0 w 126396"/>
              <a:gd name="connsiteY4" fmla="*/ 0 h 441341"/>
              <a:gd name="connsiteX0" fmla="*/ 0 w 126396"/>
              <a:gd name="connsiteY0" fmla="*/ 0 h 441341"/>
              <a:gd name="connsiteX1" fmla="*/ 126396 w 126396"/>
              <a:gd name="connsiteY1" fmla="*/ 0 h 441341"/>
              <a:gd name="connsiteX2" fmla="*/ 126396 w 126396"/>
              <a:gd name="connsiteY2" fmla="*/ 327041 h 441341"/>
              <a:gd name="connsiteX3" fmla="*/ 0 w 126396"/>
              <a:gd name="connsiteY3" fmla="*/ 441341 h 441341"/>
              <a:gd name="connsiteX4" fmla="*/ 0 w 126396"/>
              <a:gd name="connsiteY4" fmla="*/ 0 h 44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396" h="441341">
                <a:moveTo>
                  <a:pt x="0" y="0"/>
                </a:moveTo>
                <a:lnTo>
                  <a:pt x="126396" y="0"/>
                </a:lnTo>
                <a:lnTo>
                  <a:pt x="126396" y="327041"/>
                </a:lnTo>
                <a:lnTo>
                  <a:pt x="0" y="441341"/>
                </a:lnTo>
                <a:lnTo>
                  <a:pt x="0" y="0"/>
                </a:lnTo>
                <a:close/>
              </a:path>
            </a:pathLst>
          </a:custGeom>
          <a:solidFill>
            <a:srgbClr val="003F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66" y="6448922"/>
            <a:ext cx="350825" cy="27260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1226" y="6194300"/>
            <a:ext cx="2394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ADABBF6B-0F7F-40B8-90B2-FCCB592A533C}" type="datetime4">
              <a:rPr lang="en-US" smtClean="0"/>
              <a:t>April 26, 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9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8" r:id="rId2"/>
    <p:sldLayoutId id="2147483667" r:id="rId3"/>
    <p:sldLayoutId id="2147483665" r:id="rId4"/>
    <p:sldLayoutId id="2147483651" r:id="rId5"/>
    <p:sldLayoutId id="2147483650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69" r:id="rId13"/>
    <p:sldLayoutId id="2147483670" r:id="rId14"/>
    <p:sldLayoutId id="2147483671" r:id="rId15"/>
    <p:sldLayoutId id="2147483672" r:id="rId16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spc="-100" baseline="0">
          <a:solidFill>
            <a:srgbClr val="003F80"/>
          </a:solidFill>
          <a:latin typeface="Source Sans Pro" charset="0"/>
          <a:ea typeface="Source Sans Pro" charset="0"/>
          <a:cs typeface="Source Sans Pro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electric.gov/state-plans" TargetMode="Externa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nsportation.gov/osdbu/SBTRCs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ransportation.gov/osdbu/procurement-assistance/summary-forecast?combine=&amp;field_date_value_1=&amp;field_procurement_category_value%5B%5D=6&amp;field_bil_opportunity_value=Yes" TargetMode="Externa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ba.gov/about-sba/sba-locations" TargetMode="External"/><Relationship Id="rId2" Type="http://schemas.openxmlformats.org/officeDocument/2006/relationships/hyperlink" Target="https://www.sba.gov/partners/lenders/7a-loan-program/types-7a-loans#id-sba-express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sba.gov/funding-programs/surety-bonds/surety-bond-agency-directory" TargetMode="External"/><Relationship Id="rId5" Type="http://schemas.openxmlformats.org/officeDocument/2006/relationships/hyperlink" Target="https://www.apexaccelerators.us/#/about-us" TargetMode="External"/><Relationship Id="rId4" Type="http://schemas.openxmlformats.org/officeDocument/2006/relationships/hyperlink" Target="https://www.sba.gov/local-assistance/resource-partners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&#25285;&#20445;&#20538;&#21048;&#36890;&#36807;&#21521;&#23458;&#25143;&#25552;&#20379;&#24037;&#20316;&#23558;&#20250;&#23436;&#25104;&#30340;&#20445;&#35777;&#26469;&#24110;&#21161;&#23567;&#20225;&#19994;&#36194;&#24471;&#21512;&#21516;&#12290;&#35768;&#22810;&#20844;&#20849;&#21644;&#31169;&#20154;&#21512;&#21516;&#35201;&#27714;&#30001;&#25285;&#20445;&#20844;&#21496;&#25552;&#20379;&#25285;&#20445;&#20538;&#21048;&#12290;SBA&#20026;&#26576;&#20123;&#25285;&#20445;&#20844;&#21496;&#30340;&#25285;&#20445;&#20538;&#21048;&#20316;&#20445;&#35777;&#65292;&#20801;&#35768;&#36825;&#20123;&#20844;&#21496;&#21521;&#21487;&#33021;&#19981;&#31526;&#21512;&#20854;&#20182;&#25285;&#20445;&#20154;&#26631;&#20934;&#30340;&#23567;&#20225;&#19994;&#25552;&#20379;&#25285;&#20445;&#20538;&#21048;&#12290;" TargetMode="Externa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www.transportation.gov/osdbu/financial-assistance/bonding-education/bonding-education-progra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nsportation.gov/osdbu/procurement-assistance/summary-forecast" TargetMode="External"/><Relationship Id="rId7" Type="http://schemas.openxmlformats.org/officeDocument/2006/relationships/hyperlink" Target="https://www.transportation.gov/grants/dot-navigator/bipartisan-infrastructure-law-funding-opportunities" TargetMode="External"/><Relationship Id="rId2" Type="http://schemas.openxmlformats.org/officeDocument/2006/relationships/hyperlink" Target="https://www.transportation.gov/sites/dot.gov/files/2021-03/508_OSDBU%20Contracting_03102021.pdf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dotcmp.com/" TargetMode="External"/><Relationship Id="rId5" Type="http://schemas.openxmlformats.org/officeDocument/2006/relationships/hyperlink" Target="https://www.transportation.gov/osdbu/SBTRCs" TargetMode="External"/><Relationship Id="rId4" Type="http://schemas.openxmlformats.org/officeDocument/2006/relationships/hyperlink" Target="https://sam.gov/content/hom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Relationship Id="rId9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am.gov/search/?index=_all&amp;page=1&amp;organization_id=100000136&amp;sort=-modifiedDate&amp;pageSize=25&amp;sfm%5Bstatus%5D%5Bis_active%5D=true&amp;sfm%5BagencyPicker%5D%5B0%5D%5BorgKey%5D=100000136&amp;sfm%5BagencyPicker%5D%5B0%5D%5BorgText%5D=069%20-%20TRANSPORTATION,%20DEPARTMENT%20OF&amp;sfm%5BagencyPicker%5D%5B0%5D%5BlevelText%5D=Dept%20%2F%20Ind.%20Agency" TargetMode="External"/><Relationship Id="rId2" Type="http://schemas.openxmlformats.org/officeDocument/2006/relationships/hyperlink" Target="https://www.transportation.gov/osdbu/procurement-assistance/summary-forecast" TargetMode="Externa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www.transportation.gov/civil-rights/disadvantaged-business-enterprise/dbe-program-points-contac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nsportation.gov/briefing-room/usdot-releases-state-state-fact-sheets-highlighting-benefits-bipartisan" TargetMode="External"/><Relationship Id="rId2" Type="http://schemas.openxmlformats.org/officeDocument/2006/relationships/hyperlink" Target="https://www.whitehouse.gov/build/resources/state-fact-sheets/" TargetMode="Externa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B08487E-8A03-32BB-67F7-E5B9CC049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579" y="231569"/>
            <a:ext cx="10515600" cy="116003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>
                <a:solidFill>
                  <a:srgbClr val="002E6D"/>
                </a:solidFill>
              </a:rPr>
              <a:t>SBA：美国小企业管理局</a:t>
            </a:r>
          </a:p>
        </p:txBody>
      </p:sp>
    </p:spTree>
    <p:extLst>
      <p:ext uri="{BB962C8B-B14F-4D97-AF65-F5344CB8AC3E}">
        <p14:creationId xmlns:p14="http://schemas.microsoft.com/office/powerpoint/2010/main" val="3772456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8519A-5583-AF89-F212-0DEBBB74D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sz="3600"/>
              <a:t>小企业如何确定可能的</a:t>
            </a:r>
            <a:r>
              <a:rPr lang="zh-CN" sz="3600" u="sng"/>
              <a:t>州</a:t>
            </a:r>
            <a:r>
              <a:rPr lang="zh-CN" sz="3600"/>
              <a:t>DOT BIL合同或分包合同？ 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363F74D5-C35C-F4D0-E30B-318C8D794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1217"/>
            <a:ext cx="10788941" cy="28519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b="1"/>
              <a:t>步骤1：</a:t>
            </a:r>
            <a:r>
              <a:rPr lang="zh-CN"/>
              <a:t>您可以联系服务于您所在州的小企业交通资源中心，以帮助您确定州内的机会。或者，访问州DOT或资金接收者网站，找到合同机会页面。这将因州而异，因为没有为州DOT合同机会建立中央资料库。 </a:t>
            </a:r>
          </a:p>
          <a:p>
            <a:pPr marL="0" indent="0">
              <a:buNone/>
            </a:pPr>
            <a:r>
              <a:rPr lang="zh-CN" b="1"/>
              <a:t>步骤2：</a:t>
            </a:r>
            <a:r>
              <a:rPr lang="zh-CN"/>
              <a:t>选择任何可能适合您企业的特定机会。</a:t>
            </a:r>
          </a:p>
          <a:p>
            <a:pPr marL="0" indent="0">
              <a:buNone/>
            </a:pPr>
            <a:r>
              <a:rPr lang="zh-CN" b="1"/>
              <a:t>步骤3：</a:t>
            </a:r>
            <a:r>
              <a:rPr lang="zh-CN"/>
              <a:t>联系合同机会中列出的联系人以了解更多信息，并与政府官员就后续行动（如适用）进行接洽。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484882-B06E-0C61-EA2D-49F3FBF483F3}"/>
              </a:ext>
            </a:extLst>
          </p:cNvPr>
          <p:cNvSpPr txBox="1"/>
          <p:nvPr/>
        </p:nvSpPr>
        <p:spPr>
          <a:xfrm>
            <a:off x="890631" y="4480819"/>
            <a:ext cx="10515599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sz="2200" b="1" dirty="0"/>
              <a:t>对于电动车辆充电站的特定机会：</a:t>
            </a:r>
          </a:p>
          <a:p>
            <a:r>
              <a:rPr lang="zh-CN" sz="2200" b="1" dirty="0"/>
              <a:t>步骤1：</a:t>
            </a:r>
            <a:r>
              <a:rPr lang="zh-CN" sz="2200" dirty="0"/>
              <a:t>访问能源和交通联合办公室网站，查看您所在</a:t>
            </a:r>
            <a:r>
              <a:rPr lang="zh-CN" sz="2200" dirty="0">
                <a:hlinkClick r:id="rId2"/>
              </a:rPr>
              <a:t>州的电动车辆充电计划</a:t>
            </a:r>
            <a:r>
              <a:rPr lang="zh-CN" sz="2200" dirty="0"/>
              <a:t>，并确定州内负责电动车辆充电站项目的实体</a:t>
            </a:r>
          </a:p>
          <a:p>
            <a:r>
              <a:rPr lang="zh-CN" sz="2200" b="1" dirty="0"/>
              <a:t>步骤2：</a:t>
            </a:r>
            <a:r>
              <a:rPr lang="zh-CN" sz="2200" dirty="0"/>
              <a:t>联系您所在州列出的联系人，了解更多项目和即将到来的机会。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187AC7-3F4E-FC5B-D3FE-D941123F50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8200" y="4480819"/>
            <a:ext cx="10620462" cy="207860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91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07739" y="250830"/>
            <a:ext cx="8928100" cy="477909"/>
          </a:xfrm>
          <a:prstGeom prst="rect">
            <a:avLst/>
          </a:prstGeom>
        </p:spPr>
        <p:txBody>
          <a:bodyPr vert="horz" wrap="square" lIns="0" tIns="16087" rIns="0" bIns="0" rtlCol="0" anchor="ctr">
            <a:spAutoFit/>
          </a:bodyPr>
          <a:lstStyle/>
          <a:p>
            <a:pPr marL="16933">
              <a:spcBef>
                <a:spcPts val="127"/>
              </a:spcBef>
            </a:pPr>
            <a:r>
              <a:rPr lang="zh-CN" sz="3000" dirty="0">
                <a:solidFill>
                  <a:srgbClr val="073963"/>
                </a:solidFill>
                <a:latin typeface="Source Sans Pro" panose="020B0503030403020204" pitchFamily="34" charset="0"/>
                <a:ea typeface="SimSun" panose="020B0503030403020204" pitchFamily="34" charset="0"/>
              </a:rPr>
              <a:t>小企业交通资源中心（SBTRC）</a:t>
            </a:r>
          </a:p>
        </p:txBody>
      </p:sp>
      <p:pic>
        <p:nvPicPr>
          <p:cNvPr id="4" name="object 4" descr="小企业交通资源中心 的地圖 Washington, California, Colorado, Texas, Indiana, Georgia, Arkansas, Florida, Pennsylvania, New Jersey, North Carolina.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00" y="1430928"/>
            <a:ext cx="6400800" cy="45380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F2AD0F-8F73-47FB-9FD7-CCE2D8E49AE5}"/>
              </a:ext>
            </a:extLst>
          </p:cNvPr>
          <p:cNvSpPr txBox="1"/>
          <p:nvPr/>
        </p:nvSpPr>
        <p:spPr>
          <a:xfrm>
            <a:off x="7131452" y="908378"/>
            <a:ext cx="4654148" cy="5555367"/>
          </a:xfrm>
          <a:prstGeom prst="rect">
            <a:avLst/>
          </a:prstGeom>
          <a:solidFill>
            <a:srgbClr val="7FA3C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914377">
              <a:tabLst>
                <a:tab pos="283620" algn="l"/>
              </a:tabLst>
              <a:defRPr/>
            </a:pPr>
            <a:endParaRPr lang="en-US" sz="1600" b="1" spc="-13" dirty="0">
              <a:solidFill>
                <a:schemeClr val="tx1"/>
              </a:solidFill>
              <a:latin typeface="Century Gothic"/>
              <a:cs typeface="Century Gothic"/>
            </a:endParaRPr>
          </a:p>
          <a:p>
            <a:pPr marL="285744" indent="-285744" defTabSz="914377">
              <a:buFont typeface="Arial" panose="020B0604020202020204" pitchFamily="34" charset="0"/>
              <a:buChar char="•"/>
              <a:tabLst>
                <a:tab pos="283620" algn="l"/>
              </a:tabLst>
              <a:defRPr/>
            </a:pPr>
            <a:r>
              <a:rPr lang="zh-CN" sz="1700" b="1">
                <a:solidFill>
                  <a:schemeClr val="tx1"/>
                </a:solidFill>
                <a:latin typeface="Source Sans Pro" panose="020B0503030403020204" pitchFamily="34" charset="0"/>
                <a:ea typeface="SimSun" panose="020B0503030403020204" pitchFamily="34" charset="0"/>
                <a:cs typeface="Century Gothic"/>
              </a:rPr>
              <a:t>11个区域中心创建了一个网络</a:t>
            </a:r>
            <a:r>
              <a:rPr lang="zh-CN" sz="1700">
                <a:solidFill>
                  <a:schemeClr val="tx1"/>
                </a:solidFill>
                <a:latin typeface="Source Sans Pro" panose="020B0503030403020204" pitchFamily="34" charset="0"/>
                <a:ea typeface="SimSun" panose="020B0503030403020204" pitchFamily="34" charset="0"/>
                <a:cs typeface="Century Gothic"/>
              </a:rPr>
              <a:t>，为美国大陆、美属维尔京群岛和波多黎各提供服务， </a:t>
            </a:r>
          </a:p>
          <a:p>
            <a:pPr defTabSz="914377">
              <a:tabLst>
                <a:tab pos="283620" algn="l"/>
              </a:tabLst>
              <a:defRPr/>
            </a:pPr>
            <a:r>
              <a:rPr lang="zh-CN" sz="1700">
                <a:solidFill>
                  <a:schemeClr val="tx1"/>
                </a:solidFill>
                <a:latin typeface="Source Sans Pro" panose="020B0503030403020204" pitchFamily="34" charset="0"/>
                <a:ea typeface="SimSun" panose="020B0503030403020204" pitchFamily="34" charset="0"/>
                <a:cs typeface="Century Gothic"/>
              </a:rPr>
              <a:t>	-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tabLst>
                <a:tab pos="283620" algn="l"/>
              </a:tabLst>
              <a:defRPr/>
            </a:pPr>
            <a:endParaRPr lang="en-US" sz="1700" spc="-13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entury Gothic"/>
            </a:endParaRPr>
          </a:p>
          <a:p>
            <a:pPr marL="285744" indent="-285744" defTabSz="914377">
              <a:buFont typeface="Arial" panose="020B0604020202020204" pitchFamily="34" charset="0"/>
              <a:buChar char="•"/>
              <a:tabLst>
                <a:tab pos="283620" algn="l"/>
              </a:tabLst>
              <a:defRPr/>
            </a:pPr>
            <a:r>
              <a:rPr lang="zh-CN" sz="1700">
                <a:solidFill>
                  <a:schemeClr val="tx1"/>
                </a:solidFill>
                <a:latin typeface="Source Sans Pro" panose="020B0503030403020204" pitchFamily="34" charset="0"/>
                <a:ea typeface="SimSun" panose="020B0503030403020204" pitchFamily="34" charset="0"/>
              </a:rPr>
              <a:t>提供</a:t>
            </a:r>
            <a:r>
              <a:rPr lang="zh-CN" sz="1700" b="1">
                <a:solidFill>
                  <a:schemeClr val="tx1"/>
                </a:solidFill>
                <a:latin typeface="Source Sans Pro" panose="020B0503030403020204" pitchFamily="34" charset="0"/>
                <a:ea typeface="SimSun" panose="020B0503030403020204" pitchFamily="34" charset="0"/>
              </a:rPr>
              <a:t>全面的一揽子企业培训和技术援助；并传播信息</a:t>
            </a:r>
            <a:r>
              <a:rPr lang="zh-CN" sz="1700">
                <a:solidFill>
                  <a:schemeClr val="tx1"/>
                </a:solidFill>
                <a:latin typeface="Source Sans Pro" panose="020B0503030403020204" pitchFamily="34" charset="0"/>
                <a:ea typeface="SimSun" panose="020B0503030403020204" pitchFamily="34" charset="0"/>
              </a:rPr>
              <a:t>，以提高小型商业交通企业竞争和获得交通相关合同的能力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tabLst>
                <a:tab pos="283620" algn="l"/>
              </a:tabLst>
              <a:defRPr/>
            </a:pPr>
            <a:endParaRPr lang="en-US" sz="1700" b="1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entury Gothic"/>
            </a:endParaRPr>
          </a:p>
          <a:p>
            <a:pPr marL="285744" indent="-285744" defTabSz="914377">
              <a:buFont typeface="Arial" panose="020B0604020202020204" pitchFamily="34" charset="0"/>
              <a:buChar char="•"/>
              <a:tabLst>
                <a:tab pos="283620" algn="l"/>
              </a:tabLst>
              <a:defRPr/>
            </a:pPr>
            <a:r>
              <a:rPr lang="zh-CN" sz="1700" b="1">
                <a:solidFill>
                  <a:schemeClr val="tx1"/>
                </a:solidFill>
                <a:latin typeface="Source Sans Pro" panose="020B0503030403020204" pitchFamily="34" charset="0"/>
                <a:ea typeface="SimSun" panose="020B0503030403020204" pitchFamily="34" charset="0"/>
                <a:cs typeface="Century Gothic"/>
              </a:rPr>
              <a:t>提供USDOT计划： </a:t>
            </a:r>
          </a:p>
          <a:p>
            <a:pPr defTabSz="914377">
              <a:tabLst>
                <a:tab pos="283620" algn="l"/>
              </a:tabLst>
              <a:defRPr/>
            </a:pPr>
            <a:r>
              <a:rPr lang="zh-CN" sz="1700" b="1">
                <a:solidFill>
                  <a:schemeClr val="tx1"/>
                </a:solidFill>
                <a:latin typeface="Source Sans Pro" panose="020B0503030403020204" pitchFamily="34" charset="0"/>
                <a:ea typeface="SimSun" panose="020B0503030403020204" pitchFamily="34" charset="0"/>
                <a:cs typeface="Century Gothic"/>
              </a:rPr>
              <a:t>	</a:t>
            </a:r>
            <a:r>
              <a:rPr lang="zh-CN" sz="1700">
                <a:solidFill>
                  <a:schemeClr val="tx1"/>
                </a:solidFill>
                <a:latin typeface="Source Sans Pro" panose="020B0503030403020204" pitchFamily="34" charset="0"/>
                <a:ea typeface="SimSun" panose="020B0503030403020204" pitchFamily="34" charset="0"/>
                <a:cs typeface="Century Gothic"/>
              </a:rPr>
              <a:t>关系建立教育计划、获得资金 	关系建立教育计划、获得资金 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tabLst>
                <a:tab pos="283620" algn="l"/>
              </a:tabLst>
              <a:defRPr/>
            </a:pPr>
            <a:endParaRPr lang="en-US" sz="1700" spc="-13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entury Gothic"/>
            </a:endParaRPr>
          </a:p>
          <a:p>
            <a:pPr marL="285744" indent="-285744" defTabSz="914377">
              <a:buFont typeface="Arial" panose="020B0604020202020204" pitchFamily="34" charset="0"/>
              <a:buChar char="•"/>
              <a:tabLst>
                <a:tab pos="283620" algn="l"/>
              </a:tabLst>
              <a:defRPr/>
            </a:pPr>
            <a:r>
              <a:rPr lang="zh-CN" sz="1700">
                <a:solidFill>
                  <a:schemeClr val="tx1"/>
                </a:solidFill>
                <a:latin typeface="Source Sans Pro" panose="020B0503030403020204" pitchFamily="34" charset="0"/>
                <a:ea typeface="SimSun" panose="020B0503030403020204" pitchFamily="34" charset="0"/>
                <a:cs typeface="Century Gothic"/>
              </a:rPr>
              <a:t>通过发展与总承包商和利益相关者的重要关系，</a:t>
            </a:r>
            <a:r>
              <a:rPr lang="zh-CN" sz="1700" b="1">
                <a:solidFill>
                  <a:schemeClr val="tx1"/>
                </a:solidFill>
                <a:latin typeface="Source Sans Pro" panose="020B0503030403020204" pitchFamily="34" charset="0"/>
                <a:ea typeface="SimSun" panose="020B0503030403020204" pitchFamily="34" charset="0"/>
                <a:cs typeface="Century Gothic"/>
              </a:rPr>
              <a:t>参与交通相关合同和BIL资助的项目</a:t>
            </a:r>
          </a:p>
          <a:p>
            <a:pPr defTabSz="914377">
              <a:tabLst>
                <a:tab pos="283620" algn="l"/>
              </a:tabLst>
              <a:defRPr/>
            </a:pPr>
            <a:endParaRPr lang="en-US" sz="1600" spc="-13" dirty="0">
              <a:solidFill>
                <a:schemeClr val="tx1"/>
              </a:solidFill>
              <a:latin typeface="Century Gothic"/>
              <a:cs typeface="Century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DCACA8-2110-4CF9-9439-3119DAE60399}"/>
              </a:ext>
            </a:extLst>
          </p:cNvPr>
          <p:cNvSpPr txBox="1"/>
          <p:nvPr/>
        </p:nvSpPr>
        <p:spPr>
          <a:xfrm>
            <a:off x="244687" y="6123635"/>
            <a:ext cx="6908800" cy="79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5104" marR="6773" indent="-2540" defTabSz="914377">
              <a:lnSpc>
                <a:spcPts val="2585"/>
              </a:lnSpc>
              <a:defRPr/>
            </a:pPr>
            <a:r>
              <a:rPr lang="zh-CN" sz="1400" u="sng">
                <a:solidFill>
                  <a:srgbClr val="1263FF"/>
                </a:solidFill>
                <a:uFill>
                  <a:solidFill>
                    <a:srgbClr val="1263FF"/>
                  </a:solidFill>
                </a:uFill>
                <a:latin typeface="Source Sans Pro" panose="020B0503030403020204" pitchFamily="34" charset="0"/>
                <a:ea typeface="SimSun" panose="020B0503030403020204" pitchFamily="34" charset="0"/>
                <a:cs typeface="Century Gothic"/>
                <a:hlinkClick r:id="rId3"/>
              </a:rPr>
              <a:t>小企业交通资源中心|美国交通部</a:t>
            </a:r>
          </a:p>
          <a:p>
            <a:pPr defTabSz="914377">
              <a:defRPr/>
            </a:pP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9B87E-0B6E-5849-632E-583BBDC55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/>
              <a:t>示例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EB22F89-4004-2AAB-B0DF-C589212A3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20211" cy="4206625"/>
          </a:xfrm>
        </p:spPr>
        <p:txBody>
          <a:bodyPr>
            <a:normAutofit/>
          </a:bodyPr>
          <a:lstStyle/>
          <a:p>
            <a:r>
              <a:rPr lang="zh-CN"/>
              <a:t>Bob拥有一家8（a）建筑公司。 </a:t>
            </a:r>
          </a:p>
          <a:p>
            <a:r>
              <a:rPr lang="zh-CN"/>
              <a:t>Bob了解到DOT BIL资金计划，并想看看他所在地区是否有任何合同。</a:t>
            </a:r>
          </a:p>
          <a:p>
            <a:r>
              <a:rPr lang="zh-CN"/>
              <a:t>Bob访问</a:t>
            </a:r>
            <a:r>
              <a:rPr lang="zh-CN">
                <a:hlinkClick r:id="rId2"/>
              </a:rPr>
              <a:t>采购机会预测|美国交通部</a:t>
            </a:r>
            <a:r>
              <a:rPr lang="zh-CN"/>
              <a:t>，并通过“8（a）竞争”、“建筑”和“BIL机会”筛选其搜索结果。 </a:t>
            </a:r>
          </a:p>
          <a:p>
            <a:r>
              <a:rPr lang="zh-CN"/>
              <a:t>Bob点击他感兴趣的合同旁边的“查看全部详细信息”。 </a:t>
            </a:r>
          </a:p>
          <a:p>
            <a:r>
              <a:rPr lang="zh-CN"/>
              <a:t>Bob联系了列出的联系人以了解更多信息。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52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8519A-5583-AF89-F212-0DEBBB74D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/>
              <a:t>常见问题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363F74D5-C35C-F4D0-E30B-318C8D794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249" y="1268849"/>
            <a:ext cx="11461964" cy="4786156"/>
          </a:xfrm>
        </p:spPr>
        <p:txBody>
          <a:bodyPr>
            <a:noAutofit/>
          </a:bodyPr>
          <a:lstStyle/>
          <a:p>
            <a:r>
              <a:rPr lang="zh-CN" sz="2000"/>
              <a:t>在联邦级别，我有一个特殊的称号或认证（如HUBZone）。这一点在州项目中是否有利？</a:t>
            </a:r>
          </a:p>
          <a:p>
            <a:pPr lvl="1"/>
            <a:r>
              <a:rPr lang="zh-CN" sz="2000"/>
              <a:t>遗憾的是，</a:t>
            </a:r>
            <a:r>
              <a:rPr lang="zh-CN" sz="2000" b="1"/>
              <a:t>联邦社会经济认证在州级别不适用，反之亦然</a:t>
            </a:r>
            <a:r>
              <a:rPr lang="zh-CN" sz="2000"/>
              <a:t>。然而，弱势商业企业（DBE）计划与8（a）计划认证非常相似。虽然这些计划之间没有互惠关系，但您或许可以使用8（a）计划与DBE认证之间的大部分文件。</a:t>
            </a:r>
          </a:p>
          <a:p>
            <a:r>
              <a:rPr lang="zh-CN" sz="2000"/>
              <a:t>尝试工作所在州的关系建立要求是什么？如何确保符合规则？</a:t>
            </a:r>
          </a:p>
          <a:p>
            <a:pPr lvl="1"/>
            <a:r>
              <a:rPr lang="zh-CN" sz="2000"/>
              <a:t>每个州都有自己的签约规则和规定。</a:t>
            </a:r>
            <a:r>
              <a:rPr lang="zh-CN" sz="2000" b="1"/>
              <a:t>关系建立级别将因州而异。</a:t>
            </a:r>
            <a:r>
              <a:rPr lang="zh-CN" sz="2000"/>
              <a:t>州民权或小企业发展办公室应该能够提供关于关系建立要求的指导。</a:t>
            </a:r>
          </a:p>
          <a:p>
            <a:r>
              <a:rPr lang="zh-CN" sz="2000"/>
              <a:t>如何确保按时收到款项？</a:t>
            </a:r>
          </a:p>
          <a:p>
            <a:pPr lvl="1"/>
            <a:r>
              <a:rPr lang="zh-CN" sz="2000"/>
              <a:t>确保向总承包商或州政府机构提交完整的发票和文件。DBE计划的DOT资金接收者必须制定一项合同条款，要求总承包商在收到向总承包商支付的每笔款项后30天向分包商支付其令人满意地履行合同后应得的款项。</a:t>
            </a:r>
          </a:p>
        </p:txBody>
      </p:sp>
    </p:spTree>
    <p:extLst>
      <p:ext uri="{BB962C8B-B14F-4D97-AF65-F5344CB8AC3E}">
        <p14:creationId xmlns:p14="http://schemas.microsoft.com/office/powerpoint/2010/main" val="693330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9B87E-0B6E-5849-632E-583BBDC55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/>
              <a:t>SBA如何帮助我成为政府承包商？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3A1BE-47F3-ACDF-B91F-7824CD42F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8007"/>
            <a:ext cx="5257800" cy="9114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sz="2000"/>
              <a:t>我需要流动资金来有效提升我完成合同的能力。</a:t>
            </a:r>
          </a:p>
        </p:txBody>
      </p:sp>
      <p:sp>
        <p:nvSpPr>
          <p:cNvPr id="7" name="Arrow: Chevron 6" descr="Then">
            <a:extLst>
              <a:ext uri="{FF2B5EF4-FFF2-40B4-BE49-F238E27FC236}">
                <a16:creationId xmlns:a16="http://schemas.microsoft.com/office/drawing/2014/main" id="{C0A9EB63-3705-7091-105C-A20893059513}"/>
              </a:ext>
            </a:extLst>
          </p:cNvPr>
          <p:cNvSpPr/>
          <p:nvPr/>
        </p:nvSpPr>
        <p:spPr>
          <a:xfrm>
            <a:off x="5959011" y="2239473"/>
            <a:ext cx="452063" cy="4109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5A47D50-1962-B8A3-A3F7-AA4BB7CD46F5}"/>
              </a:ext>
            </a:extLst>
          </p:cNvPr>
          <p:cNvSpPr txBox="1">
            <a:spLocks/>
          </p:cNvSpPr>
          <p:nvPr/>
        </p:nvSpPr>
        <p:spPr>
          <a:xfrm>
            <a:off x="6579948" y="2078007"/>
            <a:ext cx="5257800" cy="911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‒"/>
              <a:defRPr sz="20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•"/>
              <a:defRPr sz="18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&gt;"/>
              <a:defRPr sz="16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sz="2000"/>
              <a:t>考虑询问您当地的贷款机构获得</a:t>
            </a:r>
            <a:r>
              <a:rPr lang="zh-CN" sz="2000">
                <a:hlinkClick r:id="rId2"/>
              </a:rPr>
              <a:t>SBA贷款</a:t>
            </a:r>
            <a:r>
              <a:rPr lang="zh-CN" sz="2000"/>
              <a:t>以满足您的流动资金需求。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2A29C8-D826-FCDC-B6B4-932141F6DDD6}"/>
              </a:ext>
            </a:extLst>
          </p:cNvPr>
          <p:cNvSpPr txBox="1">
            <a:spLocks/>
          </p:cNvSpPr>
          <p:nvPr/>
        </p:nvSpPr>
        <p:spPr>
          <a:xfrm>
            <a:off x="838200" y="3182122"/>
            <a:ext cx="5257800" cy="911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‒"/>
              <a:defRPr sz="20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•"/>
              <a:defRPr sz="18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&gt;"/>
              <a:defRPr sz="16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sz="2000"/>
              <a:t>我想更多地了解政府合同。 </a:t>
            </a:r>
          </a:p>
        </p:txBody>
      </p:sp>
      <p:sp>
        <p:nvSpPr>
          <p:cNvPr id="10" name="Arrow: Chevron 9" descr="Then">
            <a:extLst>
              <a:ext uri="{FF2B5EF4-FFF2-40B4-BE49-F238E27FC236}">
                <a16:creationId xmlns:a16="http://schemas.microsoft.com/office/drawing/2014/main" id="{D5185CE5-298D-FDDC-E30B-581EF23FDC8E}"/>
              </a:ext>
            </a:extLst>
          </p:cNvPr>
          <p:cNvSpPr/>
          <p:nvPr/>
        </p:nvSpPr>
        <p:spPr>
          <a:xfrm>
            <a:off x="5959011" y="3343588"/>
            <a:ext cx="452063" cy="4109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418679A-9B86-0C62-6844-52E66B3D1D31}"/>
              </a:ext>
            </a:extLst>
          </p:cNvPr>
          <p:cNvSpPr txBox="1">
            <a:spLocks/>
          </p:cNvSpPr>
          <p:nvPr/>
        </p:nvSpPr>
        <p:spPr>
          <a:xfrm>
            <a:off x="6579948" y="3182122"/>
            <a:ext cx="5257800" cy="911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‒"/>
              <a:defRPr sz="20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•"/>
              <a:defRPr sz="18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&gt;"/>
              <a:defRPr sz="16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/>
              <a:t>寻找您附近的</a:t>
            </a:r>
            <a:r>
              <a:rPr lang="zh-CN" sz="2000" u="sng">
                <a:solidFill>
                  <a:srgbClr val="0563C1"/>
                </a:solidFill>
                <a:hlinkClick r:id="rId3"/>
              </a:rPr>
              <a:t>区域办事处</a:t>
            </a:r>
            <a:r>
              <a:rPr lang="zh-CN" sz="2000"/>
              <a:t>、</a:t>
            </a:r>
            <a:r>
              <a:rPr lang="zh-CN" sz="2000" u="sng">
                <a:solidFill>
                  <a:srgbClr val="0563C1"/>
                </a:solidFill>
                <a:hlinkClick r:id="rId4"/>
              </a:rPr>
              <a:t>资源合作伙伴</a:t>
            </a:r>
            <a:r>
              <a:rPr lang="zh-CN" sz="2000"/>
              <a:t>或</a:t>
            </a:r>
            <a:r>
              <a:rPr lang="zh-CN" sz="2000">
                <a:hlinkClick r:id="rId5"/>
              </a:rPr>
              <a:t>APEX Accelerators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C510898-CC37-9824-1BBF-8F1975FC6AB0}"/>
              </a:ext>
            </a:extLst>
          </p:cNvPr>
          <p:cNvSpPr txBox="1">
            <a:spLocks/>
          </p:cNvSpPr>
          <p:nvPr/>
        </p:nvSpPr>
        <p:spPr>
          <a:xfrm>
            <a:off x="838200" y="4266759"/>
            <a:ext cx="5257800" cy="911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‒"/>
              <a:defRPr sz="20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•"/>
              <a:defRPr sz="18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&gt;"/>
              <a:defRPr sz="16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sz="2000"/>
              <a:t>我需要关系建立支持。</a:t>
            </a:r>
          </a:p>
        </p:txBody>
      </p:sp>
      <p:sp>
        <p:nvSpPr>
          <p:cNvPr id="13" name="Arrow: Chevron 12" descr="Then">
            <a:extLst>
              <a:ext uri="{FF2B5EF4-FFF2-40B4-BE49-F238E27FC236}">
                <a16:creationId xmlns:a16="http://schemas.microsoft.com/office/drawing/2014/main" id="{F311FB1B-1F2A-A641-A802-FFC9033F1A07}"/>
              </a:ext>
            </a:extLst>
          </p:cNvPr>
          <p:cNvSpPr/>
          <p:nvPr/>
        </p:nvSpPr>
        <p:spPr>
          <a:xfrm>
            <a:off x="5959011" y="4428225"/>
            <a:ext cx="452063" cy="4109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5184821-60EE-1E6E-6D77-5357A473DD27}"/>
              </a:ext>
            </a:extLst>
          </p:cNvPr>
          <p:cNvSpPr txBox="1">
            <a:spLocks/>
          </p:cNvSpPr>
          <p:nvPr/>
        </p:nvSpPr>
        <p:spPr>
          <a:xfrm>
            <a:off x="6579948" y="4266759"/>
            <a:ext cx="5257800" cy="911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‒"/>
              <a:defRPr sz="20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•"/>
              <a:defRPr sz="18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Source Sans Pro" panose="020B0503030403020204" pitchFamily="34" charset="0"/>
              <a:buChar char="&gt;"/>
              <a:defRPr sz="160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sz="2000" u="sng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imSun" panose="020B0503030403020204" pitchFamily="34" charset="0"/>
                <a:cs typeface="Times New Roman" panose="02020603050405020304" pitchFamily="18" charset="0"/>
                <a:hlinkClick r:id="rId6"/>
              </a:rPr>
              <a:t>寻找您所在州的债券机构。</a:t>
            </a:r>
          </a:p>
        </p:txBody>
      </p:sp>
    </p:spTree>
    <p:extLst>
      <p:ext uri="{BB962C8B-B14F-4D97-AF65-F5344CB8AC3E}">
        <p14:creationId xmlns:p14="http://schemas.microsoft.com/office/powerpoint/2010/main" val="881775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9B87E-0B6E-5849-632E-583BBDC55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/>
              <a:t>深入了解SBA关系建立支持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3A1BE-47F3-ACDF-B91F-7824CD42F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6095"/>
            <a:ext cx="10515600" cy="5313330"/>
          </a:xfrm>
        </p:spPr>
        <p:txBody>
          <a:bodyPr>
            <a:normAutofit fontScale="85000" lnSpcReduction="20000"/>
          </a:bodyPr>
          <a:lstStyle/>
          <a:p>
            <a:r>
              <a:rPr lang="zh-CN" sz="3200"/>
              <a:t>SBA为某些担保公司的担保债券作保证，允许这些公司向可能不符合其他担保人标准的小企业提供担保债券。</a:t>
            </a:r>
          </a:p>
          <a:p>
            <a:r>
              <a:rPr lang="zh-CN" sz="3200"/>
              <a:t>一些合同需要涵盖特定情况的担保债券。SBA为涵盖几个主要工作类别的担保债券作保证：</a:t>
            </a:r>
          </a:p>
          <a:p>
            <a:pPr lvl="1"/>
            <a:r>
              <a:rPr lang="zh-CN" sz="3200"/>
              <a:t>投标-确保合同投标人全额付款和支付履约保证金</a:t>
            </a:r>
          </a:p>
          <a:p>
            <a:pPr lvl="1"/>
            <a:r>
              <a:rPr lang="zh-CN" sz="3200"/>
              <a:t>付款-确保向供应商和分包商全额付款</a:t>
            </a:r>
          </a:p>
          <a:p>
            <a:pPr lvl="1"/>
            <a:r>
              <a:rPr lang="zh-CN" sz="3200"/>
              <a:t>履约-确保小企业全面完成合同</a:t>
            </a:r>
          </a:p>
          <a:p>
            <a:pPr lvl="1"/>
            <a:r>
              <a:rPr lang="zh-CN" sz="3200"/>
              <a:t>附属-确保完成履约或付款之外的要求，如维护</a:t>
            </a:r>
          </a:p>
          <a:p>
            <a:r>
              <a:rPr lang="zh-CN" sz="3200"/>
              <a:t>对于所有履约和付款债券保证，要求小企业向SBA支付合同价格0.6%的费用。如果由于某种原因债券作废或未发行，SBA将退还保证费。SBA不收取投标债券保证费用。</a:t>
            </a:r>
          </a:p>
          <a:p>
            <a:r>
              <a:rPr lang="zh-CN" sz="3200"/>
              <a:t>符合条件的企业包括：1）符合SBA规模标准的小企业，2）非联邦合同金额不超过900万美元、联邦合同金额不超过1400万美元的小企业，以及3）符合担保公司信用、能力和特征要求的小企业。</a:t>
            </a:r>
          </a:p>
          <a:p>
            <a:r>
              <a:rPr lang="zh-CN" sz="3200">
                <a:hlinkClick r:id="rId2"/>
              </a:rPr>
              <a:t>寻找您所在州的债券机构</a:t>
            </a:r>
            <a:r>
              <a:rPr lang="zh-CN" sz="320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590922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6209" y="329315"/>
            <a:ext cx="10804430" cy="1001983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lang="zh-CN" sz="3200">
                <a:solidFill>
                  <a:srgbClr val="143963"/>
                </a:solidFill>
                <a:latin typeface="Source Sans Pro" panose="020B0503030403020204" pitchFamily="34" charset="0"/>
                <a:ea typeface="SimSun" panose="020B0503030403020204" pitchFamily="34" charset="0"/>
                <a:cs typeface="Calibri" panose="020F0502020204030204" pitchFamily="34" charset="0"/>
              </a:rPr>
              <a:t>深入了解DOT关系建立支持：DOT关系建立教育计划</a:t>
            </a:r>
          </a:p>
        </p:txBody>
      </p:sp>
      <p:grpSp>
        <p:nvGrp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648705" y="1109489"/>
            <a:ext cx="4564380" cy="5399193"/>
            <a:chOff x="4986528" y="832116"/>
            <a:chExt cx="3423285" cy="404939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86528" y="832116"/>
              <a:ext cx="3422903" cy="4049254"/>
            </a:xfrm>
            <a:prstGeom prst="rect">
              <a:avLst/>
            </a:prstGeom>
          </p:spPr>
        </p:pic>
        <p:pic>
          <p:nvPicPr>
            <p:cNvPr id="6" name="object 6" descr="小企业交通资源中心 的地圖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81600" y="1027176"/>
              <a:ext cx="2833695" cy="3461003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700999" y="1826055"/>
            <a:ext cx="5525347" cy="4092125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marR="6773" indent="-847" defTabSz="1219170">
              <a:lnSpc>
                <a:spcPct val="150000"/>
              </a:lnSpc>
              <a:spcBef>
                <a:spcPts val="1947"/>
              </a:spcBef>
            </a:pPr>
            <a:r>
              <a:rPr lang="zh-CN" sz="3000" dirty="0">
                <a:solidFill>
                  <a:srgbClr val="073963"/>
                </a:solidFill>
                <a:latin typeface="Source Sans Pro" panose="020B0503030403020204" pitchFamily="34" charset="0"/>
                <a:ea typeface="SimSun" panose="020B0503030403020204" pitchFamily="34" charset="0"/>
                <a:cs typeface="Calibri" panose="020F0502020204030204" pitchFamily="34" charset="0"/>
              </a:rPr>
              <a:t>关系建立教育计划的使命是通过教育和资源来了解风险管理、安全、劳动力发展和公司能力，提高小企业的经济竞争力，从而通过获得担保债券以创造最大机会，并竞争交通相关合同。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AD954B7A-4CB6-45E0-A0AA-ED53EA1ABC0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15152" y="305413"/>
            <a:ext cx="6874017" cy="59069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6087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pPr marL="16933" marR="0" lvl="0" indent="0" algn="l" defTabSz="914400" rtl="0" eaLnBrk="1" fontAlgn="auto" latinLnBrk="0" hangingPunct="1">
              <a:lnSpc>
                <a:spcPct val="100000"/>
              </a:lnSpc>
              <a:spcBef>
                <a:spcPts val="12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sz="3600" b="1" i="0" u="none" strike="noStrike" cap="none" normalizeH="0" baseline="0" noProof="0">
                <a:ln>
                  <a:noFill/>
                </a:ln>
                <a:solidFill>
                  <a:srgbClr val="073963"/>
                </a:solidFill>
                <a:effectLst/>
                <a:uLnTx/>
                <a:uFillTx/>
                <a:latin typeface="Calibri" panose="020F0502020204030204" pitchFamily="34" charset="0"/>
                <a:ea typeface="SimSun"/>
                <a:cs typeface="Calibri" panose="020F0502020204030204" pitchFamily="34" charset="0"/>
              </a:rPr>
              <a:t>    </a:t>
            </a:r>
            <a:r>
              <a:rPr kumimoji="0" lang="zh-CN" sz="3600" b="1" i="0" u="none" strike="noStrike" cap="none" normalizeH="0" baseline="0" noProof="0">
                <a:ln>
                  <a:noFill/>
                </a:ln>
                <a:solidFill>
                  <a:srgbClr val="073963"/>
                </a:solidFill>
                <a:effectLst/>
                <a:uLnTx/>
                <a:uFillTx/>
                <a:latin typeface="Source Sans Pro" panose="020B0503030403020204" pitchFamily="34" charset="0"/>
                <a:ea typeface="SimSun" panose="020B0503030403020204" pitchFamily="34" charset="0"/>
                <a:cs typeface="Calibri" panose="020F0502020204030204" pitchFamily="34" charset="0"/>
              </a:rPr>
              <a:t>DOT关系建立教育计划</a:t>
            </a:r>
          </a:p>
        </p:txBody>
      </p:sp>
      <p:pic>
        <p:nvPicPr>
          <p:cNvPr id="5122" name="Picture 2" descr="運輸系統的圖像">
            <a:extLst>
              <a:ext uri="{FF2B5EF4-FFF2-40B4-BE49-F238E27FC236}">
                <a16:creationId xmlns:a16="http://schemas.microsoft.com/office/drawing/2014/main" id="{8B087138-71C1-4588-A70D-20DFAF65B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1683840"/>
            <a:ext cx="4572000" cy="305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E20528-C667-4569-93CF-982D65450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89600" y="1286275"/>
            <a:ext cx="6096000" cy="4103688"/>
          </a:xfrm>
        </p:spPr>
        <p:txBody>
          <a:bodyPr>
            <a:normAutofit/>
          </a:bodyPr>
          <a:lstStyle/>
          <a:p>
            <a:pPr marL="380990" indent="-380990">
              <a:lnSpc>
                <a:spcPct val="150000"/>
              </a:lnSpc>
            </a:pPr>
            <a:r>
              <a:rPr lang="zh-CN" sz="2000" dirty="0">
                <a:solidFill>
                  <a:srgbClr val="1A3F6C"/>
                </a:solidFill>
                <a:latin typeface="Source Sans Pro" panose="020B0503030403020204" pitchFamily="34" charset="0"/>
                <a:ea typeface="SimSun" panose="020B0503030403020204" pitchFamily="34" charset="0"/>
              </a:rPr>
              <a:t>每年至少提供</a:t>
            </a:r>
            <a:r>
              <a:rPr lang="zh-CN" sz="2000" b="1" dirty="0">
                <a:solidFill>
                  <a:srgbClr val="1A3F6C"/>
                </a:solidFill>
                <a:latin typeface="Source Sans Pro" panose="020B0503030403020204" pitchFamily="34" charset="0"/>
                <a:ea typeface="SimSun" panose="020B0503030403020204" pitchFamily="34" charset="0"/>
              </a:rPr>
              <a:t>两个关系建立教育计划（BEP）= 10小时的指导</a:t>
            </a:r>
          </a:p>
          <a:p>
            <a:pPr marL="380990" indent="-380990">
              <a:lnSpc>
                <a:spcPct val="150000"/>
              </a:lnSpc>
            </a:pPr>
            <a:r>
              <a:rPr lang="zh-CN" sz="2000" dirty="0">
                <a:solidFill>
                  <a:srgbClr val="1A3F6C"/>
                </a:solidFill>
                <a:latin typeface="Source Sans Pro" panose="020B0503030403020204" pitchFamily="34" charset="0"/>
                <a:ea typeface="SimSun" panose="020B0503030403020204" pitchFamily="34" charset="0"/>
              </a:rPr>
              <a:t>对于每个BEP活动，与当地债券提供商/代理商和小型弱势企业参与者合作，在BEP中至少使10家公司建立关系或提升关系建立能力</a:t>
            </a:r>
          </a:p>
          <a:p>
            <a:pPr marL="380990" indent="-380990">
              <a:lnSpc>
                <a:spcPct val="150000"/>
              </a:lnSpc>
            </a:pPr>
            <a:r>
              <a:rPr lang="zh-CN" sz="2000" b="1" dirty="0">
                <a:solidFill>
                  <a:srgbClr val="1A3F6C"/>
                </a:solidFill>
                <a:latin typeface="Source Sans Pro" panose="020B0503030403020204" pitchFamily="34" charset="0"/>
                <a:ea typeface="SimSun" panose="020B0503030403020204" pitchFamily="34" charset="0"/>
              </a:rPr>
              <a:t>USDOT和SBA谅解备忘录</a:t>
            </a:r>
            <a:r>
              <a:rPr lang="zh-CN" sz="2000" dirty="0">
                <a:solidFill>
                  <a:srgbClr val="1A3F6C"/>
                </a:solidFill>
                <a:latin typeface="Source Sans Pro" panose="020B0503030403020204" pitchFamily="34" charset="0"/>
                <a:ea typeface="SimSun" panose="020B0503030403020204" pitchFamily="34" charset="0"/>
              </a:rPr>
              <a:t>：持续合作，支持小企业获得关系建立支持服务 </a:t>
            </a:r>
          </a:p>
          <a:p>
            <a:pPr marL="380990" indent="-380990">
              <a:lnSpc>
                <a:spcPct val="150000"/>
              </a:lnSpc>
            </a:pPr>
            <a:r>
              <a:rPr lang="zh-CN" sz="2000" dirty="0">
                <a:solidFill>
                  <a:srgbClr val="1A3F6C"/>
                </a:solidFill>
                <a:latin typeface="Source Sans Pro" panose="020B0503030403020204" pitchFamily="34" charset="0"/>
                <a:ea typeface="SimSun" panose="020B0503030403020204" pitchFamily="34" charset="0"/>
              </a:rPr>
              <a:t>了解更多信息：</a:t>
            </a:r>
            <a:r>
              <a:rPr lang="zh-CN" sz="2000" dirty="0">
                <a:hlinkClick r:id="rId4"/>
              </a:rPr>
              <a:t>关系建立教育计划|美国交通部</a:t>
            </a:r>
          </a:p>
        </p:txBody>
      </p:sp>
    </p:spTree>
    <p:extLst>
      <p:ext uri="{BB962C8B-B14F-4D97-AF65-F5344CB8AC3E}">
        <p14:creationId xmlns:p14="http://schemas.microsoft.com/office/powerpoint/2010/main" val="2338155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36FA5-4DE5-E552-3ECE-D4F39B4C0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/>
              <a:t>可能与小企业相关的其他资源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F7A526A-242C-B072-892F-5C9BC2B73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1261"/>
            <a:ext cx="10515600" cy="45322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sz="2000" dirty="0"/>
              <a:t>关于与</a:t>
            </a:r>
            <a:r>
              <a:rPr lang="zh-CN" sz="2000" dirty="0">
                <a:hlinkClick r:id="rId2"/>
              </a:rPr>
              <a:t>交通部签约的一般信息</a:t>
            </a:r>
            <a:r>
              <a:rPr lang="zh-CN" sz="2000" dirty="0"/>
              <a:t>和最佳做法-关于DOT签约的一般信息</a:t>
            </a:r>
            <a:r>
              <a:rPr lang="zh-CN" sz="2000" dirty="0">
                <a:hlinkClick r:id="rId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sz="2000" dirty="0"/>
              <a:t>交通部小企业采购机会预测-</a:t>
            </a:r>
            <a:r>
              <a:rPr lang="zh-CN" sz="2000" dirty="0">
                <a:hlinkClick r:id="rId3"/>
              </a:rPr>
              <a:t>采购机会预测|美国交通部</a:t>
            </a:r>
          </a:p>
          <a:p>
            <a:pPr>
              <a:lnSpc>
                <a:spcPct val="150000"/>
              </a:lnSpc>
            </a:pPr>
            <a:r>
              <a:rPr lang="zh-CN" sz="2000" dirty="0"/>
              <a:t>联邦签约机会-</a:t>
            </a:r>
            <a:r>
              <a:rPr lang="zh-CN" sz="2000" dirty="0">
                <a:hlinkClick r:id="rId4"/>
              </a:rPr>
              <a:t>SAM.gov |</a:t>
            </a:r>
            <a:r>
              <a:rPr lang="zh-CN" sz="2000" dirty="0"/>
              <a:t>主页</a:t>
            </a:r>
          </a:p>
          <a:p>
            <a:pPr>
              <a:lnSpc>
                <a:spcPct val="150000"/>
              </a:lnSpc>
            </a:pPr>
            <a:r>
              <a:rPr lang="zh-CN" sz="2000" dirty="0"/>
              <a:t> USDOT OSDBU小企业交通资源中心-</a:t>
            </a:r>
            <a:r>
              <a:rPr lang="zh-CN" sz="2000" dirty="0">
                <a:hlinkClick r:id="rId5"/>
              </a:rPr>
              <a:t>小企业交通资源中心|美国交通部</a:t>
            </a:r>
          </a:p>
          <a:p>
            <a:pPr>
              <a:lnSpc>
                <a:spcPct val="150000"/>
              </a:lnSpc>
            </a:pPr>
            <a:r>
              <a:rPr lang="zh-CN" sz="2000" dirty="0"/>
              <a:t>USDOT连接市场-</a:t>
            </a:r>
            <a:r>
              <a:rPr lang="zh-CN" sz="2000" dirty="0">
                <a:hlinkClick r:id="rId6"/>
              </a:rPr>
              <a:t>美国交通部OSDBU：连接市场的支持：我的企业匹配（dotcmp.com）</a:t>
            </a:r>
          </a:p>
          <a:p>
            <a:pPr>
              <a:lnSpc>
                <a:spcPct val="150000"/>
              </a:lnSpc>
            </a:pPr>
            <a:r>
              <a:rPr lang="zh-CN" sz="2000" dirty="0"/>
              <a:t>USDOT领航员BIL资金机会-</a:t>
            </a:r>
            <a:r>
              <a:rPr lang="zh-CN" sz="2000" dirty="0">
                <a:hlinkClick r:id="rId7"/>
              </a:rPr>
              <a:t>两党基础设施法案资金机会|美国交通部</a:t>
            </a:r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3181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2CE617A-42C0-4693-BB46-D65F2E2E92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7000" y="2525132"/>
            <a:ext cx="6391275" cy="2387600"/>
          </a:xfrm>
        </p:spPr>
        <p:txBody>
          <a:bodyPr/>
          <a:lstStyle/>
          <a:p>
            <a:r>
              <a:rPr lang="zh-CN"/>
              <a:t>如何做:  </a:t>
            </a:r>
            <a:br>
              <a:rPr lang="zh-CN"/>
            </a:br>
            <a:r>
              <a:rPr lang="zh-CN"/>
              <a:t>与美国交通部签订合同</a:t>
            </a:r>
          </a:p>
        </p:txBody>
      </p:sp>
    </p:spTree>
    <p:extLst>
      <p:ext uri="{BB962C8B-B14F-4D97-AF65-F5344CB8AC3E}">
        <p14:creationId xmlns:p14="http://schemas.microsoft.com/office/powerpoint/2010/main" val="1024881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8519A-5583-AF89-F212-0DEBBB74D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z="3600"/>
              <a:t>我们的“做法”指南的目标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3AA94-F383-F6E0-D2BA-418CCCF44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6095"/>
            <a:ext cx="10967013" cy="4786156"/>
          </a:xfrm>
        </p:spPr>
        <p:txBody>
          <a:bodyPr/>
          <a:lstStyle/>
          <a:p>
            <a:pPr marL="0" indent="0">
              <a:buNone/>
            </a:pPr>
            <a:r>
              <a:rPr lang="zh-CN" sz="2000"/>
              <a:t>我们希望在本次演示结束时，您能够了解：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CN" sz="2000"/>
              <a:t>可能与小企业相关的交通部资金流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CN" sz="2000"/>
              <a:t>通过这些资金流获得合同的方式及时间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CN" sz="2000"/>
              <a:t>如何浏览可能因州而异的规则和要求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CN" sz="2000"/>
              <a:t>SBA帮助您做好政府合同准备的方式 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335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1611" y="148009"/>
            <a:ext cx="11241121" cy="1124240"/>
          </a:xfrm>
          <a:prstGeom prst="rect">
            <a:avLst/>
          </a:prstGeom>
        </p:spPr>
        <p:txBody>
          <a:bodyPr vert="horz" wrap="square" lIns="0" tIns="16087" rIns="0" bIns="0" rtlCol="0" anchor="ctr">
            <a:spAutoFit/>
          </a:bodyPr>
          <a:lstStyle/>
          <a:p>
            <a:pPr marL="16933">
              <a:spcBef>
                <a:spcPts val="127"/>
              </a:spcBef>
            </a:pPr>
            <a:r>
              <a:rPr lang="zh-CN" sz="3600">
                <a:solidFill>
                  <a:srgbClr val="073963"/>
                </a:solidFill>
                <a:latin typeface="Source Sans Pro" panose="020B0503030403020204" pitchFamily="34" charset="0"/>
                <a:ea typeface="SimSun" panose="020B0503030403020204" pitchFamily="34" charset="0"/>
                <a:cs typeface="Calibri"/>
              </a:rPr>
              <a:t>两党基础设施法案：对交通的投资</a:t>
            </a:r>
          </a:p>
        </p:txBody>
      </p:sp>
      <p:grpSp>
        <p:nvGrpSpPr>
          <p:cNvPr id="11" name="object 11" descr="道路、桥梁和重大项目&#10;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6869" y="1243584"/>
            <a:ext cx="3221952" cy="5385816"/>
            <a:chOff x="68580" y="932688"/>
            <a:chExt cx="2658110" cy="3839210"/>
          </a:xfrm>
        </p:grpSpPr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104" y="932688"/>
              <a:ext cx="2656332" cy="2112263"/>
            </a:xfrm>
            <a:prstGeom prst="rect">
              <a:avLst/>
            </a:prstGeom>
          </p:spPr>
        </p:pic>
        <p:pic>
          <p:nvPicPr>
            <p:cNvPr id="13" name="object 13" descr="道路、桥梁和重大项目&#10;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2127" y="1124712"/>
              <a:ext cx="2272284" cy="172821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580" y="2654807"/>
              <a:ext cx="2657855" cy="2116835"/>
            </a:xfrm>
            <a:prstGeom prst="rect">
              <a:avLst/>
            </a:prstGeom>
          </p:spPr>
        </p:pic>
        <p:pic>
          <p:nvPicPr>
            <p:cNvPr id="15" name="object 15" descr="公共交通&#10;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0604" y="2846832"/>
              <a:ext cx="2273347" cy="1732787"/>
            </a:xfrm>
            <a:prstGeom prst="rect">
              <a:avLst/>
            </a:prstGeom>
          </p:spPr>
        </p:pic>
      </p:grp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518821" y="1499616"/>
          <a:ext cx="2458720" cy="48370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8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83956">
                <a:tc>
                  <a:txBody>
                    <a:bodyPr/>
                    <a:lstStyle/>
                    <a:p>
                      <a:pPr marL="112395" marR="105410" algn="ctr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lang="zh-CN" sz="1800" b="1" dirty="0">
                          <a:solidFill>
                            <a:srgbClr val="FFFFFF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道路、桥梁和重大项目</a:t>
                      </a:r>
                    </a:p>
                    <a:p>
                      <a:pPr algn="ctr">
                        <a:lnSpc>
                          <a:spcPts val="1620"/>
                        </a:lnSpc>
                      </a:pPr>
                      <a:r>
                        <a:rPr lang="zh-CN" sz="1800" dirty="0">
                          <a:solidFill>
                            <a:srgbClr val="B5DAF8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1100亿美元</a:t>
                      </a:r>
                    </a:p>
                  </a:txBody>
                  <a:tcPr marL="0" marR="0" marT="142240" marB="0"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0739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0657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100" dirty="0"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/>
                      </a:endParaRPr>
                    </a:p>
                    <a:p>
                      <a:pPr marL="285750" algn="ctr">
                        <a:lnSpc>
                          <a:spcPct val="100000"/>
                        </a:lnSpc>
                      </a:pPr>
                      <a:r>
                        <a:rPr lang="zh-CN" sz="1800" b="1" dirty="0">
                          <a:solidFill>
                            <a:srgbClr val="FFFFFF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公共交通</a:t>
                      </a:r>
                    </a:p>
                    <a:p>
                      <a:pPr marL="285750" algn="ctr">
                        <a:lnSpc>
                          <a:spcPct val="100000"/>
                        </a:lnSpc>
                      </a:pPr>
                      <a:r>
                        <a:rPr lang="zh-CN" sz="1800" dirty="0">
                          <a:solidFill>
                            <a:srgbClr val="B5DAF8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899亿美元</a:t>
                      </a:r>
                    </a:p>
                  </a:txBody>
                  <a:tcPr marL="0" marR="0" marT="762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0739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4114">
                <a:tc>
                  <a:txBody>
                    <a:bodyPr/>
                    <a:lstStyle/>
                    <a:p>
                      <a:pPr marL="191770" marR="182880"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lang="zh-CN" sz="1800" b="1" dirty="0">
                          <a:solidFill>
                            <a:srgbClr val="FFFFFF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电动车辆和公共汽车</a:t>
                      </a: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zh-CN" sz="1800" dirty="0">
                          <a:solidFill>
                            <a:srgbClr val="B5DAF8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150亿美元</a:t>
                      </a:r>
                    </a:p>
                  </a:txBody>
                  <a:tcPr marL="0" marR="0" marT="176953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0739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8279">
                <a:tc>
                  <a:txBody>
                    <a:bodyPr/>
                    <a:lstStyle/>
                    <a:p>
                      <a:pPr marL="104775" marR="96520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lang="zh-CN" sz="1800" b="1" dirty="0">
                          <a:solidFill>
                            <a:srgbClr val="FFFFFF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环境修复和电力基础设施</a:t>
                      </a:r>
                    </a:p>
                    <a:p>
                      <a:pPr marL="1270" algn="ctr">
                        <a:lnSpc>
                          <a:spcPts val="1600"/>
                        </a:lnSpc>
                      </a:pPr>
                      <a:r>
                        <a:rPr lang="zh-CN" sz="1800" dirty="0">
                          <a:solidFill>
                            <a:srgbClr val="B5DAF8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860亿美元</a:t>
                      </a:r>
                    </a:p>
                  </a:txBody>
                  <a:tcPr marL="0" marR="0" marT="8890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0739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402172" y="1488313"/>
          <a:ext cx="2458720" cy="48483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8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88277">
                <a:tc>
                  <a:txBody>
                    <a:bodyPr/>
                    <a:lstStyle/>
                    <a:p>
                      <a:pPr marL="234950" marR="229235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lang="zh-CN" sz="1800" b="1" dirty="0">
                          <a:solidFill>
                            <a:srgbClr val="FFFFFF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交通安全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zh-CN" sz="1800" dirty="0">
                          <a:solidFill>
                            <a:srgbClr val="B5DAF8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110亿美元</a:t>
                      </a:r>
                    </a:p>
                  </a:txBody>
                  <a:tcPr marL="0" marR="0" marT="130387" marB="0"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0739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5878">
                <a:tc>
                  <a:txBody>
                    <a:bodyPr/>
                    <a:lstStyle/>
                    <a:p>
                      <a:pPr marL="252095" marR="243840"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lang="zh-CN" sz="1800" b="1" dirty="0">
                          <a:solidFill>
                            <a:srgbClr val="FFFFFF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客运和货运铁路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sz="1800" dirty="0">
                          <a:solidFill>
                            <a:srgbClr val="B5DAF8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660亿美元</a:t>
                      </a:r>
                    </a:p>
                  </a:txBody>
                  <a:tcPr marL="0" marR="0" marT="176953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0739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5011">
                <a:tc>
                  <a:txBody>
                    <a:bodyPr/>
                    <a:lstStyle/>
                    <a:p>
                      <a:pPr marL="210820" marR="202565" indent="-635"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lang="zh-CN" sz="1800" b="1" dirty="0">
                          <a:solidFill>
                            <a:srgbClr val="FFFFFF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机场、港口和水路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sz="1800" dirty="0">
                          <a:solidFill>
                            <a:srgbClr val="B5DAF8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420亿美元</a:t>
                      </a:r>
                    </a:p>
                  </a:txBody>
                  <a:tcPr marL="0" marR="0" marT="176953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0739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9143">
                <a:tc>
                  <a:txBody>
                    <a:bodyPr/>
                    <a:lstStyle/>
                    <a:p>
                      <a:pPr marL="242570" marR="237490"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lang="zh-CN" sz="1800" b="1" dirty="0">
                          <a:solidFill>
                            <a:srgbClr val="FFFFFF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其他投资领域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sz="1800" dirty="0">
                          <a:solidFill>
                            <a:srgbClr val="B5DAF8"/>
                          </a:solidFill>
                          <a:latin typeface="Source Sans Pro" panose="020B0503030403020204" pitchFamily="34" charset="0"/>
                          <a:ea typeface="SimSun" panose="020B0503030403020204" pitchFamily="34" charset="0"/>
                          <a:cs typeface="Calibri"/>
                        </a:rPr>
                        <a:t>1210亿美元</a:t>
                      </a:r>
                    </a:p>
                  </a:txBody>
                  <a:tcPr marL="0" marR="0" marT="176953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0739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object 6" descr="交通安全&#10;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15724" y="1243584"/>
            <a:ext cx="3221952" cy="5385457"/>
            <a:chOff x="6370319" y="932688"/>
            <a:chExt cx="2658110" cy="3845560"/>
          </a:xfrm>
        </p:grpSpPr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70319" y="932688"/>
              <a:ext cx="2657855" cy="2113774"/>
            </a:xfrm>
            <a:prstGeom prst="rect">
              <a:avLst/>
            </a:prstGeom>
          </p:spPr>
        </p:pic>
        <p:pic>
          <p:nvPicPr>
            <p:cNvPr id="8" name="object 8" descr="客运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62344" y="1124712"/>
              <a:ext cx="2273807" cy="172973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70319" y="2659379"/>
              <a:ext cx="2657855" cy="2118359"/>
            </a:xfrm>
            <a:prstGeom prst="rect">
              <a:avLst/>
            </a:prstGeom>
          </p:spPr>
        </p:pic>
        <p:pic>
          <p:nvPicPr>
            <p:cNvPr id="10" name="object 10" descr="机场、港口和水路&#10;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62344" y="2851404"/>
              <a:ext cx="2273807" cy="173431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8519A-5583-AF89-F212-0DEBBB74D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sz="3600" dirty="0"/>
              <a:t>可能与小企业相关的DOT BIL主要资金流 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363F74D5-C35C-F4D0-E30B-318C8D794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3269"/>
            <a:ext cx="10515600" cy="4786156"/>
          </a:xfrm>
        </p:spPr>
        <p:txBody>
          <a:bodyPr/>
          <a:lstStyle/>
          <a:p>
            <a:pPr marL="0" indent="0">
              <a:buNone/>
            </a:pPr>
            <a:r>
              <a:rPr lang="zh-CN" b="1" dirty="0"/>
              <a:t>资金正通过联邦级或州级合同到达小企业</a:t>
            </a:r>
          </a:p>
          <a:p>
            <a:pPr marL="457200" indent="-457200">
              <a:buFont typeface="+mj-lt"/>
              <a:buAutoNum type="arabicPeriod"/>
            </a:pPr>
            <a:r>
              <a:rPr lang="zh-CN" b="1" dirty="0"/>
              <a:t>联邦：</a:t>
            </a:r>
            <a:r>
              <a:rPr lang="zh-CN" dirty="0"/>
              <a:t>通过运营管理局（例如，联邦公路管理局、联邦航空管理局）发布的直接联邦采购提供资金，其中合同资金由USDOT直接授予在sam.gov注册的小企业 </a:t>
            </a:r>
          </a:p>
          <a:p>
            <a:pPr marL="457200" indent="-457200">
              <a:buFont typeface="+mj-lt"/>
              <a:buAutoNum type="arabicPeriod"/>
            </a:pPr>
            <a:r>
              <a:rPr lang="zh-CN" b="1" dirty="0"/>
              <a:t>状态：</a:t>
            </a:r>
            <a:r>
              <a:rPr lang="zh-CN" dirty="0"/>
              <a:t>通过联邦对各州的援助提供资金，其中USDOT向各州DOT、运输和机场当局提供拨款资金，后者又向包括小企业在内的行业提供合同资金</a:t>
            </a:r>
          </a:p>
        </p:txBody>
      </p:sp>
    </p:spTree>
    <p:extLst>
      <p:ext uri="{BB962C8B-B14F-4D97-AF65-F5344CB8AC3E}">
        <p14:creationId xmlns:p14="http://schemas.microsoft.com/office/powerpoint/2010/main" val="1262217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C7CAB58-C60F-0817-F128-61850756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z="3600"/>
              <a:t>跟踪资金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E96775C-B056-5ED9-B449-42A3D7ED7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67680" y="1244536"/>
            <a:ext cx="3456639" cy="841786"/>
          </a:xfrm>
          <a:prstGeom prst="rect">
            <a:avLst/>
          </a:prstGeom>
          <a:solidFill>
            <a:srgbClr val="29292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16E6E9F-469D-CC92-F7C3-B18E0EE543F1}"/>
              </a:ext>
            </a:extLst>
          </p:cNvPr>
          <p:cNvSpPr txBox="1"/>
          <p:nvPr/>
        </p:nvSpPr>
        <p:spPr>
          <a:xfrm>
            <a:off x="4723859" y="1288727"/>
            <a:ext cx="27511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000" b="1">
                <a:solidFill>
                  <a:schemeClr val="bg1"/>
                </a:solidFill>
                <a:latin typeface="Source Sans Pro" panose="020B0503030403020204" pitchFamily="34" charset="0"/>
                <a:ea typeface="SimSun"/>
              </a:rPr>
              <a:t>美国交通部预算</a:t>
            </a:r>
          </a:p>
        </p:txBody>
      </p:sp>
      <p:sp>
        <p:nvSpPr>
          <p:cNvPr id="60" name="object 9" descr="Arrow showing flow of funds from DOT budget to Direct Federal procurements">
            <a:extLst>
              <a:ext uri="{FF2B5EF4-FFF2-40B4-BE49-F238E27FC236}">
                <a16:creationId xmlns:a16="http://schemas.microsoft.com/office/drawing/2014/main" id="{3E5727F8-F9F8-8412-7A02-81D4DF265C6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3505675" y="2088732"/>
            <a:ext cx="2436368" cy="409086"/>
          </a:xfrm>
          <a:custGeom>
            <a:avLst/>
            <a:gdLst/>
            <a:ahLst/>
            <a:cxnLst/>
            <a:rect l="l" t="t" r="r" b="b"/>
            <a:pathLst>
              <a:path w="1661160" h="142875">
                <a:moveTo>
                  <a:pt x="1660690" y="0"/>
                </a:moveTo>
                <a:lnTo>
                  <a:pt x="1660690" y="60591"/>
                </a:lnTo>
                <a:lnTo>
                  <a:pt x="0" y="60591"/>
                </a:lnTo>
                <a:lnTo>
                  <a:pt x="0" y="142443"/>
                </a:lnTo>
              </a:path>
            </a:pathLst>
          </a:custGeom>
          <a:ln w="19050">
            <a:solidFill>
              <a:srgbClr val="052C4E"/>
            </a:solidFill>
          </a:ln>
        </p:spPr>
        <p:txBody>
          <a:bodyPr wrap="square" lIns="0" tIns="0" rIns="0" bIns="0" rtlCol="0"/>
          <a:lstStyle/>
          <a:p>
            <a:endParaRPr sz="2400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F1E0AE0-687B-B7BE-D5CB-597019F2C7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414408" y="2540734"/>
            <a:ext cx="4182533" cy="688017"/>
          </a:xfrm>
          <a:prstGeom prst="rect">
            <a:avLst/>
          </a:prstGeom>
          <a:solidFill>
            <a:srgbClr val="29292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6323DE1-2C08-D7F2-D930-3D702A248020}"/>
              </a:ext>
            </a:extLst>
          </p:cNvPr>
          <p:cNvSpPr txBox="1"/>
          <p:nvPr/>
        </p:nvSpPr>
        <p:spPr>
          <a:xfrm>
            <a:off x="1773943" y="2654919"/>
            <a:ext cx="3946128" cy="459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000" b="1">
                <a:solidFill>
                  <a:schemeClr val="bg1"/>
                </a:solidFill>
                <a:latin typeface="Source Sans Pro" panose="020B0503030403020204" pitchFamily="34" charset="0"/>
                <a:ea typeface="SimSun"/>
              </a:rPr>
              <a:t>直接联邦采购</a:t>
            </a:r>
          </a:p>
        </p:txBody>
      </p:sp>
      <p:sp>
        <p:nvSpPr>
          <p:cNvPr id="59" name="object 8" descr="Arrow showing flow of funds From DOT budget to Federally-assisted awards to states.">
            <a:extLst>
              <a:ext uri="{FF2B5EF4-FFF2-40B4-BE49-F238E27FC236}">
                <a16:creationId xmlns:a16="http://schemas.microsoft.com/office/drawing/2014/main" id="{D5857D1F-A231-B88B-B09E-0C015A7B975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5939817" y="2088732"/>
            <a:ext cx="2651506" cy="409086"/>
          </a:xfrm>
          <a:custGeom>
            <a:avLst/>
            <a:gdLst/>
            <a:ahLst/>
            <a:cxnLst/>
            <a:rect l="l" t="t" r="r" b="b"/>
            <a:pathLst>
              <a:path w="1807845" h="142875">
                <a:moveTo>
                  <a:pt x="0" y="0"/>
                </a:moveTo>
                <a:lnTo>
                  <a:pt x="0" y="60591"/>
                </a:lnTo>
                <a:lnTo>
                  <a:pt x="1807451" y="60591"/>
                </a:lnTo>
                <a:lnTo>
                  <a:pt x="1807451" y="142443"/>
                </a:lnTo>
              </a:path>
            </a:pathLst>
          </a:custGeom>
          <a:ln w="19050">
            <a:solidFill>
              <a:srgbClr val="052C4E"/>
            </a:solidFill>
          </a:ln>
        </p:spPr>
        <p:txBody>
          <a:bodyPr wrap="square" lIns="0" tIns="0" rIns="0" bIns="0" rtlCol="0"/>
          <a:lstStyle/>
          <a:p>
            <a:endParaRPr sz="2400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68A25F1-4C52-8CE6-9AC5-4280252096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715824" y="2550603"/>
            <a:ext cx="4182533" cy="688017"/>
          </a:xfrm>
          <a:prstGeom prst="rect">
            <a:avLst/>
          </a:prstGeom>
          <a:solidFill>
            <a:srgbClr val="29292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0E94333-D91B-E0B8-BC23-B1A2790EAD9A}"/>
              </a:ext>
            </a:extLst>
          </p:cNvPr>
          <p:cNvSpPr txBox="1"/>
          <p:nvPr/>
        </p:nvSpPr>
        <p:spPr>
          <a:xfrm>
            <a:off x="6751175" y="2678522"/>
            <a:ext cx="4182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000" b="1">
                <a:solidFill>
                  <a:schemeClr val="bg1"/>
                </a:solidFill>
                <a:latin typeface="Source Sans Pro" panose="020B0503030403020204" pitchFamily="34" charset="0"/>
                <a:ea typeface="SimSun"/>
              </a:rPr>
              <a:t>联邦对各州的援助</a:t>
            </a:r>
          </a:p>
        </p:txBody>
      </p:sp>
      <p:cxnSp>
        <p:nvCxnSpPr>
          <p:cNvPr id="83" name="Straight Connector 82" descr="arrow indicating definition of direct federal procurements is: contracts made directly by federal operating authorities to small businesses in line with Federal Acquistion Regulations">
            <a:extLst>
              <a:ext uri="{FF2B5EF4-FFF2-40B4-BE49-F238E27FC236}">
                <a16:creationId xmlns:a16="http://schemas.microsoft.com/office/drawing/2014/main" id="{423BE809-35BF-467E-A220-51E638B91784}"/>
              </a:ext>
            </a:extLst>
          </p:cNvPr>
          <p:cNvCxnSpPr/>
          <p:nvPr/>
        </p:nvCxnSpPr>
        <p:spPr>
          <a:xfrm>
            <a:off x="3505674" y="3253186"/>
            <a:ext cx="0" cy="241877"/>
          </a:xfrm>
          <a:prstGeom prst="line">
            <a:avLst/>
          </a:prstGeom>
          <a:ln w="19050">
            <a:solidFill>
              <a:srgbClr val="294B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CC965314-A66C-C797-9A37-76C8E17A0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68597" y="3537442"/>
            <a:ext cx="4182533" cy="1635691"/>
          </a:xfrm>
          <a:prstGeom prst="rect">
            <a:avLst/>
          </a:prstGeom>
          <a:solidFill>
            <a:srgbClr val="29292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BDC42F7-4B82-D2F2-2A5B-9644D6BDB1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486798" y="3589216"/>
            <a:ext cx="39461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000">
                <a:solidFill>
                  <a:schemeClr val="bg1"/>
                </a:solidFill>
                <a:latin typeface="Source Sans Pro" panose="020B0503030403020204" pitchFamily="34" charset="0"/>
                <a:ea typeface="SimSun"/>
              </a:rPr>
              <a:t>联邦运营机构（如FHA、FAA）根据联邦采购规定直接与小企业签订合同</a:t>
            </a:r>
          </a:p>
          <a:p>
            <a:endParaRPr lang="en-US" sz="2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85" name="Straight Connector 84" descr="arrow indicating definition of federally-assisted awards to states is: contracts made by state departments of transportation, transit authorities, and airports to small businesses in line with state and local Acquistion Regulations">
            <a:extLst>
              <a:ext uri="{FF2B5EF4-FFF2-40B4-BE49-F238E27FC236}">
                <a16:creationId xmlns:a16="http://schemas.microsoft.com/office/drawing/2014/main" id="{34D50FFB-C6DE-9D60-81DE-DEAE10814AE1}"/>
              </a:ext>
            </a:extLst>
          </p:cNvPr>
          <p:cNvCxnSpPr/>
          <p:nvPr/>
        </p:nvCxnSpPr>
        <p:spPr>
          <a:xfrm>
            <a:off x="8617198" y="3278631"/>
            <a:ext cx="0" cy="241877"/>
          </a:xfrm>
          <a:prstGeom prst="line">
            <a:avLst/>
          </a:prstGeom>
          <a:ln w="19050">
            <a:solidFill>
              <a:srgbClr val="294B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631F4075-025B-0A78-016A-6B295FF39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715822" y="3537442"/>
            <a:ext cx="4182533" cy="1635691"/>
          </a:xfrm>
          <a:prstGeom prst="rect">
            <a:avLst/>
          </a:prstGeom>
          <a:solidFill>
            <a:srgbClr val="29292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A8F19F9-10B2-508B-1755-B1974BAD30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834023" y="3589216"/>
            <a:ext cx="39461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000">
                <a:solidFill>
                  <a:schemeClr val="bg1"/>
                </a:solidFill>
                <a:latin typeface="Source Sans Pro" panose="020B0503030403020204" pitchFamily="34" charset="0"/>
                <a:ea typeface="SimSun"/>
              </a:rPr>
              <a:t>州交通部门、运输当局和机场根据州和地方采购规定与小企业签订合同</a:t>
            </a:r>
          </a:p>
          <a:p>
            <a:endParaRPr lang="en-US" sz="2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056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8519A-5583-AF89-F212-0DEBBB74D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sz="3600" dirty="0"/>
              <a:t>合同和/或分包合同何时可用？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363F74D5-C35C-F4D0-E30B-318C8D794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1025"/>
            <a:ext cx="10515600" cy="4786156"/>
          </a:xfrm>
        </p:spPr>
        <p:txBody>
          <a:bodyPr/>
          <a:lstStyle/>
          <a:p>
            <a:r>
              <a:rPr lang="zh-CN" b="1" dirty="0"/>
              <a:t>直接联邦采购：</a:t>
            </a:r>
            <a:r>
              <a:rPr lang="zh-CN" dirty="0"/>
              <a:t>合同/分包合同的时间安排取决于多种因素。对于直接合同机会，小企业必须关注DOT的</a:t>
            </a:r>
            <a:r>
              <a:rPr lang="zh-CN" dirty="0">
                <a:hlinkClick r:id="rId2"/>
              </a:rPr>
              <a:t>采购机会预测</a:t>
            </a:r>
            <a:r>
              <a:rPr lang="zh-CN" dirty="0"/>
              <a:t>和</a:t>
            </a:r>
            <a:r>
              <a:rPr lang="zh-CN" dirty="0">
                <a:hlinkClick r:id="rId3"/>
              </a:rPr>
              <a:t>sam.gov</a:t>
            </a:r>
          </a:p>
          <a:p>
            <a:r>
              <a:rPr lang="zh-CN" b="1" dirty="0"/>
              <a:t>联邦对各州的援助：</a:t>
            </a:r>
            <a:r>
              <a:rPr lang="zh-CN" dirty="0"/>
              <a:t>请参考BIL州情况说明书了解更多信息（见下一张幻灯片），并访问</a:t>
            </a:r>
            <a:r>
              <a:rPr lang="zh-CN" dirty="0">
                <a:hlinkClick r:id="rId4"/>
              </a:rPr>
              <a:t>州DOT网站</a:t>
            </a:r>
            <a:r>
              <a:rPr lang="zh-CN" dirty="0"/>
              <a:t>确定可能的合同机会。 </a:t>
            </a:r>
          </a:p>
        </p:txBody>
      </p:sp>
    </p:spTree>
    <p:extLst>
      <p:ext uri="{BB962C8B-B14F-4D97-AF65-F5344CB8AC3E}">
        <p14:creationId xmlns:p14="http://schemas.microsoft.com/office/powerpoint/2010/main" val="1723197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38200" y="544981"/>
            <a:ext cx="10515600" cy="570242"/>
          </a:xfrm>
          <a:prstGeom prst="rect">
            <a:avLst/>
          </a:prstGeom>
        </p:spPr>
        <p:txBody>
          <a:bodyPr vert="horz" wrap="square" lIns="0" tIns="16087" rIns="0" bIns="0" rtlCol="0" anchor="ctr">
            <a:spAutoFit/>
          </a:bodyPr>
          <a:lstStyle/>
          <a:p>
            <a:pPr marL="16933">
              <a:spcBef>
                <a:spcPts val="127"/>
              </a:spcBef>
            </a:pPr>
            <a:r>
              <a:rPr lang="zh-CN" sz="3600">
                <a:solidFill>
                  <a:srgbClr val="073963"/>
                </a:solidFill>
                <a:latin typeface="Source Sans Pro" panose="020B0503030403020204" pitchFamily="34" charset="0"/>
                <a:ea typeface="SimSun" panose="020B0503030403020204" pitchFamily="34" charset="0"/>
              </a:rPr>
              <a:t>BIL州情况说明书是什么？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702733" y="1633817"/>
            <a:ext cx="10786533" cy="3385136"/>
          </a:xfrm>
          <a:prstGeom prst="rect">
            <a:avLst/>
          </a:prstGeom>
        </p:spPr>
        <p:txBody>
          <a:bodyPr vert="horz" wrap="square" lIns="0" tIns="126153" rIns="0" bIns="0" rtlCol="0">
            <a:spAutoFit/>
          </a:bodyPr>
          <a:lstStyle/>
          <a:p>
            <a:pPr marL="282773" indent="-266687" defTabSz="1219140">
              <a:spcBef>
                <a:spcPts val="993"/>
              </a:spcBef>
              <a:buFont typeface="Arial"/>
              <a:buChar char="•"/>
              <a:tabLst>
                <a:tab pos="282773" algn="l"/>
                <a:tab pos="283620" algn="l"/>
              </a:tabLst>
            </a:pPr>
            <a:r>
              <a:rPr lang="zh-CN" sz="2667">
                <a:latin typeface="Source Sans Pro" panose="020B0503030403020204" pitchFamily="34" charset="0"/>
                <a:ea typeface="SimSun" panose="020B0503030403020204" pitchFamily="34" charset="0"/>
                <a:cs typeface="Century Gothic"/>
              </a:rPr>
              <a:t>各州情况说明书，提供有关各州已宣布的资金和项目的详细信息，以及5年BIL按类别预计的资金</a:t>
            </a:r>
          </a:p>
          <a:p>
            <a:pPr marL="282773" indent="-266687" defTabSz="1219140">
              <a:spcBef>
                <a:spcPts val="993"/>
              </a:spcBef>
              <a:buFont typeface="Arial"/>
              <a:buChar char="•"/>
              <a:tabLst>
                <a:tab pos="282773" algn="l"/>
                <a:tab pos="283620" algn="l"/>
              </a:tabLst>
            </a:pPr>
            <a:r>
              <a:rPr lang="zh-CN" sz="2667">
                <a:latin typeface="Source Sans Pro" panose="020B0503030403020204" pitchFamily="34" charset="0"/>
                <a:ea typeface="SimSun"/>
                <a:cs typeface="Century Gothic"/>
              </a:rPr>
              <a:t>主要链接: </a:t>
            </a:r>
          </a:p>
          <a:p>
            <a:pPr marL="739973" lvl="1" indent="-266687" defTabSz="1219140">
              <a:spcBef>
                <a:spcPts val="993"/>
              </a:spcBef>
              <a:buFont typeface="Arial"/>
              <a:buChar char="•"/>
              <a:tabLst>
                <a:tab pos="282773" algn="l"/>
                <a:tab pos="283620" algn="l"/>
              </a:tabLst>
            </a:pPr>
            <a:r>
              <a:rPr lang="zh-CN" sz="2667">
                <a:hlinkClick r:id="rId2"/>
              </a:rPr>
              <a:t>州情况说明书-Build.gov-白宫</a:t>
            </a:r>
          </a:p>
          <a:p>
            <a:pPr marL="739973" lvl="1" indent="-266687" defTabSz="1219140">
              <a:spcBef>
                <a:spcPts val="993"/>
              </a:spcBef>
              <a:buFont typeface="Arial"/>
              <a:buChar char="•"/>
              <a:tabLst>
                <a:tab pos="282773" algn="l"/>
                <a:tab pos="283620" algn="l"/>
              </a:tabLst>
            </a:pPr>
            <a:r>
              <a:rPr lang="zh-CN" sz="2667">
                <a:hlinkClick r:id="rId3"/>
              </a:rPr>
              <a:t>USDOT发布各州情况说明书，强调了两党基础设施法案的好处|美国交通部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8519A-5583-AF89-F212-0DEBBB74D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sz="3600"/>
              <a:t>小企业如何确定可能的</a:t>
            </a:r>
            <a:r>
              <a:rPr lang="zh-CN" sz="3600" u="sng"/>
              <a:t>联邦</a:t>
            </a:r>
            <a:r>
              <a:rPr lang="zh-CN" sz="3600"/>
              <a:t>DOT BIL合同或分包合同？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8FF81-BCF8-0E14-DAAC-5B65B01B7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3269"/>
            <a:ext cx="10515600" cy="4786156"/>
          </a:xfrm>
        </p:spPr>
        <p:txBody>
          <a:bodyPr/>
          <a:lstStyle/>
          <a:p>
            <a:pPr marL="0" indent="0">
              <a:buNone/>
            </a:pPr>
            <a:r>
              <a:rPr lang="zh-CN" sz="2200" b="1"/>
              <a:t>步骤1：</a:t>
            </a:r>
            <a:r>
              <a:rPr lang="zh-CN" sz="2200"/>
              <a:t>访问DOT的采购预测，搜索即将到来的与BIL相关的合同机会</a:t>
            </a:r>
          </a:p>
          <a:p>
            <a:pPr marL="0" indent="0">
              <a:buNone/>
            </a:pPr>
            <a:r>
              <a:rPr lang="zh-CN" sz="2200" b="1"/>
              <a:t>步骤2：</a:t>
            </a:r>
            <a:r>
              <a:rPr lang="zh-CN" sz="2200"/>
              <a:t>您可以通过运营管理局、竞争类型或采购类别缩小搜索范围，并在“BIL机会”下拉菜单中选择“是”；或者只需选择“BIL机会”框即可搜索所有与BIL相关的合同</a:t>
            </a:r>
          </a:p>
          <a:p>
            <a:pPr marL="0" indent="0">
              <a:buNone/>
            </a:pPr>
            <a:r>
              <a:rPr lang="zh-CN" sz="2200" b="1"/>
              <a:t>步骤3：</a:t>
            </a:r>
            <a:r>
              <a:rPr lang="zh-CN" sz="2200"/>
              <a:t>选择任何可能适合您企业的特定机会。</a:t>
            </a:r>
          </a:p>
          <a:p>
            <a:pPr marL="0" indent="0">
              <a:buNone/>
            </a:pPr>
            <a:r>
              <a:rPr lang="zh-CN" sz="2200" b="1"/>
              <a:t>步骤4：</a:t>
            </a:r>
            <a:r>
              <a:rPr lang="zh-CN" sz="2200"/>
              <a:t>联系合同机会中列出的联系人以了解更多信息，并与政府官员就后续行动（如适用）进行接洽。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91890"/>
      </p:ext>
    </p:extLst>
  </p:cSld>
  <p:clrMapOvr>
    <a:masterClrMapping/>
  </p:clrMapOvr>
</p:sld>
</file>

<file path=ppt/theme/theme1.xml><?xml version="1.0" encoding="utf-8"?>
<a:theme xmlns:a="http://schemas.openxmlformats.org/drawingml/2006/main" name="SBA-Template">
  <a:themeElements>
    <a:clrScheme name="Custom 1">
      <a:dk1>
        <a:srgbClr val="1B1E29"/>
      </a:dk1>
      <a:lt1>
        <a:srgbClr val="FFFFFF"/>
      </a:lt1>
      <a:dk2>
        <a:srgbClr val="002E6D"/>
      </a:dk2>
      <a:lt2>
        <a:srgbClr val="007DBC"/>
      </a:lt2>
      <a:accent1>
        <a:srgbClr val="969696"/>
      </a:accent1>
      <a:accent2>
        <a:srgbClr val="197E4E"/>
      </a:accent2>
      <a:accent3>
        <a:srgbClr val="F1C400"/>
      </a:accent3>
      <a:accent4>
        <a:srgbClr val="7AC5EB"/>
      </a:accent4>
      <a:accent5>
        <a:srgbClr val="CC0000"/>
      </a:accent5>
      <a:accent6>
        <a:srgbClr val="FFFFFF"/>
      </a:accent6>
      <a:hlink>
        <a:srgbClr val="007DBC"/>
      </a:hlink>
      <a:folHlink>
        <a:srgbClr val="7AC5EB"/>
      </a:folHlink>
    </a:clrScheme>
    <a:fontScheme name="Office">
      <a:majorFont>
        <a:latin typeface="Calibri Light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8" id="{37CFB215-5A2F-3E4C-AAB9-B56A6D35B450}" vid="{7709BF5B-D67C-CF45-A712-B4954C8215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4AB3E37591984C9AD5016131C085B1" ma:contentTypeVersion="11" ma:contentTypeDescription="Create a new document." ma:contentTypeScope="" ma:versionID="cfefa2d9c332ac122b7f629fa4598b67">
  <xsd:schema xmlns:xsd="http://www.w3.org/2001/XMLSchema" xmlns:xs="http://www.w3.org/2001/XMLSchema" xmlns:p="http://schemas.microsoft.com/office/2006/metadata/properties" xmlns:ns2="d5ed4407-ec5c-48f4-bd30-d767b91cf3d1" xmlns:ns3="0a52cd8b-fc3a-403a-83ae-9d3a74d8a02c" targetNamespace="http://schemas.microsoft.com/office/2006/metadata/properties" ma:root="true" ma:fieldsID="0e4f8392304ac14d24d12af70d4c97a0" ns2:_="" ns3:_="">
    <xsd:import namespace="d5ed4407-ec5c-48f4-bd30-d767b91cf3d1"/>
    <xsd:import namespace="0a52cd8b-fc3a-403a-83ae-9d3a74d8a0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ed4407-ec5c-48f4-bd30-d767b91cf3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52cd8b-fc3a-403a-83ae-9d3a74d8a02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A11E31-3BDF-4A25-A856-AFFD372E10B8}">
  <ds:schemaRefs>
    <ds:schemaRef ds:uri="d5ed4407-ec5c-48f4-bd30-d767b91cf3d1"/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0a52cd8b-fc3a-403a-83ae-9d3a74d8a02c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132FCC6-6F8A-4107-A82F-C6805D448C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1E53F1-ADCB-4164-92C7-0C8B3EDCBB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ed4407-ec5c-48f4-bd30-d767b91cf3d1"/>
    <ds:schemaRef ds:uri="0a52cd8b-fc3a-403a-83ae-9d3a74d8a0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SBA_Template_Powerpoint_16x9_2020</Template>
  <TotalTime>676</TotalTime>
  <Words>3165</Words>
  <Application>Microsoft Office PowerPoint</Application>
  <PresentationFormat>Widescreen</PresentationFormat>
  <Paragraphs>121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Source Sans Pro</vt:lpstr>
      <vt:lpstr>SBA-Template</vt:lpstr>
      <vt:lpstr>SBA：美国小企业管理局</vt:lpstr>
      <vt:lpstr>如何做:   与美国交通部签订合同</vt:lpstr>
      <vt:lpstr>我们的“做法”指南的目标</vt:lpstr>
      <vt:lpstr>两党基础设施法案：对交通的投资</vt:lpstr>
      <vt:lpstr>可能与小企业相关的DOT BIL主要资金流 </vt:lpstr>
      <vt:lpstr>跟踪资金</vt:lpstr>
      <vt:lpstr>合同和/或分包合同何时可用？</vt:lpstr>
      <vt:lpstr>BIL州情况说明书是什么？</vt:lpstr>
      <vt:lpstr>小企业如何确定可能的联邦DOT BIL合同或分包合同？ </vt:lpstr>
      <vt:lpstr>小企业如何确定可能的州DOT BIL合同或分包合同？ </vt:lpstr>
      <vt:lpstr>小企业交通资源中心（SBTRC）</vt:lpstr>
      <vt:lpstr>示例</vt:lpstr>
      <vt:lpstr>常见问题</vt:lpstr>
      <vt:lpstr>SBA如何帮助我成为政府承包商？</vt:lpstr>
      <vt:lpstr>深入了解SBA关系建立支持</vt:lpstr>
      <vt:lpstr>深入了解DOT关系建立支持：DOT关系建立教育计划</vt:lpstr>
      <vt:lpstr>    DOT关系建立教育计划</vt:lpstr>
      <vt:lpstr>可能与小企业相关的其他资源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Afework, Mulate (Contractor)</dc:creator>
  <cp:lastModifiedBy>Amir Khan</cp:lastModifiedBy>
  <cp:revision>11</cp:revision>
  <cp:lastPrinted>2018-02-13T00:27:10Z</cp:lastPrinted>
  <dcterms:created xsi:type="dcterms:W3CDTF">2021-01-27T20:19:10Z</dcterms:created>
  <dcterms:modified xsi:type="dcterms:W3CDTF">2024-04-26T20:13:49Z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0x010100724AB3E37591984C9AD5016131C085B1</vt:lpwstr>
  </property>
</Properties>
</file>