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media/image8.jpg" ContentType="image/jpg"/>
  <Override PartName="/ppt/media/image10.jpg" ContentType="image/jpg"/>
  <Override PartName="/ppt/media/image12.jpg" ContentType="image/jpg"/>
  <Override PartName="/ppt/media/image14.jpg" ContentType="image/jpg"/>
  <Override PartName="/ppt/media/image15.jpg" ContentType="image/jpg"/>
  <Override PartName="/ppt/media/image17.jpg" ContentType="image/jpg"/>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handoutMasterIdLst>
    <p:handoutMasterId r:id="rId24"/>
  </p:handoutMasterIdLst>
  <p:sldIdLst>
    <p:sldId id="374" r:id="rId5"/>
    <p:sldId id="3722" r:id="rId6"/>
    <p:sldId id="442" r:id="rId7"/>
    <p:sldId id="261" r:id="rId8"/>
    <p:sldId id="3731" r:id="rId9"/>
    <p:sldId id="2134806452" r:id="rId10"/>
    <p:sldId id="453" r:id="rId11"/>
    <p:sldId id="2134806448" r:id="rId12"/>
    <p:sldId id="3732" r:id="rId13"/>
    <p:sldId id="3733" r:id="rId14"/>
    <p:sldId id="2134806450" r:id="rId15"/>
    <p:sldId id="451" r:id="rId16"/>
    <p:sldId id="3734" r:id="rId17"/>
    <p:sldId id="449" r:id="rId18"/>
    <p:sldId id="455" r:id="rId19"/>
    <p:sldId id="288" r:id="rId20"/>
    <p:sldId id="332" r:id="rId21"/>
    <p:sldId id="45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F0E453-F8FC-5266-6DBC-DCE12AD08989}" name="Le, Sam Q." initials="LQ" userId="S::sqle@sba.gov::2aa93455-0326-4df2-b25a-046c1e85679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ren Killian"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E6D"/>
    <a:srgbClr val="292929"/>
    <a:srgbClr val="898989"/>
    <a:srgbClr val="003F80"/>
    <a:srgbClr val="007EB4"/>
    <a:srgbClr val="003E7F"/>
    <a:srgbClr val="000000"/>
    <a:srgbClr val="0091C9"/>
    <a:srgbClr val="CC3538"/>
    <a:srgbClr val="168E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F9A23F-4765-4CC6-882E-E8D60C1CD4B8}" v="12" dt="2024-03-22T15:59:29.122"/>
    <p1510:client id="{C9D91909-9419-4973-A7AC-C24FAA73C4EE}" v="2" dt="2024-03-22T00:55:16.0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1235" autoAdjust="0"/>
  </p:normalViewPr>
  <p:slideViewPr>
    <p:cSldViewPr snapToGrid="0" snapToObjects="1">
      <p:cViewPr varScale="1">
        <p:scale>
          <a:sx n="43" d="100"/>
          <a:sy n="43" d="100"/>
        </p:scale>
        <p:origin x="48" y="2157"/>
      </p:cViewPr>
      <p:guideLst>
        <p:guide orient="horz" pos="2160"/>
        <p:guide pos="384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 Jeffrey H." userId="79189ec7-4306-4996-bbc5-b9fc610d8f5e" providerId="ADAL" clId="{11F9A23F-4765-4CC6-882E-E8D60C1CD4B8}"/>
    <pc:docChg chg="undo custSel modSld">
      <pc:chgData name="Davis, Jeffrey H." userId="79189ec7-4306-4996-bbc5-b9fc610d8f5e" providerId="ADAL" clId="{11F9A23F-4765-4CC6-882E-E8D60C1CD4B8}" dt="2024-03-22T16:09:28.164" v="26" actId="962"/>
      <pc:docMkLst>
        <pc:docMk/>
      </pc:docMkLst>
      <pc:sldChg chg="addSp delSp modSp mod">
        <pc:chgData name="Davis, Jeffrey H." userId="79189ec7-4306-4996-bbc5-b9fc610d8f5e" providerId="ADAL" clId="{11F9A23F-4765-4CC6-882E-E8D60C1CD4B8}" dt="2024-03-22T15:59:29.091" v="20" actId="1076"/>
        <pc:sldMkLst>
          <pc:docMk/>
          <pc:sldMk cId="3772456921" sldId="374"/>
        </pc:sldMkLst>
        <pc:spChg chg="add del mod">
          <ac:chgData name="Davis, Jeffrey H." userId="79189ec7-4306-4996-bbc5-b9fc610d8f5e" providerId="ADAL" clId="{11F9A23F-4765-4CC6-882E-E8D60C1CD4B8}" dt="2024-03-22T15:57:06.883" v="10" actId="478"/>
          <ac:spMkLst>
            <pc:docMk/>
            <pc:sldMk cId="3772456921" sldId="374"/>
            <ac:spMk id="2" creationId="{0957819F-77E9-413F-A451-37AA0E27F673}"/>
          </ac:spMkLst>
        </pc:spChg>
        <pc:spChg chg="add del mod">
          <ac:chgData name="Davis, Jeffrey H." userId="79189ec7-4306-4996-bbc5-b9fc610d8f5e" providerId="ADAL" clId="{11F9A23F-4765-4CC6-882E-E8D60C1CD4B8}" dt="2024-03-22T15:56:58.455" v="9" actId="478"/>
          <ac:spMkLst>
            <pc:docMk/>
            <pc:sldMk cId="3772456921" sldId="374"/>
            <ac:spMk id="4" creationId="{C13FC20E-A0FA-E6B4-F0D7-15AEED806FB3}"/>
          </ac:spMkLst>
        </pc:spChg>
        <pc:spChg chg="add del mod">
          <ac:chgData name="Davis, Jeffrey H." userId="79189ec7-4306-4996-bbc5-b9fc610d8f5e" providerId="ADAL" clId="{11F9A23F-4765-4CC6-882E-E8D60C1CD4B8}" dt="2024-03-22T15:56:57.803" v="7" actId="33771"/>
          <ac:spMkLst>
            <pc:docMk/>
            <pc:sldMk cId="3772456921" sldId="374"/>
            <ac:spMk id="5" creationId="{91F3B4EF-A9AE-6EA3-B782-CEECE16A0A96}"/>
          </ac:spMkLst>
        </pc:spChg>
        <pc:spChg chg="add del mod">
          <ac:chgData name="Davis, Jeffrey H." userId="79189ec7-4306-4996-bbc5-b9fc610d8f5e" providerId="ADAL" clId="{11F9A23F-4765-4CC6-882E-E8D60C1CD4B8}" dt="2024-03-22T15:57:09.004" v="11" actId="478"/>
          <ac:spMkLst>
            <pc:docMk/>
            <pc:sldMk cId="3772456921" sldId="374"/>
            <ac:spMk id="6" creationId="{154D1733-5B66-DD44-0D08-EF831E6785C2}"/>
          </ac:spMkLst>
        </pc:spChg>
        <pc:spChg chg="add del mod">
          <ac:chgData name="Davis, Jeffrey H." userId="79189ec7-4306-4996-bbc5-b9fc610d8f5e" providerId="ADAL" clId="{11F9A23F-4765-4CC6-882E-E8D60C1CD4B8}" dt="2024-03-22T15:57:37.845" v="15" actId="478"/>
          <ac:spMkLst>
            <pc:docMk/>
            <pc:sldMk cId="3772456921" sldId="374"/>
            <ac:spMk id="7" creationId="{DE25EAAA-4B5C-BD34-235A-E134DBDEE9BF}"/>
          </ac:spMkLst>
        </pc:spChg>
        <pc:spChg chg="add del mod">
          <ac:chgData name="Davis, Jeffrey H." userId="79189ec7-4306-4996-bbc5-b9fc610d8f5e" providerId="ADAL" clId="{11F9A23F-4765-4CC6-882E-E8D60C1CD4B8}" dt="2024-03-22T15:57:39.980" v="16" actId="478"/>
          <ac:spMkLst>
            <pc:docMk/>
            <pc:sldMk cId="3772456921" sldId="374"/>
            <ac:spMk id="8" creationId="{C14ADE2B-8DCA-3710-42CB-30DB529A8F87}"/>
          </ac:spMkLst>
        </pc:spChg>
        <pc:spChg chg="add mod">
          <ac:chgData name="Davis, Jeffrey H." userId="79189ec7-4306-4996-bbc5-b9fc610d8f5e" providerId="ADAL" clId="{11F9A23F-4765-4CC6-882E-E8D60C1CD4B8}" dt="2024-03-22T15:59:29.091" v="20" actId="1076"/>
          <ac:spMkLst>
            <pc:docMk/>
            <pc:sldMk cId="3772456921" sldId="374"/>
            <ac:spMk id="9" creationId="{0B08487E-8A03-32BB-67F7-E5B9CC0496F3}"/>
          </ac:spMkLst>
        </pc:spChg>
      </pc:sldChg>
      <pc:sldChg chg="modSp mod">
        <pc:chgData name="Davis, Jeffrey H." userId="79189ec7-4306-4996-bbc5-b9fc610d8f5e" providerId="ADAL" clId="{11F9A23F-4765-4CC6-882E-E8D60C1CD4B8}" dt="2024-03-22T16:04:44.554" v="22" actId="255"/>
        <pc:sldMkLst>
          <pc:docMk/>
          <pc:sldMk cId="693330589" sldId="3734"/>
        </pc:sldMkLst>
        <pc:spChg chg="mod">
          <ac:chgData name="Davis, Jeffrey H." userId="79189ec7-4306-4996-bbc5-b9fc610d8f5e" providerId="ADAL" clId="{11F9A23F-4765-4CC6-882E-E8D60C1CD4B8}" dt="2024-03-22T16:04:44.554" v="22" actId="255"/>
          <ac:spMkLst>
            <pc:docMk/>
            <pc:sldMk cId="693330589" sldId="3734"/>
            <ac:spMk id="21" creationId="{363F74D5-C35C-F4D0-E30B-318C8D794045}"/>
          </ac:spMkLst>
        </pc:spChg>
      </pc:sldChg>
      <pc:sldChg chg="modSp mod">
        <pc:chgData name="Davis, Jeffrey H." userId="79189ec7-4306-4996-bbc5-b9fc610d8f5e" providerId="ADAL" clId="{11F9A23F-4765-4CC6-882E-E8D60C1CD4B8}" dt="2024-03-22T16:00:35.861" v="21" actId="1076"/>
        <pc:sldMkLst>
          <pc:docMk/>
          <pc:sldMk cId="0" sldId="2134806450"/>
        </pc:sldMkLst>
        <pc:spChg chg="mod">
          <ac:chgData name="Davis, Jeffrey H." userId="79189ec7-4306-4996-bbc5-b9fc610d8f5e" providerId="ADAL" clId="{11F9A23F-4765-4CC6-882E-E8D60C1CD4B8}" dt="2024-03-22T16:00:35.861" v="21" actId="1076"/>
          <ac:spMkLst>
            <pc:docMk/>
            <pc:sldMk cId="0" sldId="2134806450"/>
            <ac:spMk id="6" creationId="{EDF2AD0F-8F73-47FB-9FD7-CCE2D8E49AE5}"/>
          </ac:spMkLst>
        </pc:spChg>
      </pc:sldChg>
      <pc:sldChg chg="modSp mod">
        <pc:chgData name="Davis, Jeffrey H." userId="79189ec7-4306-4996-bbc5-b9fc610d8f5e" providerId="ADAL" clId="{11F9A23F-4765-4CC6-882E-E8D60C1CD4B8}" dt="2024-03-22T16:09:28.164" v="26" actId="962"/>
        <pc:sldMkLst>
          <pc:docMk/>
          <pc:sldMk cId="2037056860" sldId="2134806452"/>
        </pc:sldMkLst>
        <pc:spChg chg="mod">
          <ac:chgData name="Davis, Jeffrey H." userId="79189ec7-4306-4996-bbc5-b9fc610d8f5e" providerId="ADAL" clId="{11F9A23F-4765-4CC6-882E-E8D60C1CD4B8}" dt="2024-03-22T16:09:26.251" v="25" actId="962"/>
          <ac:spMkLst>
            <pc:docMk/>
            <pc:sldMk cId="2037056860" sldId="2134806452"/>
            <ac:spMk id="75" creationId="{0BDC42F7-4B82-D2F2-2A5B-9644D6BDB1B3}"/>
          </ac:spMkLst>
        </pc:spChg>
        <pc:spChg chg="mod">
          <ac:chgData name="Davis, Jeffrey H." userId="79189ec7-4306-4996-bbc5-b9fc610d8f5e" providerId="ADAL" clId="{11F9A23F-4765-4CC6-882E-E8D60C1CD4B8}" dt="2024-03-22T16:09:28.164" v="26" actId="962"/>
          <ac:spMkLst>
            <pc:docMk/>
            <pc:sldMk cId="2037056860" sldId="2134806452"/>
            <ac:spMk id="79" creationId="{CA8F19F9-10B2-508B-1755-B1974BAD30E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062E8F-0327-1B44-880E-F1AFCA2C073C}" type="datetimeFigureOut">
              <a:rPr lang="en-US" smtClean="0"/>
              <a:t>4/26/2024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1A873F-EF5E-994B-9976-428F934A075E}" type="slidenum">
              <a:rPr lang="en-US" smtClean="0"/>
              <a:t>‹#›</a:t>
            </a:fld>
            <a:endParaRPr lang="en-US"/>
          </a:p>
        </p:txBody>
      </p:sp>
    </p:spTree>
    <p:extLst>
      <p:ext uri="{BB962C8B-B14F-4D97-AF65-F5344CB8AC3E}">
        <p14:creationId xmlns:p14="http://schemas.microsoft.com/office/powerpoint/2010/main" val="6426202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BF4D7-81BE-0B4C-B655-82AD930F9C8A}" type="datetimeFigureOut">
              <a:rPr lang="en-US" smtClean="0"/>
              <a:t>4/26/2024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140A9-11FD-AB46-B99D-C1331D8D84D1}" type="slidenum">
              <a:rPr lang="en-US" smtClean="0"/>
              <a:t>‹#›</a:t>
            </a:fld>
            <a:endParaRPr lang="en-US"/>
          </a:p>
        </p:txBody>
      </p:sp>
    </p:spTree>
    <p:extLst>
      <p:ext uri="{BB962C8B-B14F-4D97-AF65-F5344CB8AC3E}">
        <p14:creationId xmlns:p14="http://schemas.microsoft.com/office/powerpoint/2010/main" val="760070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3E7DC8-2203-470B-94CF-731471D44871}" type="slidenum">
              <a:rPr lang="en-US" smtClean="0"/>
              <a:t>1</a:t>
            </a:fld>
            <a:endParaRPr lang="en-US"/>
          </a:p>
        </p:txBody>
      </p:sp>
    </p:spTree>
    <p:extLst>
      <p:ext uri="{BB962C8B-B14F-4D97-AF65-F5344CB8AC3E}">
        <p14:creationId xmlns:p14="http://schemas.microsoft.com/office/powerpoint/2010/main" val="2723685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spcAft>
                <a:spcPts val="0"/>
              </a:spcAft>
              <a:buClr>
                <a:srgbClr val="242424"/>
              </a:buClr>
              <a:tabLst>
                <a:tab pos="980440" algn="l"/>
              </a:tabLst>
            </a:pPr>
            <a:r>
              <a:rPr lang="tl-x-SDL" sz="1200" b="1">
                <a:solidFill>
                  <a:srgbClr val="1A3F6C"/>
                </a:solidFill>
                <a:effectLst/>
                <a:latin typeface="Century Gothic" panose="020B0502020202020204" pitchFamily="34" charset="0"/>
                <a:ea typeface="Times New Roman" panose="02020603050405020304" pitchFamily="18" charset="0"/>
              </a:rPr>
              <a:t>Bonding Education Program (BEP)</a:t>
            </a:r>
          </a:p>
          <a:p>
            <a:pPr marR="0" lvl="0">
              <a:spcAft>
                <a:spcPts val="0"/>
              </a:spcAft>
              <a:buClr>
                <a:srgbClr val="242424"/>
              </a:buClr>
              <a:tabLst>
                <a:tab pos="980440" algn="l"/>
              </a:tabLst>
            </a:pPr>
            <a:endParaRPr lang="en-US" sz="1200" b="1" dirty="0">
              <a:solidFill>
                <a:srgbClr val="1A3F6C"/>
              </a:solidFill>
              <a:effectLst/>
              <a:latin typeface="Century Gothic" panose="020B0502020202020204" pitchFamily="34" charset="0"/>
              <a:ea typeface="Times New Roman" panose="02020603050405020304" pitchFamily="18" charset="0"/>
            </a:endParaRPr>
          </a:p>
          <a:p>
            <a:pPr marL="285750" marR="0" indent="-285750">
              <a:spcAft>
                <a:spcPts val="0"/>
              </a:spcAft>
              <a:buFont typeface="Arial" panose="020B0604020202020204" pitchFamily="34" charset="0"/>
              <a:buChar char="•"/>
            </a:pPr>
            <a:r>
              <a:rPr lang="tl-x-SDL" sz="1200">
                <a:solidFill>
                  <a:srgbClr val="1A3F6C"/>
                </a:solidFill>
                <a:effectLst/>
                <a:latin typeface="Century Gothic" panose="020B0502020202020204" pitchFamily="34" charset="0"/>
                <a:ea typeface="Times New Roman" panose="02020603050405020304" pitchFamily="18" charset="0"/>
              </a:rPr>
              <a:t>Makipagtulungan sa OSDBU, mga kasosyo sa industriya ng bono, mga lokal na stakeholder sa transportasyon ng maliliit na negosyo, at mga lokal na producer/ahente ng bono sa iyong rehiyon para makapaghatid ng minimum na </a:t>
            </a:r>
            <a:r>
              <a:rPr lang="tl-x-SDL" sz="1200" b="1">
                <a:solidFill>
                  <a:srgbClr val="1A3F6C"/>
                </a:solidFill>
                <a:effectLst/>
                <a:latin typeface="Century Gothic" panose="020B0502020202020204" pitchFamily="34" charset="0"/>
                <a:ea typeface="Times New Roman" panose="02020603050405020304" pitchFamily="18" charset="0"/>
              </a:rPr>
              <a:t>dalawang (2) kumpletong Bonding Education Program.</a:t>
            </a:r>
          </a:p>
          <a:p>
            <a:pPr marL="285750" marR="0" indent="-285750">
              <a:spcAft>
                <a:spcPts val="0"/>
              </a:spcAft>
              <a:buFont typeface="Arial" panose="020B0604020202020204" pitchFamily="34" charset="0"/>
              <a:buChar char="•"/>
            </a:pPr>
            <a:endParaRPr lang="en-US" sz="1200" spc="255" dirty="0">
              <a:solidFill>
                <a:srgbClr val="1A3F6C"/>
              </a:solidFill>
              <a:latin typeface="Century Gothic" panose="020B0502020202020204" pitchFamily="34" charset="0"/>
              <a:ea typeface="Times New Roman" panose="02020603050405020304" pitchFamily="18" charset="0"/>
            </a:endParaRPr>
          </a:p>
          <a:p>
            <a:pPr marL="285750" marR="0" indent="-285750">
              <a:spcAft>
                <a:spcPts val="0"/>
              </a:spcAft>
              <a:buFont typeface="Arial" panose="020B0604020202020204" pitchFamily="34" charset="0"/>
              <a:buChar char="•"/>
            </a:pPr>
            <a:r>
              <a:rPr lang="tl-x-SDL" sz="1200">
                <a:solidFill>
                  <a:srgbClr val="1A3F6C"/>
                </a:solidFill>
                <a:effectLst/>
                <a:latin typeface="Century Gothic" panose="020B0502020202020204" pitchFamily="34" charset="0"/>
                <a:ea typeface="Times New Roman" panose="02020603050405020304" pitchFamily="18" charset="0"/>
              </a:rPr>
              <a:t>Ang BEP ay binubuo ng mga sumusunod na bahagi: (1) pulong ng stakeholder; (2) ang bahagi ng mga pang-edukasyong workshop; (3) ang bahagi ng pagiging handa ng bono; at (4) follow-on na tulong sa mga kalahok ng BEP para magbigay ng tulong teknikal at pagkuha batay sa planong inireseta na tinutukoy ng BEP. </a:t>
            </a:r>
          </a:p>
          <a:p>
            <a:pPr marL="285750" marR="0" indent="-285750">
              <a:spcAft>
                <a:spcPts val="0"/>
              </a:spcAft>
              <a:buFont typeface="Arial" panose="020B0604020202020204" pitchFamily="34" charset="0"/>
              <a:buChar char="•"/>
            </a:pPr>
            <a:endParaRPr lang="en-US" sz="1200" dirty="0">
              <a:solidFill>
                <a:srgbClr val="1A3F6C"/>
              </a:solidFill>
              <a:latin typeface="Century Gothic" panose="020B0502020202020204" pitchFamily="34" charset="0"/>
              <a:ea typeface="Times New Roman" panose="02020603050405020304" pitchFamily="18" charset="0"/>
            </a:endParaRPr>
          </a:p>
          <a:p>
            <a:pPr marL="285750" marR="0" indent="-285750">
              <a:spcAft>
                <a:spcPts val="0"/>
              </a:spcAft>
              <a:buFont typeface="Arial" panose="020B0604020202020204" pitchFamily="34" charset="0"/>
              <a:buChar char="•"/>
            </a:pPr>
            <a:r>
              <a:rPr lang="tl-x-SDL" sz="1200">
                <a:solidFill>
                  <a:srgbClr val="1A3F6C"/>
                </a:solidFill>
                <a:effectLst/>
                <a:latin typeface="Century Gothic" panose="020B0502020202020204" pitchFamily="34" charset="0"/>
                <a:ea typeface="Times New Roman" panose="02020603050405020304" pitchFamily="18" charset="0"/>
              </a:rPr>
              <a:t>Para sa bawat event sa BEP, makipagtulungan sa mga lokal na producer/ahente ng bono sa iyong rehiyon at ang may disbentaheng mga kalahok sa negosyo para maghatid ng hindi bababa sa sampung (10) may disbentaheng kalahok sa negosyo sa BEP na may access sa bono o pagtaas ng kapasidad ng bono. Ang mga programa ay popondohan nang hiwalay at bilang karagdagan sa halagang nakalista sa 1.3 ng panghihingi.</a:t>
            </a:r>
          </a:p>
          <a:p>
            <a:endParaRPr lang="en-US" b="1" dirty="0"/>
          </a:p>
        </p:txBody>
      </p:sp>
      <p:sp>
        <p:nvSpPr>
          <p:cNvPr id="4" name="Slide Number Placeholder 3"/>
          <p:cNvSpPr>
            <a:spLocks noGrp="1"/>
          </p:cNvSpPr>
          <p:nvPr>
            <p:ph type="sldNum" sz="quarter" idx="5"/>
          </p:nvPr>
        </p:nvSpPr>
        <p:spPr/>
        <p:txBody>
          <a:bodyPr/>
          <a:lstStyle/>
          <a:p>
            <a:fld id="{2D0C45D7-3BDA-434E-BD40-B3465CBF288A}" type="slidenum">
              <a:rPr lang="en-US" smtClean="0"/>
              <a:t>17</a:t>
            </a:fld>
            <a:endParaRPr lang="en-US"/>
          </a:p>
        </p:txBody>
      </p:sp>
    </p:spTree>
    <p:extLst>
      <p:ext uri="{BB962C8B-B14F-4D97-AF65-F5344CB8AC3E}">
        <p14:creationId xmlns:p14="http://schemas.microsoft.com/office/powerpoint/2010/main" val="22583638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BA Logo Slide">
    <p:spTree>
      <p:nvGrpSpPr>
        <p:cNvPr id="1" name=""/>
        <p:cNvGrpSpPr/>
        <p:nvPr/>
      </p:nvGrpSpPr>
      <p:grpSpPr>
        <a:xfrm>
          <a:off x="0" y="0"/>
          <a:ext cx="0" cy="0"/>
          <a:chOff x="0" y="0"/>
          <a:chExt cx="0" cy="0"/>
        </a:xfrm>
      </p:grpSpPr>
      <p:pic>
        <p:nvPicPr>
          <p:cNvPr id="9" name="Picture 8" descr="A picture containing drawing&#10;&#10;Description automatically generated">
            <a:extLst>
              <a:ext uri="{FF2B5EF4-FFF2-40B4-BE49-F238E27FC236}">
                <a16:creationId xmlns:a16="http://schemas.microsoft.com/office/drawing/2014/main" id="{352D0A3C-C83A-0D4E-8111-FCAFA77D5B25}"/>
              </a:ext>
            </a:extLst>
          </p:cNvPr>
          <p:cNvPicPr>
            <a:picLocks noChangeAspect="1"/>
          </p:cNvPicPr>
          <p:nvPr userDrawn="1"/>
        </p:nvPicPr>
        <p:blipFill>
          <a:blip r:embed="rId2"/>
          <a:stretch>
            <a:fillRect/>
          </a:stretch>
        </p:blipFill>
        <p:spPr>
          <a:xfrm>
            <a:off x="3950488" y="1095755"/>
            <a:ext cx="4291024" cy="4666489"/>
          </a:xfrm>
          <a:prstGeom prst="rect">
            <a:avLst/>
          </a:prstGeom>
        </p:spPr>
      </p:pic>
    </p:spTree>
    <p:extLst>
      <p:ext uri="{BB962C8B-B14F-4D97-AF65-F5344CB8AC3E}">
        <p14:creationId xmlns:p14="http://schemas.microsoft.com/office/powerpoint/2010/main" val="983657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CBD941-85B0-4783-9479-F3C09F634B4E}" type="datetime4">
              <a:rPr lang="en-US" smtClean="0"/>
              <a:t>April 26,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AB44B9-F1EC-4F4B-88D4-413245C9CD3E}" type="slidenum">
              <a:rPr lang="en-US" smtClean="0"/>
              <a:t>‹#›</a:t>
            </a:fld>
            <a:endParaRPr lang="en-US"/>
          </a:p>
        </p:txBody>
      </p:sp>
      <p:sp>
        <p:nvSpPr>
          <p:cNvPr id="6" name="Rectangle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3"/>
          </p:nvPr>
        </p:nvSpPr>
        <p:spPr>
          <a:xfrm>
            <a:off x="0" y="0"/>
            <a:ext cx="12192000" cy="6858000"/>
          </a:xfrm>
        </p:spPr>
        <p:txBody>
          <a:bodyPr/>
          <a:lstStyle/>
          <a:p>
            <a:r>
              <a:rPr lang="en-US"/>
              <a:t>Click icon to add picture</a:t>
            </a:r>
            <a:endParaRPr lang="en-US" dirty="0"/>
          </a:p>
        </p:txBody>
      </p:sp>
    </p:spTree>
    <p:extLst>
      <p:ext uri="{BB962C8B-B14F-4D97-AF65-F5344CB8AC3E}">
        <p14:creationId xmlns:p14="http://schemas.microsoft.com/office/powerpoint/2010/main" val="34494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0A0D8E9-0EE2-4BCA-B937-634D8988D610}"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99831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2F5A69AD-8C62-487B-9E5E-1D125FB4596C}"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
        <p:nvSpPr>
          <p:cNvPr id="8" name="Title 1"/>
          <p:cNvSpPr>
            <a:spLocks noGrp="1"/>
          </p:cNvSpPr>
          <p:nvPr>
            <p:ph type="title"/>
          </p:nvPr>
        </p:nvSpPr>
        <p:spPr>
          <a:xfrm>
            <a:off x="839788" y="987425"/>
            <a:ext cx="3932237" cy="1224275"/>
          </a:xfrm>
        </p:spPr>
        <p:txBody>
          <a:bodyPr anchor="t">
            <a:normAutofit/>
          </a:bodyPr>
          <a:lstStyle>
            <a:lvl1pPr algn="l">
              <a:defRPr sz="3600"/>
            </a:lvl1pPr>
          </a:lstStyle>
          <a:p>
            <a:r>
              <a:rPr lang="en-US"/>
              <a:t>Click to edit Master title style</a:t>
            </a:r>
            <a:endParaRPr lang="en-US" dirty="0"/>
          </a:p>
        </p:txBody>
      </p:sp>
      <p:sp>
        <p:nvSpPr>
          <p:cNvPr id="9" name="Text Placeholder 3"/>
          <p:cNvSpPr>
            <a:spLocks noGrp="1"/>
          </p:cNvSpPr>
          <p:nvPr>
            <p:ph type="body" sz="half" idx="2"/>
          </p:nvPr>
        </p:nvSpPr>
        <p:spPr>
          <a:xfrm>
            <a:off x="839788" y="2211700"/>
            <a:ext cx="3932237" cy="3657288"/>
          </a:xfrm>
        </p:spPr>
        <p:txBody>
          <a:bodyPr/>
          <a:lstStyle>
            <a:lvl1pPr marL="0" indent="0">
              <a:buNone/>
              <a:defRPr sz="1600" b="1">
                <a:solidFill>
                  <a:srgbClr val="89898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7003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AAA6B-4527-405F-AA6F-7C36B2ADE800}"/>
              </a:ext>
            </a:extLst>
          </p:cNvPr>
          <p:cNvSpPr/>
          <p:nvPr userDrawn="1"/>
        </p:nvSpPr>
        <p:spPr>
          <a:xfrm>
            <a:off x="0" y="0"/>
            <a:ext cx="12192000" cy="6858000"/>
          </a:xfrm>
          <a:prstGeom prst="rect">
            <a:avLst/>
          </a:prstGeom>
          <a:solidFill>
            <a:srgbClr val="002E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8B6B0DF4-8D33-4DD8-A1FE-B3E954E0394F}"/>
              </a:ext>
            </a:extLst>
          </p:cNvPr>
          <p:cNvSpPr>
            <a:spLocks noGrp="1"/>
          </p:cNvSpPr>
          <p:nvPr>
            <p:ph type="title"/>
          </p:nvPr>
        </p:nvSpPr>
        <p:spPr>
          <a:xfrm>
            <a:off x="838200" y="4539940"/>
            <a:ext cx="10515600" cy="1160039"/>
          </a:xfrm>
        </p:spPr>
        <p:txBody>
          <a:bodyPr/>
          <a:lstStyle/>
          <a:p>
            <a:r>
              <a:rPr lang="en-US"/>
              <a:t>Click to edit Master title style</a:t>
            </a:r>
          </a:p>
        </p:txBody>
      </p:sp>
      <p:pic>
        <p:nvPicPr>
          <p:cNvPr id="5" name="Picture 4" descr="U.S. Small Business Administration (SBA) logo.">
            <a:extLst>
              <a:ext uri="{FF2B5EF4-FFF2-40B4-BE49-F238E27FC236}">
                <a16:creationId xmlns:a16="http://schemas.microsoft.com/office/drawing/2014/main" id="{4AC9F962-2A99-458C-ACB0-17459A57BDD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19312" y="1606513"/>
            <a:ext cx="3353375" cy="3644973"/>
          </a:xfrm>
          <a:prstGeom prst="rect">
            <a:avLst/>
          </a:prstGeom>
        </p:spPr>
      </p:pic>
    </p:spTree>
    <p:extLst>
      <p:ext uri="{BB962C8B-B14F-4D97-AF65-F5344CB8AC3E}">
        <p14:creationId xmlns:p14="http://schemas.microsoft.com/office/powerpoint/2010/main" val="30839911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2 lines) - Screen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5B8858A-EDE6-40BD-9EB5-21E4470ECB35}"/>
              </a:ext>
            </a:extLst>
          </p:cNvPr>
          <p:cNvSpPr/>
          <p:nvPr userDrawn="1"/>
        </p:nvSpPr>
        <p:spPr>
          <a:xfrm>
            <a:off x="0" y="0"/>
            <a:ext cx="12192000" cy="6858000"/>
          </a:xfrm>
          <a:prstGeom prst="rect">
            <a:avLst/>
          </a:prstGeom>
          <a:solidFill>
            <a:srgbClr val="007D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a:extLst>
              <a:ext uri="{FF2B5EF4-FFF2-40B4-BE49-F238E27FC236}">
                <a16:creationId xmlns:a16="http://schemas.microsoft.com/office/drawing/2014/main" id="{69BB24EA-F954-4007-8437-F199915416AD}"/>
              </a:ext>
            </a:extLst>
          </p:cNvPr>
          <p:cNvSpPr>
            <a:spLocks noGrp="1"/>
          </p:cNvSpPr>
          <p:nvPr>
            <p:ph type="ctrTitle" hasCustomPrompt="1"/>
          </p:nvPr>
        </p:nvSpPr>
        <p:spPr>
          <a:xfrm>
            <a:off x="2667000" y="2235200"/>
            <a:ext cx="6858000" cy="2387600"/>
          </a:xfrm>
          <a:prstGeom prst="rect">
            <a:avLst/>
          </a:prstGeom>
        </p:spPr>
        <p:txBody>
          <a:bodyPr anchor="ctr"/>
          <a:lstStyle>
            <a:lvl1pPr algn="ctr">
              <a:lnSpc>
                <a:spcPts val="4500"/>
              </a:lnSpc>
              <a:defRPr sz="4500">
                <a:solidFill>
                  <a:schemeClr val="bg1"/>
                </a:solidFill>
              </a:defRPr>
            </a:lvl1pPr>
          </a:lstStyle>
          <a:p>
            <a:r>
              <a:rPr lang="en-US"/>
              <a:t>Click to edit Master </a:t>
            </a:r>
            <a:br>
              <a:rPr lang="en-US"/>
            </a:br>
            <a:r>
              <a:rPr lang="en-US"/>
              <a:t>chapter style</a:t>
            </a:r>
          </a:p>
        </p:txBody>
      </p:sp>
      <p:pic>
        <p:nvPicPr>
          <p:cNvPr id="4" name="Picture 3" descr="U.S. Small Business Administration (SBA) logo.">
            <a:extLst>
              <a:ext uri="{FF2B5EF4-FFF2-40B4-BE49-F238E27FC236}">
                <a16:creationId xmlns:a16="http://schemas.microsoft.com/office/drawing/2014/main" id="{0E7F0366-694B-4F1B-A246-5511FB2237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96593" y="566675"/>
            <a:ext cx="2409324" cy="661760"/>
          </a:xfrm>
          <a:prstGeom prst="rect">
            <a:avLst/>
          </a:prstGeom>
        </p:spPr>
      </p:pic>
    </p:spTree>
    <p:extLst>
      <p:ext uri="{BB962C8B-B14F-4D97-AF65-F5344CB8AC3E}">
        <p14:creationId xmlns:p14="http://schemas.microsoft.com/office/powerpoint/2010/main" val="4034888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0"/>
          </p:nvPr>
        </p:nvSpPr>
        <p:spPr>
          <a:xfrm>
            <a:off x="521226" y="6194300"/>
            <a:ext cx="2394420" cy="365125"/>
          </a:xfrm>
        </p:spPr>
        <p:txBody>
          <a:bodyPr/>
          <a:lstStyle/>
          <a:p>
            <a:fld id="{3337F392-8272-4F46-B853-431367BC72E1}"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30123969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267" b="1" i="0">
                <a:solidFill>
                  <a:schemeClr val="bg1"/>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sz="1867" b="0" i="0">
                <a:solidFill>
                  <a:srgbClr val="073963"/>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8606E21-7486-486F-8802-756DC407E9E0}" type="datetime4">
              <a:rPr lang="en-US" smtClean="0"/>
              <a:t>April 26, 2024</a:t>
            </a:fld>
            <a:endParaRPr lang="en-US" dirty="0"/>
          </a:p>
        </p:txBody>
      </p:sp>
      <p:sp>
        <p:nvSpPr>
          <p:cNvPr id="6" name="Holder 6"/>
          <p:cNvSpPr>
            <a:spLocks noGrp="1"/>
          </p:cNvSpPr>
          <p:nvPr>
            <p:ph type="sldNum" sz="quarter" idx="7"/>
          </p:nvPr>
        </p:nvSpPr>
        <p:spPr/>
        <p:txBody>
          <a:bodyPr lIns="0" tIns="0" rIns="0" bIns="0"/>
          <a:lstStyle>
            <a:lvl1pPr>
              <a:defRPr sz="1200" b="0" i="0">
                <a:solidFill>
                  <a:srgbClr val="062C4A"/>
                </a:solidFill>
                <a:latin typeface="Calibri"/>
                <a:cs typeface="Calibri"/>
              </a:defRPr>
            </a:lvl1pPr>
          </a:lstStyle>
          <a:p>
            <a:pPr marL="50799">
              <a:lnSpc>
                <a:spcPts val="1273"/>
              </a:lnSpc>
            </a:pPr>
            <a:fld id="{81D60167-4931-47E6-BA6A-407CBD079E47}" type="slidenum">
              <a:rPr lang="en-US" spc="-33" smtClean="0"/>
              <a:pPr marL="50799">
                <a:lnSpc>
                  <a:spcPts val="1273"/>
                </a:lnSpc>
              </a:pPr>
              <a:t>‹#›</a:t>
            </a:fld>
            <a:endParaRPr lang="en-US" spc="-33" dirty="0"/>
          </a:p>
        </p:txBody>
      </p:sp>
    </p:spTree>
    <p:extLst>
      <p:ext uri="{BB962C8B-B14F-4D97-AF65-F5344CB8AC3E}">
        <p14:creationId xmlns:p14="http://schemas.microsoft.com/office/powerpoint/2010/main" val="860486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line) - Screen Only">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360614"/>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(1 line)</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
        <p:nvSpPr>
          <p:cNvPr id="9" name="Text Placeholder 7"/>
          <p:cNvSpPr>
            <a:spLocks noGrp="1"/>
          </p:cNvSpPr>
          <p:nvPr>
            <p:ph type="body" sz="quarter" idx="10" hasCustomPrompt="1"/>
          </p:nvPr>
        </p:nvSpPr>
        <p:spPr>
          <a:xfrm>
            <a:off x="1524000" y="3748088"/>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939655"/>
            <a:ext cx="9144000" cy="2387600"/>
          </a:xfrm>
        </p:spPr>
        <p:txBody>
          <a:bodyPr anchor="b">
            <a:normAutofit/>
          </a:bodyPr>
          <a:lstStyle>
            <a:lvl1pPr algn="ctr">
              <a:lnSpc>
                <a:spcPct val="75000"/>
              </a:lnSpc>
              <a:defRPr sz="8000" spc="-300">
                <a:solidFill>
                  <a:srgbClr val="003F80"/>
                </a:solidFill>
              </a:defRPr>
            </a:lvl1pPr>
          </a:lstStyle>
          <a:p>
            <a:r>
              <a:rPr lang="en-US" dirty="0"/>
              <a:t>Click to edit Master title style (2 lines)</a:t>
            </a:r>
          </a:p>
        </p:txBody>
      </p:sp>
      <p:sp>
        <p:nvSpPr>
          <p:cNvPr id="3" name="Subtitle 2"/>
          <p:cNvSpPr>
            <a:spLocks noGrp="1"/>
          </p:cNvSpPr>
          <p:nvPr>
            <p:ph type="subTitle" idx="1"/>
          </p:nvPr>
        </p:nvSpPr>
        <p:spPr>
          <a:xfrm>
            <a:off x="1524000" y="6194612"/>
            <a:ext cx="9144000" cy="455570"/>
          </a:xfrm>
        </p:spPr>
        <p:txBody>
          <a:bodyPr>
            <a:normAutofit/>
          </a:bodyPr>
          <a:lstStyle>
            <a:lvl1pPr marL="0" indent="0" algn="ctr">
              <a:buNone/>
              <a:defRPr sz="1800">
                <a:solidFill>
                  <a:srgbClr val="003F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 Placeholder 7"/>
          <p:cNvSpPr>
            <a:spLocks noGrp="1"/>
          </p:cNvSpPr>
          <p:nvPr>
            <p:ph type="body" sz="quarter" idx="10" hasCustomPrompt="1"/>
          </p:nvPr>
        </p:nvSpPr>
        <p:spPr>
          <a:xfrm>
            <a:off x="1524000" y="4327255"/>
            <a:ext cx="9144000" cy="1646237"/>
          </a:xfrm>
        </p:spPr>
        <p:txBody>
          <a:bodyPr>
            <a:noAutofit/>
          </a:bodyPr>
          <a:lstStyle>
            <a:lvl1pPr marL="0" indent="0" algn="ctr">
              <a:buNone/>
              <a:defRPr sz="3200" b="1">
                <a:solidFill>
                  <a:schemeClr val="bg1">
                    <a:lumMod val="65000"/>
                  </a:schemeClr>
                </a:solidFill>
              </a:defRPr>
            </a:lvl1pPr>
            <a:lvl2pPr marL="457200" indent="0" algn="ctr">
              <a:buNone/>
              <a:defRPr sz="3200" b="1">
                <a:solidFill>
                  <a:srgbClr val="898989"/>
                </a:solidFill>
              </a:defRPr>
            </a:lvl2pPr>
            <a:lvl3pPr marL="914400" indent="0" algn="ctr">
              <a:buNone/>
              <a:defRPr sz="3200" b="1">
                <a:solidFill>
                  <a:srgbClr val="898989"/>
                </a:solidFill>
              </a:defRPr>
            </a:lvl3pPr>
            <a:lvl4pPr marL="1371600" indent="0" algn="ctr">
              <a:buNone/>
              <a:defRPr sz="3200" b="1">
                <a:solidFill>
                  <a:srgbClr val="898989"/>
                </a:solidFill>
              </a:defRPr>
            </a:lvl4pPr>
            <a:lvl5pPr marL="1828800" indent="0" algn="ctr">
              <a:buNone/>
              <a:defRPr sz="3200" b="1">
                <a:solidFill>
                  <a:srgbClr val="898989"/>
                </a:solidFill>
              </a:defRPr>
            </a:lvl5pPr>
          </a:lstStyle>
          <a:p>
            <a:pPr lvl="0"/>
            <a:r>
              <a:rPr lang="en-US" dirty="0"/>
              <a:t>Click to edit Master subtitle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2048" y="683994"/>
            <a:ext cx="2407901" cy="66014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bg>
      <p:bgPr>
        <a:solidFill>
          <a:srgbClr val="003E7F"/>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524000" y="1122363"/>
            <a:ext cx="9144000" cy="2387600"/>
          </a:xfrm>
        </p:spPr>
        <p:txBody>
          <a:bodyPr anchor="b"/>
          <a:lstStyle>
            <a:lvl1pPr algn="ctr">
              <a:lnSpc>
                <a:spcPts val="6000"/>
              </a:lnSpc>
              <a:defRPr sz="6000">
                <a:solidFill>
                  <a:srgbClr val="007EB4"/>
                </a:solidFill>
              </a:defRPr>
            </a:lvl1pPr>
          </a:lstStyle>
          <a:p>
            <a:r>
              <a:rPr lang="en-US" dirty="0"/>
              <a:t>Click to edit Master </a:t>
            </a:r>
            <a:br>
              <a:rPr lang="en-US" dirty="0"/>
            </a:br>
            <a:r>
              <a:rPr lang="en-US" dirty="0"/>
              <a:t>chapter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Chapter Slide Al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66126" y="1268765"/>
            <a:ext cx="9259747" cy="2237228"/>
          </a:xfrm>
        </p:spPr>
        <p:txBody>
          <a:bodyPr anchor="b"/>
          <a:lstStyle>
            <a:lvl1pPr>
              <a:lnSpc>
                <a:spcPts val="6000"/>
              </a:lnSpc>
              <a:defRPr sz="6000"/>
            </a:lvl1pPr>
          </a:lstStyle>
          <a:p>
            <a:r>
              <a:rPr lang="en-US" dirty="0"/>
              <a:t>Click to edit Master </a:t>
            </a:r>
            <a:br>
              <a:rPr lang="en-US" dirty="0"/>
            </a:br>
            <a:r>
              <a:rPr lang="en-US" dirty="0"/>
              <a:t>chapter style</a:t>
            </a:r>
          </a:p>
        </p:txBody>
      </p:sp>
      <p:sp>
        <p:nvSpPr>
          <p:cNvPr id="3" name="Text Placeholder 2"/>
          <p:cNvSpPr>
            <a:spLocks noGrp="1"/>
          </p:cNvSpPr>
          <p:nvPr>
            <p:ph type="body" idx="1" hasCustomPrompt="1"/>
          </p:nvPr>
        </p:nvSpPr>
        <p:spPr>
          <a:xfrm>
            <a:off x="1471005" y="3613572"/>
            <a:ext cx="9259747" cy="1500187"/>
          </a:xfrm>
        </p:spPr>
        <p:txBody>
          <a:bodyPr/>
          <a:lstStyle>
            <a:lvl1pPr marL="0" indent="0" algn="ctr">
              <a:buNone/>
              <a:defRPr sz="2400" b="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subtitle style</a:t>
            </a:r>
          </a:p>
        </p:txBody>
      </p:sp>
      <p:sp>
        <p:nvSpPr>
          <p:cNvPr id="4" name="Date Placeholder 3"/>
          <p:cNvSpPr>
            <a:spLocks noGrp="1"/>
          </p:cNvSpPr>
          <p:nvPr>
            <p:ph type="dt" sz="half" idx="10"/>
          </p:nvPr>
        </p:nvSpPr>
        <p:spPr/>
        <p:txBody>
          <a:bodyPr/>
          <a:lstStyle/>
          <a:p>
            <a:fld id="{0E72D6A5-B56E-4B27-9CE7-9CA637AFE9C0}" type="datetime4">
              <a:rPr lang="en-US" smtClean="0"/>
              <a:t>April 26,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64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with Subtit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0650"/>
            <a:ext cx="10515600" cy="598904"/>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521226" y="6194300"/>
            <a:ext cx="2394420" cy="365125"/>
          </a:xfrm>
        </p:spPr>
        <p:txBody>
          <a:bodyPr/>
          <a:lstStyle/>
          <a:p>
            <a:fld id="{F47FF4E7-E9BA-469C-BD3B-8A04E7033F71}" type="datetime4">
              <a:rPr lang="en-US" smtClean="0"/>
              <a:t>April 26, 2024</a:t>
            </a:fld>
            <a:endParaRPr lang="en-US"/>
          </a:p>
        </p:txBody>
      </p:sp>
      <p:sp>
        <p:nvSpPr>
          <p:cNvPr id="9" name="Footer Placeholder 5"/>
          <p:cNvSpPr>
            <a:spLocks noGrp="1"/>
          </p:cNvSpPr>
          <p:nvPr>
            <p:ph type="ftr" sz="quarter" idx="11"/>
          </p:nvPr>
        </p:nvSpPr>
        <p:spPr>
          <a:xfrm>
            <a:off x="4038600" y="6194300"/>
            <a:ext cx="4114800" cy="365125"/>
          </a:xfrm>
        </p:spPr>
        <p:txBody>
          <a:bodyPr/>
          <a:lstStyle/>
          <a:p>
            <a:endParaRPr lang="en-US"/>
          </a:p>
        </p:txBody>
      </p:sp>
      <p:sp>
        <p:nvSpPr>
          <p:cNvPr id="10" name="Slide Number Placeholder 6"/>
          <p:cNvSpPr>
            <a:spLocks noGrp="1"/>
          </p:cNvSpPr>
          <p:nvPr>
            <p:ph type="sldNum" sz="quarter" idx="12"/>
          </p:nvPr>
        </p:nvSpPr>
        <p:spPr>
          <a:xfrm>
            <a:off x="9062013" y="6194300"/>
            <a:ext cx="2743200" cy="365125"/>
          </a:xfrm>
        </p:spPr>
        <p:txBody>
          <a:bodyPr/>
          <a:lstStyle/>
          <a:p>
            <a:fld id="{B1AB44B9-F1EC-4F4B-88D4-413245C9CD3E}" type="slidenum">
              <a:rPr lang="en-US" smtClean="0"/>
              <a:t>‹#›</a:t>
            </a:fld>
            <a:endParaRPr lang="en-US"/>
          </a:p>
        </p:txBody>
      </p:sp>
      <p:sp>
        <p:nvSpPr>
          <p:cNvPr id="11" name="Subtitle 2"/>
          <p:cNvSpPr>
            <a:spLocks noGrp="1"/>
          </p:cNvSpPr>
          <p:nvPr>
            <p:ph type="subTitle" idx="13"/>
          </p:nvPr>
        </p:nvSpPr>
        <p:spPr>
          <a:xfrm>
            <a:off x="838200" y="1129554"/>
            <a:ext cx="10515600" cy="696071"/>
          </a:xfrm>
        </p:spPr>
        <p:txBody>
          <a:bodyPr>
            <a:normAutofit/>
          </a:bodyPr>
          <a:lstStyle>
            <a:lvl1pPr marL="0" indent="0" algn="ctr">
              <a:buNone/>
              <a:defRPr sz="2100" b="1">
                <a:solidFill>
                  <a:srgbClr val="89898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947093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1DC2066-55FF-4A5F-B420-D4DCCF88EE60}" type="datetime4">
              <a:rPr lang="en-US" smtClean="0"/>
              <a:t>April 26,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1746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528918"/>
            <a:ext cx="10515600" cy="1161770"/>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586908"/>
          </a:xfrm>
        </p:spPr>
        <p:txBody>
          <a:bodyPr anchor="b">
            <a:normAutofit/>
          </a:bodyPr>
          <a:lstStyle>
            <a:lvl1pPr marL="0" indent="0">
              <a:buNone/>
              <a:defRPr sz="2800" b="1">
                <a:solidFill>
                  <a:srgbClr val="89898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FEEEBB4-500C-4032-B64C-C91431DCAFBF}" type="datetime4">
              <a:rPr lang="en-US" smtClean="0"/>
              <a:t>April 26,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96533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5654A2-9723-49EE-BAEF-603A4DF15610}" type="datetime4">
              <a:rPr lang="en-US" smtClean="0"/>
              <a:t>April 26,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AB44B9-F1EC-4F4B-88D4-413245C9CD3E}" type="slidenum">
              <a:rPr lang="en-US" smtClean="0"/>
              <a:t>‹#›</a:t>
            </a:fld>
            <a:endParaRPr lang="en-US"/>
          </a:p>
        </p:txBody>
      </p:sp>
    </p:spTree>
    <p:extLst>
      <p:ext uri="{BB962C8B-B14F-4D97-AF65-F5344CB8AC3E}">
        <p14:creationId xmlns:p14="http://schemas.microsoft.com/office/powerpoint/2010/main" val="13724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8"/>
          <a:srcRect t="-18262"/>
          <a:stretch/>
        </p:blipFill>
        <p:spPr>
          <a:xfrm>
            <a:off x="152400" y="6194300"/>
            <a:ext cx="11887200" cy="527175"/>
          </a:xfrm>
          <a:prstGeom prst="rect">
            <a:avLst/>
          </a:prstGeom>
        </p:spPr>
      </p:pic>
      <p:sp>
        <p:nvSpPr>
          <p:cNvPr id="6" name="Slide Number Placeholder 5"/>
          <p:cNvSpPr>
            <a:spLocks noGrp="1"/>
          </p:cNvSpPr>
          <p:nvPr>
            <p:ph type="sldNum" sz="quarter" idx="4"/>
          </p:nvPr>
        </p:nvSpPr>
        <p:spPr>
          <a:xfrm>
            <a:off x="9062013" y="6194300"/>
            <a:ext cx="2743200" cy="365125"/>
          </a:xfrm>
          <a:prstGeom prst="rect">
            <a:avLst/>
          </a:prstGeom>
        </p:spPr>
        <p:txBody>
          <a:bodyPr vert="horz" lIns="91440" tIns="45720" rIns="91440" bIns="45720" rtlCol="0" anchor="ctr"/>
          <a:lstStyle>
            <a:lvl1pPr algn="r">
              <a:defRPr sz="1200">
                <a:solidFill>
                  <a:schemeClr val="tx1">
                    <a:tint val="75000"/>
                  </a:schemeClr>
                </a:solidFill>
                <a:latin typeface="Source Sans Pro" charset="0"/>
                <a:ea typeface="Source Sans Pro" charset="0"/>
                <a:cs typeface="Source Sans Pro" charset="0"/>
              </a:defRPr>
            </a:lvl1pPr>
          </a:lstStyle>
          <a:p>
            <a:fld id="{B1AB44B9-F1EC-4F4B-88D4-413245C9CD3E}" type="slidenum">
              <a:rPr lang="en-US" smtClean="0"/>
              <a:pPr/>
              <a:t>‹#›</a:t>
            </a:fld>
            <a:endParaRPr lang="en-US" dirty="0"/>
          </a:p>
        </p:txBody>
      </p:sp>
      <p:sp>
        <p:nvSpPr>
          <p:cNvPr id="2" name="Title Placeholder 1"/>
          <p:cNvSpPr>
            <a:spLocks noGrp="1"/>
          </p:cNvSpPr>
          <p:nvPr>
            <p:ph type="title"/>
          </p:nvPr>
        </p:nvSpPr>
        <p:spPr>
          <a:xfrm>
            <a:off x="838200" y="530649"/>
            <a:ext cx="10515600" cy="116003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2066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038600" y="619430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ource Sans Pro" charset="0"/>
                <a:ea typeface="Source Sans Pro" charset="0"/>
                <a:cs typeface="Source Sans Pro" charset="0"/>
              </a:defRPr>
            </a:lvl1pPr>
          </a:lstStyle>
          <a:p>
            <a:endParaRPr lang="en-US" dirty="0"/>
          </a:p>
        </p:txBody>
      </p:sp>
      <p:sp>
        <p:nvSpPr>
          <p:cNvPr id="10" name="Rectangle 9"/>
          <p:cNvSpPr/>
          <p:nvPr/>
        </p:nvSpPr>
        <p:spPr>
          <a:xfrm>
            <a:off x="0" y="6135624"/>
            <a:ext cx="605928" cy="7223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47204" y="119502"/>
            <a:ext cx="11892396" cy="329742"/>
            <a:chOff x="147204" y="119502"/>
            <a:chExt cx="11892396" cy="329742"/>
          </a:xfrm>
        </p:grpSpPr>
        <p:sp>
          <p:nvSpPr>
            <p:cNvPr id="11" name="Rectangle 10"/>
            <p:cNvSpPr/>
            <p:nvPr userDrawn="1"/>
          </p:nvSpPr>
          <p:spPr>
            <a:xfrm>
              <a:off x="11913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2" name="Rectangle 11"/>
            <p:cNvSpPr/>
            <p:nvPr userDrawn="1"/>
          </p:nvSpPr>
          <p:spPr>
            <a:xfrm rot="5400000">
              <a:off x="5967006" y="-5700300"/>
              <a:ext cx="126396" cy="11766000"/>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3" name="Rectangle 12"/>
            <p:cNvSpPr/>
            <p:nvPr userDrawn="1"/>
          </p:nvSpPr>
          <p:spPr>
            <a:xfrm>
              <a:off x="147204" y="119502"/>
              <a:ext cx="126396" cy="329742"/>
            </a:xfrm>
            <a:prstGeom prst="rect">
              <a:avLst/>
            </a:pr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sp>
        <p:nvSpPr>
          <p:cNvPr id="15" name="Rectangle 14"/>
          <p:cNvSpPr/>
          <p:nvPr/>
        </p:nvSpPr>
        <p:spPr>
          <a:xfrm>
            <a:off x="11913204" y="6277140"/>
            <a:ext cx="126396" cy="441342"/>
          </a:xfrm>
          <a:custGeom>
            <a:avLst/>
            <a:gdLst>
              <a:gd name="connsiteX0" fmla="*/ 0 w 126396"/>
              <a:gd name="connsiteY0" fmla="*/ 0 h 441341"/>
              <a:gd name="connsiteX1" fmla="*/ 126396 w 126396"/>
              <a:gd name="connsiteY1" fmla="*/ 0 h 441341"/>
              <a:gd name="connsiteX2" fmla="*/ 126396 w 126396"/>
              <a:gd name="connsiteY2" fmla="*/ 441341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36566 h 441341"/>
              <a:gd name="connsiteX3" fmla="*/ 0 w 126396"/>
              <a:gd name="connsiteY3" fmla="*/ 441341 h 441341"/>
              <a:gd name="connsiteX4" fmla="*/ 0 w 126396"/>
              <a:gd name="connsiteY4" fmla="*/ 0 h 441341"/>
              <a:gd name="connsiteX0" fmla="*/ 0 w 126396"/>
              <a:gd name="connsiteY0" fmla="*/ 0 h 441341"/>
              <a:gd name="connsiteX1" fmla="*/ 126396 w 126396"/>
              <a:gd name="connsiteY1" fmla="*/ 0 h 441341"/>
              <a:gd name="connsiteX2" fmla="*/ 126396 w 126396"/>
              <a:gd name="connsiteY2" fmla="*/ 327041 h 441341"/>
              <a:gd name="connsiteX3" fmla="*/ 0 w 126396"/>
              <a:gd name="connsiteY3" fmla="*/ 441341 h 441341"/>
              <a:gd name="connsiteX4" fmla="*/ 0 w 126396"/>
              <a:gd name="connsiteY4" fmla="*/ 0 h 44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96" h="441341">
                <a:moveTo>
                  <a:pt x="0" y="0"/>
                </a:moveTo>
                <a:lnTo>
                  <a:pt x="126396" y="0"/>
                </a:lnTo>
                <a:lnTo>
                  <a:pt x="126396" y="327041"/>
                </a:lnTo>
                <a:lnTo>
                  <a:pt x="0" y="441341"/>
                </a:lnTo>
                <a:lnTo>
                  <a:pt x="0" y="0"/>
                </a:lnTo>
                <a:close/>
              </a:path>
            </a:pathLst>
          </a:custGeom>
          <a:solidFill>
            <a:srgbClr val="003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16" name="Picture 15"/>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566" y="6448922"/>
            <a:ext cx="350825" cy="272601"/>
          </a:xfrm>
          <a:prstGeom prst="rect">
            <a:avLst/>
          </a:prstGeom>
        </p:spPr>
      </p:pic>
      <p:sp>
        <p:nvSpPr>
          <p:cNvPr id="4" name="Date Placeholder 3"/>
          <p:cNvSpPr>
            <a:spLocks noGrp="1"/>
          </p:cNvSpPr>
          <p:nvPr>
            <p:ph type="dt" sz="half" idx="2"/>
          </p:nvPr>
        </p:nvSpPr>
        <p:spPr>
          <a:xfrm>
            <a:off x="521226" y="6194300"/>
            <a:ext cx="2394420" cy="365125"/>
          </a:xfrm>
          <a:prstGeom prst="rect">
            <a:avLst/>
          </a:prstGeom>
        </p:spPr>
        <p:txBody>
          <a:bodyPr vert="horz" lIns="91440" tIns="45720" rIns="91440" bIns="45720" rtlCol="0" anchor="ctr"/>
          <a:lstStyle>
            <a:lvl1pPr algn="l">
              <a:defRPr sz="1200">
                <a:solidFill>
                  <a:schemeClr val="tx1">
                    <a:tint val="75000"/>
                  </a:schemeClr>
                </a:solidFill>
                <a:latin typeface="Source Sans Pro" charset="0"/>
                <a:ea typeface="Source Sans Pro" charset="0"/>
                <a:cs typeface="Source Sans Pro" charset="0"/>
              </a:defRPr>
            </a:lvl1pPr>
          </a:lstStyle>
          <a:p>
            <a:fld id="{ADABBF6B-0F7F-40B8-90B2-FCCB592A533C}" type="datetime4">
              <a:rPr lang="en-US" smtClean="0"/>
              <a:t>April 26, 2024</a:t>
            </a:fld>
            <a:endParaRPr lang="en-US" dirty="0"/>
          </a:p>
        </p:txBody>
      </p:sp>
    </p:spTree>
    <p:extLst>
      <p:ext uri="{BB962C8B-B14F-4D97-AF65-F5344CB8AC3E}">
        <p14:creationId xmlns:p14="http://schemas.microsoft.com/office/powerpoint/2010/main" val="145296608"/>
      </p:ext>
    </p:extLst>
  </p:cSld>
  <p:clrMap bg1="lt1" tx1="dk1" bg2="lt2" tx2="dk2" accent1="accent1" accent2="accent2" accent3="accent3" accent4="accent4" accent5="accent5" accent6="accent6" hlink="hlink" folHlink="folHlink"/>
  <p:sldLayoutIdLst>
    <p:sldLayoutId id="2147483663" r:id="rId1"/>
    <p:sldLayoutId id="2147483668" r:id="rId2"/>
    <p:sldLayoutId id="2147483667" r:id="rId3"/>
    <p:sldLayoutId id="2147483665" r:id="rId4"/>
    <p:sldLayoutId id="2147483651" r:id="rId5"/>
    <p:sldLayoutId id="2147483650" r:id="rId6"/>
    <p:sldLayoutId id="2147483652" r:id="rId7"/>
    <p:sldLayoutId id="2147483653" r:id="rId8"/>
    <p:sldLayoutId id="2147483654" r:id="rId9"/>
    <p:sldLayoutId id="2147483655" r:id="rId10"/>
    <p:sldLayoutId id="2147483656" r:id="rId11"/>
    <p:sldLayoutId id="2147483657" r:id="rId12"/>
    <p:sldLayoutId id="2147483669" r:id="rId13"/>
    <p:sldLayoutId id="2147483670" r:id="rId14"/>
    <p:sldLayoutId id="2147483671" r:id="rId15"/>
    <p:sldLayoutId id="2147483672" r:id="rId16"/>
  </p:sldLayoutIdLst>
  <p:hf sldNum="0" hdr="0" ftr="0" dt="0"/>
  <p:txStyles>
    <p:titleStyle>
      <a:lvl1pPr algn="ctr" defTabSz="914400" rtl="0" eaLnBrk="1" latinLnBrk="0" hangingPunct="1">
        <a:lnSpc>
          <a:spcPct val="90000"/>
        </a:lnSpc>
        <a:spcBef>
          <a:spcPct val="0"/>
        </a:spcBef>
        <a:buNone/>
        <a:defRPr sz="3600" b="1" i="0" kern="1200" spc="-100" baseline="0">
          <a:solidFill>
            <a:srgbClr val="003F80"/>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hyperlink" Target="https://driveelectric.gov/state-plans" TargetMode="Externa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transportation.gov/osdbu/SBTRCs" TargetMode="External"/><Relationship Id="rId2" Type="http://schemas.openxmlformats.org/officeDocument/2006/relationships/image" Target="../media/image15.jp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hyperlink" Target="https://www.transportation.gov/osdbu/procurement-assistance/summary-forecast?combine=&amp;field_date_value_1=&amp;field_procurement_category_value%5B%5D=6&amp;field_bil_opportunity_value=Yes" TargetMode="Externa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s://www.sba.gov/about-sba/sba-locations" TargetMode="External"/><Relationship Id="rId2" Type="http://schemas.openxmlformats.org/officeDocument/2006/relationships/hyperlink" Target="https://www.sba.gov/partners/lenders/7a-loan-program/types-7a-loans%23id-sba-express" TargetMode="External"/><Relationship Id="rId1" Type="http://schemas.openxmlformats.org/officeDocument/2006/relationships/slideLayout" Target="../slideLayouts/slideLayout15.xml"/><Relationship Id="rId6" Type="http://schemas.openxmlformats.org/officeDocument/2006/relationships/hyperlink" Target="https://www.sba.gov/funding-programs/surety-bonds/surety-bond-agency-directory" TargetMode="External"/><Relationship Id="rId5" Type="http://schemas.openxmlformats.org/officeDocument/2006/relationships/hyperlink" Target="https://www.apexaccelerators.us/%23/about-us" TargetMode="External"/><Relationship Id="rId4" Type="http://schemas.openxmlformats.org/officeDocument/2006/relationships/hyperlink" Target="https://www.sba.gov/local-assistance/resource-partners"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Ang%20mga%20surety%20bond%20ay%20tumutulong%20sa%20maliliit%20na%20negosyo%20na%20manalo%20ng%20mga%20kontrata%20sa%20pamamagitan%20ng%20pagbibigay%20sa%20customer%20ng%20garantiya%20na%20matatapos%20ang%20trabaho.%20Maraming%20pampubliko%20at%20pribadong%20kontrata%20ang%20nangangailangan%20ng%20mga%20surety%20bond,%20na%20inaalok%20ng%20mga%20kumpanya%20ng%20surety.%20Ginagarantiyahan%20ng%20SBA%20ang%20mga%20may%20garantiyang%20bono%20para%20sa%20ilang%20kumpanya%20ng%20pagpapautang,%20na%20nagpapahintulot%20sa%20mga%20kumpanya%20na%20mag-alok%20ng%20mga%20may%20garantiyang%20bono%20sa%20maliliit%20na%20negosyo%20na%20maaaring%20hindi%20matugunan%20ang%20pamantayan%20para%20sa%20iba%20pang%20mga%20garantiya." TargetMode="Externa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hyperlink" Target="https://www.transportation.gov/osdbu/financial-assistance/bonding-education/bonding-education-program"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hyperlink" Target="https://www.transportation.gov/osdbu/procurement-assistance/summary-forecast" TargetMode="External"/><Relationship Id="rId7" Type="http://schemas.openxmlformats.org/officeDocument/2006/relationships/hyperlink" Target="https://www.transportation.gov/grants/dot-navigator/bipartisan-infrastructure-law-funding-opportunities" TargetMode="External"/><Relationship Id="rId2" Type="http://schemas.openxmlformats.org/officeDocument/2006/relationships/hyperlink" Target="https://www.transportation.gov/sites/dot.gov/files/2021-03/508_OSDBU%20Contracting_03102021.pdf" TargetMode="External"/><Relationship Id="rId1" Type="http://schemas.openxmlformats.org/officeDocument/2006/relationships/slideLayout" Target="../slideLayouts/slideLayout15.xml"/><Relationship Id="rId6" Type="http://schemas.openxmlformats.org/officeDocument/2006/relationships/hyperlink" Target="https://dotcmp.com/" TargetMode="External"/><Relationship Id="rId5" Type="http://schemas.openxmlformats.org/officeDocument/2006/relationships/hyperlink" Target="https://www.transportation.gov/osdbu/SBTRCs" TargetMode="External"/><Relationship Id="rId4" Type="http://schemas.openxmlformats.org/officeDocument/2006/relationships/hyperlink" Target="https://sam.gov/content/hom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16.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png"/><Relationship Id="rId9" Type="http://schemas.openxmlformats.org/officeDocument/2006/relationships/image" Target="../media/image1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s://sam.gov/search/?index=_all&amp;page=1&amp;organization_id=100000136&amp;sort=-modifiedDate&amp;pageSize=25&amp;sfm%5Bstatus%5D%5Bis_active%5D=true&amp;sfm%5BagencyPicker%5D%5B0%5D%5BorgKey%5D=100000136&amp;sfm%5BagencyPicker%5D%5B0%5D%5BorgText%5D=069%20-%20TRANSPORTATION,%20DEPARTMENT%20OF&amp;sfm%5BagencyPicker%5D%5B0%5D%5BlevelText%5D=Dept%20%2F%20Ind.%20Agency" TargetMode="External"/><Relationship Id="rId2" Type="http://schemas.openxmlformats.org/officeDocument/2006/relationships/hyperlink" Target="https://www.transportation.gov/osdbu/procurement-assistance/summary-forecast" TargetMode="External"/><Relationship Id="rId1" Type="http://schemas.openxmlformats.org/officeDocument/2006/relationships/slideLayout" Target="../slideLayouts/slideLayout15.xml"/><Relationship Id="rId4" Type="http://schemas.openxmlformats.org/officeDocument/2006/relationships/hyperlink" Target="https://www.transportation.gov/civil-rights/disadvantaged-business-enterprise/dbe-program-points-contac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transportation.gov/briefing-room/usdot-releases-state-state-fact-sheets-highlighting-benefits-bipartisan" TargetMode="External"/><Relationship Id="rId2" Type="http://schemas.openxmlformats.org/officeDocument/2006/relationships/hyperlink" Target="https://www.whitehouse.gov/build/resources/state-fact-sheets/" TargetMode="Externa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B08487E-8A03-32BB-67F7-E5B9CC0496F3}"/>
              </a:ext>
            </a:extLst>
          </p:cNvPr>
          <p:cNvSpPr>
            <a:spLocks noGrp="1"/>
          </p:cNvSpPr>
          <p:nvPr>
            <p:ph type="title"/>
          </p:nvPr>
        </p:nvSpPr>
        <p:spPr>
          <a:xfrm>
            <a:off x="992579" y="231569"/>
            <a:ext cx="10515600" cy="1160039"/>
          </a:xfrm>
        </p:spPr>
        <p:txBody>
          <a:bodyPr vert="horz" lIns="91440" tIns="45720" rIns="91440" bIns="45720" rtlCol="0" anchor="t">
            <a:normAutofit/>
          </a:bodyPr>
          <a:lstStyle/>
          <a:p>
            <a:r>
              <a:rPr lang="tl-x-SDL">
                <a:solidFill>
                  <a:srgbClr val="002E6D"/>
                </a:solidFill>
              </a:rPr>
              <a:t>SBA: U.S. Small Business Administration (Pangangasiwa ng Maliit na Negosyo ng U.S.)</a:t>
            </a:r>
          </a:p>
        </p:txBody>
      </p:sp>
    </p:spTree>
    <p:extLst>
      <p:ext uri="{BB962C8B-B14F-4D97-AF65-F5344CB8AC3E}">
        <p14:creationId xmlns:p14="http://schemas.microsoft.com/office/powerpoint/2010/main" val="3772456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a:xfrm>
            <a:off x="838200" y="305594"/>
            <a:ext cx="10515600" cy="598904"/>
          </a:xfrm>
        </p:spPr>
        <p:txBody>
          <a:bodyPr>
            <a:normAutofit fontScale="90000"/>
          </a:bodyPr>
          <a:lstStyle/>
          <a:p>
            <a:r>
              <a:rPr lang="tl-x-SDL" sz="3600" dirty="0"/>
              <a:t>Paano matutukoy ng maliit na negosyo ko ang mga potensyal na </a:t>
            </a:r>
            <a:r>
              <a:rPr lang="tl-x-SDL" sz="3600" u="sng" dirty="0"/>
              <a:t>pang-estadong</a:t>
            </a:r>
            <a:r>
              <a:rPr lang="tl-x-SDL" sz="3600" dirty="0"/>
              <a:t> DOT BIL na kontrata o mga subcontract? </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547078" y="1313887"/>
            <a:ext cx="11316676" cy="2851977"/>
          </a:xfrm>
        </p:spPr>
        <p:txBody>
          <a:bodyPr>
            <a:noAutofit/>
          </a:bodyPr>
          <a:lstStyle/>
          <a:p>
            <a:pPr marL="0" indent="0">
              <a:buNone/>
            </a:pPr>
            <a:r>
              <a:rPr lang="tl-x-SDL" sz="2000" b="1" dirty="0"/>
              <a:t>Hakbang 1: </a:t>
            </a:r>
            <a:r>
              <a:rPr lang="tl-x-SDL" sz="2000" dirty="0"/>
              <a:t>Maaari kang makipag-ugnayan sa Sentro ng Mapagkukunan sa Transportasyon ng Maliit na Negosyo (Small Business Transportation Resource Center) na naglilingkod sa iyong estado para tulungan kang matukoy ang mga oportunidad sa estado. Bilang kahalili, bisitahin ang DOT ng estado o website ng tumatanggap ng pondo at hanapin ang pahina ng mga oportunidad sa kontrata. Mag-iiba ito sa bawat estado dahil walang sentral na imbakan para sa mga oportunidad sa kontrata ng DOT ng estado. </a:t>
            </a:r>
          </a:p>
          <a:p>
            <a:pPr marL="0" indent="0">
              <a:buNone/>
            </a:pPr>
            <a:r>
              <a:rPr lang="tl-x-SDL" sz="2000" b="1" dirty="0"/>
              <a:t>Hakbang 2: </a:t>
            </a:r>
            <a:r>
              <a:rPr lang="tl-x-SDL" sz="2000" dirty="0"/>
              <a:t>Pumili ng anumang partikular na oportunidad na maaaring akma para sa negosyo mo.</a:t>
            </a:r>
          </a:p>
          <a:p>
            <a:pPr marL="0" indent="0">
              <a:buNone/>
            </a:pPr>
            <a:r>
              <a:rPr lang="tl-x-SDL" sz="2000" b="1" dirty="0"/>
              <a:t>Hakbang 3: </a:t>
            </a:r>
            <a:r>
              <a:rPr lang="tl-x-SDL" sz="2000" dirty="0"/>
              <a:t>Makipag-ugnayan sa Punto ng Pakikipag-ugnayan (Point of Contact) na nakalista sa oportunidad sa kontrata para malaman ang karagdagang impormasyon at makipag-ugnayan sa opisyal ng gobyerno tungkol sa mga susunod na hakbang, kapag angkop.</a:t>
            </a:r>
          </a:p>
        </p:txBody>
      </p:sp>
      <p:sp>
        <p:nvSpPr>
          <p:cNvPr id="5" name="TextBox 4">
            <a:extLst>
              <a:ext uri="{FF2B5EF4-FFF2-40B4-BE49-F238E27FC236}">
                <a16:creationId xmlns:a16="http://schemas.microsoft.com/office/drawing/2014/main" id="{FF484882-B06E-0C61-EA2D-49F3FBF483F3}"/>
              </a:ext>
            </a:extLst>
          </p:cNvPr>
          <p:cNvSpPr txBox="1"/>
          <p:nvPr/>
        </p:nvSpPr>
        <p:spPr>
          <a:xfrm>
            <a:off x="890631" y="4428748"/>
            <a:ext cx="10515599" cy="2031325"/>
          </a:xfrm>
          <a:prstGeom prst="rect">
            <a:avLst/>
          </a:prstGeom>
          <a:noFill/>
        </p:spPr>
        <p:txBody>
          <a:bodyPr wrap="square">
            <a:spAutoFit/>
          </a:bodyPr>
          <a:lstStyle/>
          <a:p>
            <a:r>
              <a:rPr lang="tl-x-SDL" sz="1900" b="1" dirty="0"/>
              <a:t>Para sa mga partikular na oportunidad sa Estasyon ng Pagcha-charge ng De-kuryenteng Sasakyan:</a:t>
            </a:r>
          </a:p>
          <a:p>
            <a:r>
              <a:rPr lang="tl-x-SDL" sz="1900" b="1" dirty="0"/>
              <a:t>Hakbang 1: </a:t>
            </a:r>
            <a:r>
              <a:rPr lang="tl-x-SDL" sz="1900" dirty="0"/>
              <a:t>Bisitahin ang Pinagsamang Opisina ng Enerhiya at Transportasyon (Joint Office of Energy and Transportation) para suriin ang </a:t>
            </a:r>
            <a:r>
              <a:rPr lang="tl-x-SDL" sz="1900" dirty="0">
                <a:hlinkClick r:id="rId2"/>
              </a:rPr>
              <a:t>mga plano ng estado mo para sa Pag-charge ng De-kuryenteng Sasakyan</a:t>
            </a:r>
            <a:r>
              <a:rPr lang="tl-x-SDL" sz="1900" dirty="0"/>
              <a:t> at tukuyin ang entidad ng estado na namamahala sa mga proyekto ng istasyon ng pag-charge ng EV</a:t>
            </a:r>
          </a:p>
          <a:p>
            <a:endParaRPr lang="en-US" sz="1200" b="1" dirty="0"/>
          </a:p>
          <a:p>
            <a:r>
              <a:rPr lang="tl-x-SDL" sz="1900" b="1" dirty="0"/>
              <a:t>Hakbang 2: </a:t>
            </a:r>
            <a:r>
              <a:rPr lang="tl-x-SDL" sz="1900" dirty="0"/>
              <a:t>Makipag-ugnayan sa (mga) Point of Contact na nakalista ng iyong estado para malaman ang higit pa tungkol sa mga proyekto at paparating na oportunidad.</a:t>
            </a:r>
          </a:p>
        </p:txBody>
      </p:sp>
      <p:sp>
        <p:nvSpPr>
          <p:cNvPr id="6" name="Rectangle 5">
            <a:extLst>
              <a:ext uri="{FF2B5EF4-FFF2-40B4-BE49-F238E27FC236}">
                <a16:creationId xmlns:a16="http://schemas.microsoft.com/office/drawing/2014/main" id="{04187AC7-3F4E-FC5B-D3FE-D941123F5079}"/>
              </a:ext>
              <a:ext uri="{C183D7F6-B498-43B3-948B-1728B52AA6E4}">
                <adec:decorative xmlns:adec="http://schemas.microsoft.com/office/drawing/2017/decorative" val="1"/>
              </a:ext>
            </a:extLst>
          </p:cNvPr>
          <p:cNvSpPr/>
          <p:nvPr/>
        </p:nvSpPr>
        <p:spPr>
          <a:xfrm>
            <a:off x="680906" y="4308880"/>
            <a:ext cx="11081247" cy="2243526"/>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2191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06400" y="332579"/>
            <a:ext cx="11277861" cy="736441"/>
          </a:xfrm>
          <a:prstGeom prst="rect">
            <a:avLst/>
          </a:prstGeom>
        </p:spPr>
        <p:txBody>
          <a:bodyPr vert="horz" wrap="square" lIns="0" tIns="16087" rIns="0" bIns="0" rtlCol="0" anchor="ctr">
            <a:spAutoFit/>
          </a:bodyPr>
          <a:lstStyle/>
          <a:p>
            <a:pPr marL="16933">
              <a:spcBef>
                <a:spcPts val="127"/>
              </a:spcBef>
            </a:pPr>
            <a:r>
              <a:rPr lang="tl-x-SDL" sz="2600" dirty="0">
                <a:solidFill>
                  <a:srgbClr val="073963"/>
                </a:solidFill>
                <a:latin typeface="Source Sans Pro" panose="020B0503030403020204" pitchFamily="34" charset="0"/>
                <a:ea typeface="Source Sans Pro" panose="020B0503030403020204" pitchFamily="34" charset="0"/>
              </a:rPr>
              <a:t>Sentro ng Mapagkukunan sa Transportasyon ng Maliit na Negosyo </a:t>
            </a:r>
            <a:br>
              <a:rPr lang="en-US" sz="2600" dirty="0">
                <a:solidFill>
                  <a:srgbClr val="073963"/>
                </a:solidFill>
                <a:latin typeface="Source Sans Pro" panose="020B0503030403020204" pitchFamily="34" charset="0"/>
                <a:ea typeface="Source Sans Pro" panose="020B0503030403020204" pitchFamily="34" charset="0"/>
              </a:rPr>
            </a:br>
            <a:r>
              <a:rPr lang="tl-x-SDL" sz="2600" dirty="0">
                <a:solidFill>
                  <a:srgbClr val="073963"/>
                </a:solidFill>
                <a:latin typeface="Source Sans Pro" panose="020B0503030403020204" pitchFamily="34" charset="0"/>
                <a:ea typeface="Source Sans Pro" panose="020B0503030403020204" pitchFamily="34" charset="0"/>
              </a:rPr>
              <a:t>(Small Business Transportation Resource Centers, SBTRC)</a:t>
            </a:r>
          </a:p>
        </p:txBody>
      </p:sp>
      <p:pic>
        <p:nvPicPr>
          <p:cNvPr id="4" name="object 4" descr="Map - Sentro ng Mapagkukunan sa Transportasyon ng Maliit na Negosyo. Washington, California, Colorado, Texas, Indiana, Georgia, Arkansas, Florida, Pennsylvania, New Jersey, and North Carolina. Specific addresses can be found on the DOT website."/>
          <p:cNvPicPr/>
          <p:nvPr/>
        </p:nvPicPr>
        <p:blipFill>
          <a:blip r:embed="rId2" cstate="print"/>
          <a:stretch>
            <a:fillRect/>
          </a:stretch>
        </p:blipFill>
        <p:spPr>
          <a:xfrm>
            <a:off x="406400" y="1430928"/>
            <a:ext cx="6400800" cy="4538073"/>
          </a:xfrm>
          <a:prstGeom prst="rect">
            <a:avLst/>
          </a:prstGeom>
        </p:spPr>
      </p:pic>
      <p:sp>
        <p:nvSpPr>
          <p:cNvPr id="6" name="TextBox 5">
            <a:extLst>
              <a:ext uri="{FF2B5EF4-FFF2-40B4-BE49-F238E27FC236}">
                <a16:creationId xmlns:a16="http://schemas.microsoft.com/office/drawing/2014/main" id="{EDF2AD0F-8F73-47FB-9FD7-CCE2D8E49AE5}"/>
              </a:ext>
            </a:extLst>
          </p:cNvPr>
          <p:cNvSpPr txBox="1"/>
          <p:nvPr/>
        </p:nvSpPr>
        <p:spPr>
          <a:xfrm>
            <a:off x="7131452" y="1119700"/>
            <a:ext cx="4654148" cy="5401479"/>
          </a:xfrm>
          <a:prstGeom prst="rect">
            <a:avLst/>
          </a:prstGeom>
          <a:solidFill>
            <a:srgbClr val="7FA3CF">
              <a:alpha val="49804"/>
            </a:srgb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defTabSz="914377">
              <a:tabLst>
                <a:tab pos="283620" algn="l"/>
              </a:tabLst>
              <a:defRPr/>
            </a:pPr>
            <a:endParaRPr lang="en-US" sz="1500" b="1" spc="-13" dirty="0">
              <a:solidFill>
                <a:schemeClr val="tx1"/>
              </a:solidFill>
              <a:latin typeface="Century Gothic"/>
              <a:cs typeface="Century Gothic"/>
            </a:endParaRPr>
          </a:p>
          <a:p>
            <a:pPr marL="285744" indent="-285744" defTabSz="914377">
              <a:buFont typeface="Arial" panose="020B0604020202020204" pitchFamily="34" charset="0"/>
              <a:buChar char="•"/>
              <a:tabLst>
                <a:tab pos="283620" algn="l"/>
              </a:tabLst>
              <a:defRPr/>
            </a:pPr>
            <a:r>
              <a:rPr lang="tl-x-SDL" sz="1500" b="1" dirty="0">
                <a:solidFill>
                  <a:schemeClr val="tx1"/>
                </a:solidFill>
                <a:latin typeface="Source Sans Pro" panose="020B0503030403020204" pitchFamily="34" charset="0"/>
                <a:ea typeface="Source Sans Pro" panose="020B0503030403020204" pitchFamily="34" charset="0"/>
                <a:cs typeface="Century Gothic"/>
              </a:rPr>
              <a:t>Lumilikha ang 11 mga regional center ng isang network </a:t>
            </a:r>
            <a:r>
              <a:rPr lang="tl-x-SDL" sz="1500" dirty="0">
                <a:solidFill>
                  <a:schemeClr val="tx1"/>
                </a:solidFill>
                <a:latin typeface="Source Sans Pro" panose="020B0503030403020204" pitchFamily="34" charset="0"/>
                <a:ea typeface="Source Sans Pro" panose="020B0503030403020204" pitchFamily="34" charset="0"/>
                <a:cs typeface="Century Gothic"/>
              </a:rPr>
              <a:t>para magbigay ng mga serbisyo sa Continental US, </a:t>
            </a:r>
          </a:p>
          <a:p>
            <a:pPr defTabSz="914377">
              <a:tabLst>
                <a:tab pos="283620" algn="l"/>
              </a:tabLst>
              <a:defRPr/>
            </a:pPr>
            <a:r>
              <a:rPr lang="tl-x-SDL" sz="1500" dirty="0">
                <a:solidFill>
                  <a:schemeClr val="tx1"/>
                </a:solidFill>
                <a:latin typeface="Source Sans Pro" panose="020B0503030403020204" pitchFamily="34" charset="0"/>
                <a:ea typeface="Source Sans Pro" panose="020B0503030403020204" pitchFamily="34" charset="0"/>
                <a:cs typeface="Century Gothic"/>
              </a:rPr>
              <a:t>	US Virgin Islands, at Puerto Rico</a:t>
            </a:r>
          </a:p>
          <a:p>
            <a:pPr marL="285744" indent="-285744" defTabSz="914377">
              <a:buFont typeface="Arial" panose="020B0604020202020204" pitchFamily="34" charset="0"/>
              <a:buChar char="•"/>
              <a:tabLst>
                <a:tab pos="283620" algn="l"/>
              </a:tabLst>
              <a:defRPr/>
            </a:pPr>
            <a:endParaRPr lang="en-US" sz="1500" spc="-13" dirty="0">
              <a:solidFill>
                <a:schemeClr val="tx1"/>
              </a:solidFill>
              <a:latin typeface="Source Sans Pro" panose="020B0503030403020204" pitchFamily="34" charset="0"/>
              <a:ea typeface="Source Sans Pro" panose="020B0503030403020204" pitchFamily="34" charset="0"/>
              <a:cs typeface="Century Gothic"/>
            </a:endParaRPr>
          </a:p>
          <a:p>
            <a:pPr marL="285744" indent="-285744" defTabSz="914377">
              <a:buFont typeface="Arial" panose="020B0604020202020204" pitchFamily="34" charset="0"/>
              <a:buChar char="•"/>
              <a:tabLst>
                <a:tab pos="283620" algn="l"/>
              </a:tabLst>
              <a:defRPr/>
            </a:pPr>
            <a:r>
              <a:rPr lang="tl-x-SDL" sz="1500" dirty="0">
                <a:solidFill>
                  <a:schemeClr val="tx1"/>
                </a:solidFill>
                <a:latin typeface="Source Sans Pro" panose="020B0503030403020204" pitchFamily="34" charset="0"/>
                <a:ea typeface="Source Sans Pro" panose="020B0503030403020204" pitchFamily="34" charset="0"/>
              </a:rPr>
              <a:t>Maghatid ng </a:t>
            </a:r>
            <a:r>
              <a:rPr lang="tl-x-SDL" sz="1500" b="1" dirty="0">
                <a:solidFill>
                  <a:schemeClr val="tx1"/>
                </a:solidFill>
                <a:latin typeface="Source Sans Pro" panose="020B0503030403020204" pitchFamily="34" charset="0"/>
                <a:ea typeface="Source Sans Pro" panose="020B0503030403020204" pitchFamily="34" charset="0"/>
              </a:rPr>
              <a:t>komprehensibong pakete ng pagsasanay sa negosyo at tulong teknikal; at magpakalat ng impormasyon</a:t>
            </a:r>
            <a:r>
              <a:rPr lang="tl-x-SDL" sz="1500" dirty="0">
                <a:solidFill>
                  <a:schemeClr val="tx1"/>
                </a:solidFill>
                <a:latin typeface="Source Sans Pro" panose="020B0503030403020204" pitchFamily="34" charset="0"/>
                <a:ea typeface="Source Sans Pro" panose="020B0503030403020204" pitchFamily="34" charset="0"/>
              </a:rPr>
              <a:t> para mapataas ang kakayahan ng maliliit na negosyong pangtransportasyon na makipagkumpitensya at makakuha ng mga kontratang nauugnay sa transportasyon</a:t>
            </a:r>
          </a:p>
          <a:p>
            <a:pPr marL="285744" indent="-285744" defTabSz="914377">
              <a:buFont typeface="Arial" panose="020B0604020202020204" pitchFamily="34" charset="0"/>
              <a:buChar char="•"/>
              <a:tabLst>
                <a:tab pos="283620" algn="l"/>
              </a:tabLst>
              <a:defRPr/>
            </a:pPr>
            <a:endParaRPr lang="en-US" sz="1500" b="1" dirty="0">
              <a:solidFill>
                <a:schemeClr val="tx1"/>
              </a:solidFill>
              <a:latin typeface="Source Sans Pro" panose="020B0503030403020204" pitchFamily="34" charset="0"/>
              <a:ea typeface="Source Sans Pro" panose="020B0503030403020204" pitchFamily="34" charset="0"/>
              <a:cs typeface="Century Gothic"/>
            </a:endParaRPr>
          </a:p>
          <a:p>
            <a:pPr marL="285744" indent="-285744" defTabSz="914377">
              <a:buFont typeface="Arial" panose="020B0604020202020204" pitchFamily="34" charset="0"/>
              <a:buChar char="•"/>
              <a:tabLst>
                <a:tab pos="283620" algn="l"/>
              </a:tabLst>
              <a:defRPr/>
            </a:pPr>
            <a:r>
              <a:rPr lang="tl-x-SDL" sz="1500" b="1" dirty="0">
                <a:solidFill>
                  <a:schemeClr val="tx1"/>
                </a:solidFill>
                <a:latin typeface="Source Sans Pro" panose="020B0503030403020204" pitchFamily="34" charset="0"/>
                <a:ea typeface="Source Sans Pro" panose="020B0503030403020204" pitchFamily="34" charset="0"/>
                <a:cs typeface="Century Gothic"/>
              </a:rPr>
              <a:t>Maghatid ng USDOT programming: </a:t>
            </a:r>
          </a:p>
          <a:p>
            <a:pPr defTabSz="914377">
              <a:tabLst>
                <a:tab pos="283620" algn="l"/>
              </a:tabLst>
              <a:defRPr/>
            </a:pPr>
            <a:r>
              <a:rPr lang="tl-x-SDL" sz="1500" b="1" dirty="0">
                <a:solidFill>
                  <a:schemeClr val="tx1"/>
                </a:solidFill>
                <a:latin typeface="Source Sans Pro" panose="020B0503030403020204" pitchFamily="34" charset="0"/>
                <a:ea typeface="Source Sans Pro" panose="020B0503030403020204" pitchFamily="34" charset="0"/>
                <a:cs typeface="Century Gothic"/>
              </a:rPr>
              <a:t>	</a:t>
            </a:r>
            <a:r>
              <a:rPr lang="tl-x-SDL" sz="1500" dirty="0">
                <a:solidFill>
                  <a:schemeClr val="tx1"/>
                </a:solidFill>
                <a:latin typeface="Source Sans Pro" panose="020B0503030403020204" pitchFamily="34" charset="0"/>
                <a:ea typeface="Source Sans Pro" panose="020B0503030403020204" pitchFamily="34" charset="0"/>
                <a:cs typeface="Century Gothic"/>
              </a:rPr>
              <a:t>Bonding Education Program, Access to Capital, 	at Women &amp; Girls in Transportation Initiative </a:t>
            </a:r>
          </a:p>
          <a:p>
            <a:pPr marL="285744" indent="-285744" defTabSz="914377">
              <a:buFont typeface="Arial" panose="020B0604020202020204" pitchFamily="34" charset="0"/>
              <a:buChar char="•"/>
              <a:tabLst>
                <a:tab pos="283620" algn="l"/>
              </a:tabLst>
              <a:defRPr/>
            </a:pPr>
            <a:endParaRPr lang="en-US" sz="1500" spc="-13" dirty="0">
              <a:solidFill>
                <a:schemeClr val="tx1"/>
              </a:solidFill>
              <a:latin typeface="Source Sans Pro" panose="020B0503030403020204" pitchFamily="34" charset="0"/>
              <a:ea typeface="Source Sans Pro" panose="020B0503030403020204" pitchFamily="34" charset="0"/>
              <a:cs typeface="Century Gothic"/>
            </a:endParaRPr>
          </a:p>
          <a:p>
            <a:pPr marL="285744" indent="-285744" defTabSz="914377">
              <a:buFont typeface="Arial" panose="020B0604020202020204" pitchFamily="34" charset="0"/>
              <a:buChar char="•"/>
              <a:tabLst>
                <a:tab pos="283620" algn="l"/>
              </a:tabLst>
              <a:defRPr/>
            </a:pPr>
            <a:r>
              <a:rPr lang="tl-x-SDL" sz="1500" dirty="0">
                <a:solidFill>
                  <a:schemeClr val="tx1"/>
                </a:solidFill>
                <a:latin typeface="Source Sans Pro" panose="020B0503030403020204" pitchFamily="34" charset="0"/>
                <a:ea typeface="Source Sans Pro" panose="020B0503030403020204" pitchFamily="34" charset="0"/>
                <a:cs typeface="Century Gothic"/>
              </a:rPr>
              <a:t>Makipag-ugnayan sa mga </a:t>
            </a:r>
            <a:r>
              <a:rPr lang="tl-x-SDL" sz="1500" b="1" dirty="0">
                <a:solidFill>
                  <a:schemeClr val="tx1"/>
                </a:solidFill>
                <a:latin typeface="Source Sans Pro" panose="020B0503030403020204" pitchFamily="34" charset="0"/>
                <a:ea typeface="Source Sans Pro" panose="020B0503030403020204" pitchFamily="34" charset="0"/>
                <a:cs typeface="Century Gothic"/>
              </a:rPr>
              <a:t>kontratang nauugnay sa transportasyon at mga proyektong pinondohan ng BIL</a:t>
            </a:r>
            <a:r>
              <a:rPr lang="tl-x-SDL" sz="1500" dirty="0">
                <a:solidFill>
                  <a:schemeClr val="tx1"/>
                </a:solidFill>
                <a:latin typeface="Source Sans Pro" panose="020B0503030403020204" pitchFamily="34" charset="0"/>
                <a:ea typeface="Source Sans Pro" panose="020B0503030403020204" pitchFamily="34" charset="0"/>
                <a:cs typeface="Century Gothic"/>
              </a:rPr>
              <a:t> sa pamamagitan ng pagpapatibay ng mga pangunahing ugnayan sa mga pangunahing kontratista at stakeholder</a:t>
            </a:r>
          </a:p>
        </p:txBody>
      </p:sp>
      <p:sp>
        <p:nvSpPr>
          <p:cNvPr id="7" name="TextBox 6">
            <a:extLst>
              <a:ext uri="{FF2B5EF4-FFF2-40B4-BE49-F238E27FC236}">
                <a16:creationId xmlns:a16="http://schemas.microsoft.com/office/drawing/2014/main" id="{B2DCACA8-2110-4CF9-9439-3119DAE60399}"/>
              </a:ext>
            </a:extLst>
          </p:cNvPr>
          <p:cNvSpPr txBox="1"/>
          <p:nvPr/>
        </p:nvSpPr>
        <p:spPr>
          <a:xfrm>
            <a:off x="244687" y="6123635"/>
            <a:ext cx="6908800" cy="795089"/>
          </a:xfrm>
          <a:prstGeom prst="rect">
            <a:avLst/>
          </a:prstGeom>
          <a:noFill/>
        </p:spPr>
        <p:txBody>
          <a:bodyPr wrap="square" rtlCol="0">
            <a:spAutoFit/>
          </a:bodyPr>
          <a:lstStyle/>
          <a:p>
            <a:pPr marL="325104" marR="6773" indent="-2540" defTabSz="914377">
              <a:lnSpc>
                <a:spcPts val="2585"/>
              </a:lnSpc>
              <a:defRPr/>
            </a:pPr>
            <a:r>
              <a:rPr lang="tl-x-SDL" sz="1400" u="sng">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Small Business Transportation</a:t>
            </a:r>
            <a:r>
              <a:rPr lang="tl-x-SDL" sz="1400">
                <a:solidFill>
                  <a:srgbClr val="1263FF"/>
                </a:solidFill>
                <a:latin typeface="Source Sans Pro" panose="020B0503030403020204" pitchFamily="34" charset="0"/>
                <a:ea typeface="Source Sans Pro" panose="020B0503030403020204" pitchFamily="34" charset="0"/>
                <a:cs typeface="Century Gothic"/>
                <a:hlinkClick r:id="rId3"/>
              </a:rPr>
              <a:t> </a:t>
            </a:r>
            <a:r>
              <a:rPr lang="tl-x-SDL" sz="1400" u="sng">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Resource Centers | US</a:t>
            </a:r>
            <a:r>
              <a:rPr lang="tl-x-SDL" sz="1400">
                <a:solidFill>
                  <a:srgbClr val="1263FF"/>
                </a:solidFill>
                <a:latin typeface="Source Sans Pro" panose="020B0503030403020204" pitchFamily="34" charset="0"/>
                <a:ea typeface="Source Sans Pro" panose="020B0503030403020204" pitchFamily="34" charset="0"/>
                <a:cs typeface="Century Gothic"/>
                <a:hlinkClick r:id="rId3"/>
              </a:rPr>
              <a:t> </a:t>
            </a:r>
            <a:r>
              <a:rPr lang="tl-x-SDL" sz="1400" u="sng">
                <a:solidFill>
                  <a:srgbClr val="1263FF"/>
                </a:solidFill>
                <a:uFill>
                  <a:solidFill>
                    <a:srgbClr val="1263FF"/>
                  </a:solidFill>
                </a:uFill>
                <a:latin typeface="Source Sans Pro" panose="020B0503030403020204" pitchFamily="34" charset="0"/>
                <a:ea typeface="Source Sans Pro" panose="020B0503030403020204" pitchFamily="34" charset="0"/>
                <a:cs typeface="Century Gothic"/>
                <a:hlinkClick r:id="rId3"/>
              </a:rPr>
              <a:t>Department of Transportation</a:t>
            </a:r>
          </a:p>
          <a:p>
            <a:pPr defTabSz="914377">
              <a:defRPr/>
            </a:pPr>
            <a:endParaRPr lang="en-US" sz="2400" dirty="0">
              <a:solidFill>
                <a:prstClr val="black"/>
              </a:solidFill>
              <a:latin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lstStyle/>
          <a:p>
            <a:r>
              <a:rPr lang="tl-x-SDL"/>
              <a:t>Tingnan natin ang halimbawa na ito…</a:t>
            </a:r>
          </a:p>
        </p:txBody>
      </p:sp>
      <p:sp>
        <p:nvSpPr>
          <p:cNvPr id="7" name="Content Placeholder 6">
            <a:extLst>
              <a:ext uri="{FF2B5EF4-FFF2-40B4-BE49-F238E27FC236}">
                <a16:creationId xmlns:a16="http://schemas.microsoft.com/office/drawing/2014/main" id="{1EB22F89-4004-2AAB-B0DF-C589212A3549}"/>
              </a:ext>
            </a:extLst>
          </p:cNvPr>
          <p:cNvSpPr>
            <a:spLocks noGrp="1"/>
          </p:cNvSpPr>
          <p:nvPr>
            <p:ph idx="1"/>
          </p:nvPr>
        </p:nvSpPr>
        <p:spPr>
          <a:xfrm>
            <a:off x="838200" y="1466117"/>
            <a:ext cx="10515600" cy="4489206"/>
          </a:xfrm>
        </p:spPr>
        <p:txBody>
          <a:bodyPr>
            <a:noAutofit/>
          </a:bodyPr>
          <a:lstStyle/>
          <a:p>
            <a:r>
              <a:rPr lang="tl-x-SDL" sz="2600" dirty="0"/>
              <a:t>Si Bob ay nagmamay-ari ng isang 8(a) na itinalagang construction firm. </a:t>
            </a:r>
          </a:p>
          <a:p>
            <a:r>
              <a:rPr lang="tl-x-SDL" sz="2600" dirty="0"/>
              <a:t>Nalaman ni Bob ang tungkol sa pagpopondo ng DOT BIL at gustong makita kung mayroong anumang kontrata sa kanyang lugar.</a:t>
            </a:r>
          </a:p>
          <a:p>
            <a:r>
              <a:rPr lang="tl-x-SDL" sz="2600" dirty="0"/>
              <a:t>Binisita ni Bob ang </a:t>
            </a:r>
            <a:r>
              <a:rPr lang="tl-x-SDL" sz="2600" dirty="0">
                <a:hlinkClick r:id="rId2"/>
              </a:rPr>
              <a:t>Pagtataya ng Oportunidad sa Pagkuha (Procurement Opportunity Forecast) | US Department of Transportation</a:t>
            </a:r>
            <a:r>
              <a:rPr lang="tl-x-SDL" sz="2600" dirty="0"/>
              <a:t> at sinasala ang kanyang paghahanap sa pamamagitan ng "8(a) Competitive", "Construction", at "BIL Opportunity". </a:t>
            </a:r>
          </a:p>
          <a:p>
            <a:r>
              <a:rPr lang="tl-x-SDL" sz="2600" dirty="0"/>
              <a:t>Nag-click si Bob sa "Tingnan ang Buong Mga Detalye (View Full Details)" sa tabi ng isang kontrata kung saan siya interesado. </a:t>
            </a:r>
          </a:p>
          <a:p>
            <a:r>
              <a:rPr lang="tl-x-SDL" sz="2600" dirty="0"/>
              <a:t>Pumunta si Bob sa nakalistang Point of Contact para matuto pa. </a:t>
            </a:r>
          </a:p>
          <a:p>
            <a:endParaRPr lang="en-US" sz="2600" dirty="0"/>
          </a:p>
        </p:txBody>
      </p:sp>
    </p:spTree>
    <p:extLst>
      <p:ext uri="{BB962C8B-B14F-4D97-AF65-F5344CB8AC3E}">
        <p14:creationId xmlns:p14="http://schemas.microsoft.com/office/powerpoint/2010/main" val="100375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tl-x-SDL"/>
              <a:t>Mga FAQ (Madalas Itanong)</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343249" y="1268849"/>
            <a:ext cx="11461964" cy="4786156"/>
          </a:xfrm>
        </p:spPr>
        <p:txBody>
          <a:bodyPr>
            <a:noAutofit/>
          </a:bodyPr>
          <a:lstStyle/>
          <a:p>
            <a:r>
              <a:rPr lang="tl-x-SDL" sz="1900" dirty="0"/>
              <a:t>Sa antas ng pederal, mayroon akong espesyal na pagtatalaga o sertipikasyon (hal., HUBZone). Maaari ko bang gamitin iyon sa kapakinabangan ko sa isang proyekto sa estado?</a:t>
            </a:r>
          </a:p>
          <a:p>
            <a:pPr lvl="1"/>
            <a:r>
              <a:rPr lang="tl-x-SDL" sz="1900" dirty="0"/>
              <a:t>Sa kasamaang palad, ang mga </a:t>
            </a:r>
            <a:r>
              <a:rPr lang="tl-x-SDL" sz="1900" b="1" dirty="0"/>
              <a:t>Pederal na sertipikasyon ng socioeconomic ay hindi nalalapat sa antas ng estado at vice versa</a:t>
            </a:r>
            <a:r>
              <a:rPr lang="tl-x-SDL" sz="1900" dirty="0"/>
              <a:t>. Gayunpaman, ang programang Dehadong Proyekto sa Negosyo (Disadvantaged Business Enterprise, DBE) ay halos kapareho ng 8(a) na sertipikasyon ng programa. Bagama't, walang katumbasan sa mga programang ito, puwede mong magamit ang karamihan sa dokumentasyon sa pagitan ng 8(a) na programa at mga sertipikasyon ng DBE.</a:t>
            </a:r>
          </a:p>
          <a:p>
            <a:r>
              <a:rPr lang="tl-x-SDL" sz="1900" dirty="0"/>
              <a:t>Ano ang mga kinakailangan sa bono para sa estado na sinusubukan kong magtrabaho? Paano ko matitiyak na natutugunan ko ang mga patakaran?</a:t>
            </a:r>
          </a:p>
          <a:p>
            <a:pPr lvl="1"/>
            <a:r>
              <a:rPr lang="tl-x-SDL" sz="1900" dirty="0"/>
              <a:t>Ang bawat Estado ay may sariling mga tuntunin at regulasyon sa pagkontrata. </a:t>
            </a:r>
            <a:r>
              <a:rPr lang="tl-x-SDL" sz="1900" b="1" dirty="0"/>
              <a:t>Mag-iiba-iba ang mga antas ng bono sa bawat estado</a:t>
            </a:r>
            <a:r>
              <a:rPr lang="tl-x-SDL" sz="1900" dirty="0"/>
              <a:t>. Ang Mga Karapatang Sibil ng Estado o mga opisina ng pagpapaunlad ng maliliit na negosyo ay dapat na magabayan sa iyo sa mga kinakailangan sa bono.</a:t>
            </a:r>
          </a:p>
          <a:p>
            <a:r>
              <a:rPr lang="tl-x-SDL" sz="1900" dirty="0"/>
              <a:t>Paano ko matitiyak na makakatanggap ako ng bayad sa takdang oras?</a:t>
            </a:r>
          </a:p>
          <a:p>
            <a:pPr lvl="1"/>
            <a:r>
              <a:rPr lang="tl-x-SDL" sz="1900" dirty="0"/>
              <a:t>Tiyaking magsumite ka ng kumpletong invoice at dokumentasyon sa pangunahing kontratista o ahensya ng estado. Ang mga tatanggap ng pondo ng DOT na may programang DBE ay dapat magtatag ng isang sugnay sa kontrata para hilingin sa mga pangunahing kontratista na magbayad sa mga subcontractor para sa kasiya-siyang pagganap ng kanilang mga kontrata nang hindi lalampas sa 30 araw mula sa pagtanggap ng bawat pagbabayad na ginawa sa pangunahing kontratista.</a:t>
            </a:r>
          </a:p>
        </p:txBody>
      </p:sp>
    </p:spTree>
    <p:extLst>
      <p:ext uri="{BB962C8B-B14F-4D97-AF65-F5344CB8AC3E}">
        <p14:creationId xmlns:p14="http://schemas.microsoft.com/office/powerpoint/2010/main" val="693330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p:txBody>
          <a:bodyPr>
            <a:normAutofit fontScale="90000"/>
          </a:bodyPr>
          <a:lstStyle/>
          <a:p>
            <a:r>
              <a:rPr lang="tl-x-SDL"/>
              <a:t>Paano ako matutulungan ng SBA na maging matagumpay na kontratista ng gobyerno?</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838200" y="1933809"/>
            <a:ext cx="5257800" cy="911478"/>
          </a:xfrm>
        </p:spPr>
        <p:txBody>
          <a:bodyPr>
            <a:normAutofit lnSpcReduction="10000"/>
          </a:bodyPr>
          <a:lstStyle/>
          <a:p>
            <a:pPr marL="0" indent="0">
              <a:buNone/>
            </a:pPr>
            <a:r>
              <a:rPr lang="tl-x-SDL" sz="2000"/>
              <a:t>Kailangan ko ng pang-kapital para epektibong mapataas ang kapasidad ko para makumpleto ang aking kontrata.</a:t>
            </a:r>
          </a:p>
        </p:txBody>
      </p:sp>
      <p:sp>
        <p:nvSpPr>
          <p:cNvPr id="7" name="Arrow: Chevron 6" descr="Then">
            <a:extLst>
              <a:ext uri="{FF2B5EF4-FFF2-40B4-BE49-F238E27FC236}">
                <a16:creationId xmlns:a16="http://schemas.microsoft.com/office/drawing/2014/main" id="{C0A9EB63-3705-7091-105C-A20893059513}"/>
              </a:ext>
            </a:extLst>
          </p:cNvPr>
          <p:cNvSpPr/>
          <p:nvPr/>
        </p:nvSpPr>
        <p:spPr>
          <a:xfrm>
            <a:off x="5959011" y="2239473"/>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Content Placeholder 2">
            <a:extLst>
              <a:ext uri="{FF2B5EF4-FFF2-40B4-BE49-F238E27FC236}">
                <a16:creationId xmlns:a16="http://schemas.microsoft.com/office/drawing/2014/main" id="{85A47D50-1962-B8A3-A3F7-AA4BB7CD46F5}"/>
              </a:ext>
            </a:extLst>
          </p:cNvPr>
          <p:cNvSpPr txBox="1">
            <a:spLocks/>
          </p:cNvSpPr>
          <p:nvPr/>
        </p:nvSpPr>
        <p:spPr>
          <a:xfrm>
            <a:off x="6579948" y="1903365"/>
            <a:ext cx="5257800" cy="9114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tl-x-SDL" sz="2000" dirty="0"/>
              <a:t>Isaalang-alang ang pagtatanong sa lokal na tagapagpahiram mo tungkol sa </a:t>
            </a:r>
            <a:r>
              <a:rPr lang="tl-x-SDL" sz="2000" dirty="0">
                <a:hlinkClick r:id="rId2"/>
              </a:rPr>
              <a:t>pag-access ng isang SBA Express </a:t>
            </a:r>
            <a:r>
              <a:rPr lang="tl-x-SDL" sz="2000" dirty="0"/>
              <a:t>loan para matugunan ang mga pangangailangan mo sa pangangapital.</a:t>
            </a:r>
          </a:p>
        </p:txBody>
      </p:sp>
      <p:sp>
        <p:nvSpPr>
          <p:cNvPr id="8" name="Content Placeholder 2">
            <a:extLst>
              <a:ext uri="{FF2B5EF4-FFF2-40B4-BE49-F238E27FC236}">
                <a16:creationId xmlns:a16="http://schemas.microsoft.com/office/drawing/2014/main" id="{E62A29C8-D826-FCDC-B6B4-932141F6DDD6}"/>
              </a:ext>
            </a:extLst>
          </p:cNvPr>
          <p:cNvSpPr txBox="1">
            <a:spLocks/>
          </p:cNvSpPr>
          <p:nvPr/>
        </p:nvSpPr>
        <p:spPr>
          <a:xfrm>
            <a:off x="838200" y="3182122"/>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tl-x-SDL" sz="2000"/>
              <a:t>Gusto kong matuto nang higit pa tungkol sa pagkontrata sa gobyerno. </a:t>
            </a:r>
          </a:p>
        </p:txBody>
      </p:sp>
      <p:sp>
        <p:nvSpPr>
          <p:cNvPr id="10" name="Arrow: Chevron 9" descr="Then">
            <a:extLst>
              <a:ext uri="{FF2B5EF4-FFF2-40B4-BE49-F238E27FC236}">
                <a16:creationId xmlns:a16="http://schemas.microsoft.com/office/drawing/2014/main" id="{D5185CE5-298D-FDDC-E30B-581EF23FDC8E}"/>
              </a:ext>
            </a:extLst>
          </p:cNvPr>
          <p:cNvSpPr/>
          <p:nvPr/>
        </p:nvSpPr>
        <p:spPr>
          <a:xfrm>
            <a:off x="5959011" y="3343588"/>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ontent Placeholder 2">
            <a:extLst>
              <a:ext uri="{FF2B5EF4-FFF2-40B4-BE49-F238E27FC236}">
                <a16:creationId xmlns:a16="http://schemas.microsoft.com/office/drawing/2014/main" id="{1418679A-9B86-0C62-6844-52E66B3D1D31}"/>
              </a:ext>
            </a:extLst>
          </p:cNvPr>
          <p:cNvSpPr txBox="1">
            <a:spLocks/>
          </p:cNvSpPr>
          <p:nvPr/>
        </p:nvSpPr>
        <p:spPr>
          <a:xfrm>
            <a:off x="6579948" y="3298815"/>
            <a:ext cx="5257800" cy="91147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r>
              <a:rPr lang="tl-x-SDL" sz="2000" dirty="0">
                <a:latin typeface="Source Sans Pro" panose="020B0503030403020204" pitchFamily="34" charset="0"/>
                <a:ea typeface="Source Sans Pro" panose="020B0503030403020204" pitchFamily="34" charset="0"/>
                <a:cs typeface="Arial" panose="020B0604020202020204" pitchFamily="34" charset="0"/>
              </a:rPr>
              <a:t>M</a:t>
            </a:r>
            <a:r>
              <a:rPr lang="tl-x-SDL" sz="2000" dirty="0">
                <a:effectLst/>
                <a:latin typeface="Source Sans Pro" panose="020B0503030403020204" pitchFamily="34" charset="0"/>
                <a:ea typeface="Source Sans Pro" panose="020B0503030403020204" pitchFamily="34" charset="0"/>
                <a:cs typeface="Arial" panose="020B0604020202020204" pitchFamily="34" charset="0"/>
              </a:rPr>
              <a:t>aghanap ng </a:t>
            </a:r>
            <a:r>
              <a:rPr lang="tl-x-SDL" sz="2000" u="sng"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3"/>
              </a:rPr>
              <a:t>Tanggapan ng Distrito</a:t>
            </a:r>
            <a:r>
              <a:rPr lang="tl-x-SDL" sz="2000" dirty="0">
                <a:effectLst/>
                <a:latin typeface="Source Sans Pro" panose="020B0503030403020204" pitchFamily="34" charset="0"/>
                <a:ea typeface="Source Sans Pro" panose="020B0503030403020204" pitchFamily="34" charset="0"/>
                <a:cs typeface="Arial" panose="020B0604020202020204" pitchFamily="34" charset="0"/>
              </a:rPr>
              <a:t> o </a:t>
            </a:r>
            <a:r>
              <a:rPr lang="tl-x-SDL" sz="2000" u="sng" dirty="0">
                <a:solidFill>
                  <a:srgbClr val="0563C1"/>
                </a:solidFill>
                <a:effectLst/>
                <a:latin typeface="Source Sans Pro" panose="020B0503030403020204" pitchFamily="34" charset="0"/>
                <a:ea typeface="Source Sans Pro" panose="020B0503030403020204" pitchFamily="34" charset="0"/>
                <a:cs typeface="Arial" panose="020B0604020202020204" pitchFamily="34" charset="0"/>
                <a:hlinkClick r:id="rId4"/>
              </a:rPr>
              <a:t>Kasosyo sa Mapagkukunan</a:t>
            </a:r>
            <a:r>
              <a:rPr lang="tl-x-SDL" sz="2000" dirty="0">
                <a:effectLst/>
                <a:latin typeface="Source Sans Pro" panose="020B0503030403020204" pitchFamily="34" charset="0"/>
                <a:ea typeface="Source Sans Pro" panose="020B0503030403020204" pitchFamily="34" charset="0"/>
                <a:cs typeface="Arial" panose="020B0604020202020204" pitchFamily="34" charset="0"/>
              </a:rPr>
              <a:t> o </a:t>
            </a:r>
            <a:r>
              <a:rPr lang="tl-x-SDL" sz="2000" dirty="0">
                <a:hlinkClick r:id="rId5"/>
              </a:rPr>
              <a:t>APEX Accelerators</a:t>
            </a:r>
            <a:r>
              <a:rPr lang="tl-x-SDL" sz="2000" dirty="0"/>
              <a:t> na malapit sa iyo</a:t>
            </a:r>
          </a:p>
        </p:txBody>
      </p:sp>
      <p:sp>
        <p:nvSpPr>
          <p:cNvPr id="11" name="Content Placeholder 2">
            <a:extLst>
              <a:ext uri="{FF2B5EF4-FFF2-40B4-BE49-F238E27FC236}">
                <a16:creationId xmlns:a16="http://schemas.microsoft.com/office/drawing/2014/main" id="{CC510898-CC37-9824-1BBF-8F1975FC6AB0}"/>
              </a:ext>
            </a:extLst>
          </p:cNvPr>
          <p:cNvSpPr txBox="1">
            <a:spLocks/>
          </p:cNvSpPr>
          <p:nvPr/>
        </p:nvSpPr>
        <p:spPr>
          <a:xfrm>
            <a:off x="838200" y="4331010"/>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tl-x-SDL" sz="2000" dirty="0"/>
              <a:t>Kailangan ko ng suporta sa bono.</a:t>
            </a:r>
          </a:p>
        </p:txBody>
      </p:sp>
      <p:sp>
        <p:nvSpPr>
          <p:cNvPr id="13" name="Arrow: Chevron 12" descr="Then">
            <a:extLst>
              <a:ext uri="{FF2B5EF4-FFF2-40B4-BE49-F238E27FC236}">
                <a16:creationId xmlns:a16="http://schemas.microsoft.com/office/drawing/2014/main" id="{F311FB1B-1F2A-A641-A802-FFC9033F1A07}"/>
              </a:ext>
            </a:extLst>
          </p:cNvPr>
          <p:cNvSpPr/>
          <p:nvPr/>
        </p:nvSpPr>
        <p:spPr>
          <a:xfrm>
            <a:off x="5959011" y="4428225"/>
            <a:ext cx="452063" cy="410966"/>
          </a:xfrm>
          <a:prstGeom prst="chevron">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ontent Placeholder 2">
            <a:extLst>
              <a:ext uri="{FF2B5EF4-FFF2-40B4-BE49-F238E27FC236}">
                <a16:creationId xmlns:a16="http://schemas.microsoft.com/office/drawing/2014/main" id="{85184821-60EE-1E6E-6D77-5357A473DD27}"/>
              </a:ext>
            </a:extLst>
          </p:cNvPr>
          <p:cNvSpPr txBox="1">
            <a:spLocks/>
          </p:cNvSpPr>
          <p:nvPr/>
        </p:nvSpPr>
        <p:spPr>
          <a:xfrm>
            <a:off x="6579948" y="4266759"/>
            <a:ext cx="5257800" cy="911478"/>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400" kern="120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100000"/>
              </a:lnSpc>
              <a:spcBef>
                <a:spcPts val="500"/>
              </a:spcBef>
              <a:buFont typeface="Source Sans Pro" panose="020B0503030403020204" pitchFamily="34" charset="0"/>
              <a:buChar char="‒"/>
              <a:defRPr sz="2000" kern="1200">
                <a:solidFill>
                  <a:schemeClr val="tx1"/>
                </a:solidFill>
                <a:latin typeface="Source Sans Pro" charset="0"/>
                <a:ea typeface="Source Sans Pro" charset="0"/>
                <a:cs typeface="Source Sans Pro" charset="0"/>
              </a:defRPr>
            </a:lvl2pPr>
            <a:lvl3pPr marL="1143000" indent="-228600" algn="l" defTabSz="914400" rtl="0" eaLnBrk="1" latinLnBrk="0" hangingPunct="1">
              <a:lnSpc>
                <a:spcPct val="100000"/>
              </a:lnSpc>
              <a:spcBef>
                <a:spcPts val="500"/>
              </a:spcBef>
              <a:buFont typeface="Source Sans Pro" panose="020B0503030403020204" pitchFamily="34" charset="0"/>
              <a:buChar char="•"/>
              <a:defRPr sz="1800" kern="1200">
                <a:solidFill>
                  <a:schemeClr val="tx1"/>
                </a:solidFill>
                <a:latin typeface="Source Sans Pro" charset="0"/>
                <a:ea typeface="Source Sans Pro" charset="0"/>
                <a:cs typeface="Source Sans Pro" charset="0"/>
              </a:defRPr>
            </a:lvl3pPr>
            <a:lvl4pPr marL="1600200" indent="-228600" algn="l" defTabSz="914400" rtl="0" eaLnBrk="1" latinLnBrk="0" hangingPunct="1">
              <a:lnSpc>
                <a:spcPct val="100000"/>
              </a:lnSpc>
              <a:spcBef>
                <a:spcPts val="500"/>
              </a:spcBef>
              <a:buFont typeface="Courier New" panose="02070309020205020404" pitchFamily="49" charset="0"/>
              <a:buChar char="o"/>
              <a:defRPr sz="1600" kern="1200">
                <a:solidFill>
                  <a:schemeClr val="tx1"/>
                </a:solidFill>
                <a:latin typeface="Source Sans Pro" charset="0"/>
                <a:ea typeface="Source Sans Pro" charset="0"/>
                <a:cs typeface="Source Sans Pro" charset="0"/>
              </a:defRPr>
            </a:lvl4pPr>
            <a:lvl5pPr marL="2057400" indent="-228600" algn="l" defTabSz="914400" rtl="0" eaLnBrk="1" latinLnBrk="0" hangingPunct="1">
              <a:lnSpc>
                <a:spcPct val="100000"/>
              </a:lnSpc>
              <a:spcBef>
                <a:spcPts val="500"/>
              </a:spcBef>
              <a:buFont typeface="Source Sans Pro" panose="020B0503030403020204" pitchFamily="34" charset="0"/>
              <a:buChar char="&gt;"/>
              <a:defRPr sz="1600" kern="1200">
                <a:solidFill>
                  <a:schemeClr val="tx1"/>
                </a:solidFill>
                <a:latin typeface="Source Sans Pro" charset="0"/>
                <a:ea typeface="Source Sans Pro" charset="0"/>
                <a:cs typeface="Source Sans Pr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indent="0">
              <a:lnSpc>
                <a:spcPct val="107000"/>
              </a:lnSpc>
              <a:spcBef>
                <a:spcPts val="0"/>
              </a:spcBef>
              <a:spcAft>
                <a:spcPts val="800"/>
              </a:spcAft>
              <a:buNone/>
            </a:pPr>
            <a:r>
              <a:rPr lang="tl-x-SDL" sz="2000" u="sng">
                <a:solidFill>
                  <a:srgbClr val="0000FF"/>
                </a:solidFill>
                <a:effectLst/>
                <a:latin typeface="Source Sans Pro" panose="020B0503030403020204" pitchFamily="34" charset="0"/>
                <a:ea typeface="Source Sans Pro" panose="020B0503030403020204" pitchFamily="34" charset="0"/>
                <a:cs typeface="Times New Roman" panose="02020603050405020304" pitchFamily="18" charset="0"/>
                <a:hlinkClick r:id="rId6"/>
              </a:rPr>
              <a:t>Maghanap ng mga ahensya ng bono sa iyong estado.</a:t>
            </a:r>
          </a:p>
        </p:txBody>
      </p:sp>
    </p:spTree>
    <p:extLst>
      <p:ext uri="{BB962C8B-B14F-4D97-AF65-F5344CB8AC3E}">
        <p14:creationId xmlns:p14="http://schemas.microsoft.com/office/powerpoint/2010/main" val="88177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B87E-0B6E-5849-632E-583BBDC55B8E}"/>
              </a:ext>
            </a:extLst>
          </p:cNvPr>
          <p:cNvSpPr>
            <a:spLocks noGrp="1"/>
          </p:cNvSpPr>
          <p:nvPr>
            <p:ph type="title"/>
          </p:nvPr>
        </p:nvSpPr>
        <p:spPr>
          <a:xfrm>
            <a:off x="838200" y="335265"/>
            <a:ext cx="10515600" cy="598904"/>
          </a:xfrm>
        </p:spPr>
        <p:txBody>
          <a:bodyPr/>
          <a:lstStyle/>
          <a:p>
            <a:r>
              <a:rPr lang="tl-x-SDL" dirty="0"/>
              <a:t>Alamin ang higit pa sa suporta sa bono ng SBA</a:t>
            </a:r>
          </a:p>
        </p:txBody>
      </p:sp>
      <p:sp>
        <p:nvSpPr>
          <p:cNvPr id="3" name="Content Placeholder 2">
            <a:extLst>
              <a:ext uri="{FF2B5EF4-FFF2-40B4-BE49-F238E27FC236}">
                <a16:creationId xmlns:a16="http://schemas.microsoft.com/office/drawing/2014/main" id="{FEF3A1BE-47F3-ACDF-B91F-7824CD42F58F}"/>
              </a:ext>
            </a:extLst>
          </p:cNvPr>
          <p:cNvSpPr>
            <a:spLocks noGrp="1"/>
          </p:cNvSpPr>
          <p:nvPr>
            <p:ph idx="1"/>
          </p:nvPr>
        </p:nvSpPr>
        <p:spPr>
          <a:xfrm>
            <a:off x="664309" y="1048730"/>
            <a:ext cx="11035322" cy="5313330"/>
          </a:xfrm>
        </p:spPr>
        <p:txBody>
          <a:bodyPr>
            <a:noAutofit/>
          </a:bodyPr>
          <a:lstStyle/>
          <a:p>
            <a:r>
              <a:rPr lang="tl-x-SDL" sz="1700" dirty="0"/>
              <a:t>Ginagarantiyahan ng SBA ang mga may garantiyang bono para sa ilang kumpanya ng pagpapautang, na nagpapahintulot sa mga kumpanya na mag-alok ng mga may garantiyang bono sa maliliit na negosyo na maaaring hindi matugunan ang pamantayan para sa iba pang mga garantiya.</a:t>
            </a:r>
          </a:p>
          <a:p>
            <a:r>
              <a:rPr lang="tl-x-SDL" sz="1700" dirty="0"/>
              <a:t>Ang ilang mga kontrata ay nangangailangan ng mga may garantiyang bono na sumasaklaw sa mga partikular na sitwasyon. Ginagarantiyahan ng SBA ang mga may garantiyang bono na sumasaklaw sa ilang pangunahing kategorya ng trabaho:</a:t>
            </a:r>
          </a:p>
          <a:p>
            <a:pPr lvl="1"/>
            <a:r>
              <a:rPr lang="tl-x-SDL" sz="1700" dirty="0"/>
              <a:t>Bid – tinitiyak ang buong pagbabayad at performance bonding mula sa bidder ng kontrata</a:t>
            </a:r>
          </a:p>
          <a:p>
            <a:pPr lvl="1"/>
            <a:r>
              <a:rPr lang="tl-x-SDL" sz="1700" dirty="0"/>
              <a:t>Pagbabayad – tinitiyak ang buong pagbabayad sa mga supplier at subcontractor</a:t>
            </a:r>
          </a:p>
          <a:p>
            <a:pPr lvl="1"/>
            <a:r>
              <a:rPr lang="tl-x-SDL" sz="1700" dirty="0"/>
              <a:t>Pagganap – tinitiyak ang ganap na pagkumpleto ng isang kontrata ng maliit na negosyo</a:t>
            </a:r>
          </a:p>
          <a:p>
            <a:pPr lvl="1"/>
            <a:r>
              <a:rPr lang="tl-x-SDL" sz="1700" dirty="0"/>
              <a:t>Ancillary – tinitiyak ang pagkumpleto ng mga kinakailangan sa labas ng pagganap o pagbabayad, tulad ng pagpapanatili</a:t>
            </a:r>
          </a:p>
          <a:p>
            <a:r>
              <a:rPr lang="tl-x-SDL" sz="1700" dirty="0"/>
              <a:t>Ang lahat ng garantiya sa pagganap at bono sa pagbabayad ay nangangailangan sa maliliit na negosyo na magbayad sa SBA ng bayad na 0.6% ng presyo ng kontrata. Kung sa ilang kadahilanan ay kinansela o hindi naibigay ang bono, ibabalik ng SBA ang bayad sa garantiya. Ang SBA ay hindi naniningil ng bayad para sa mga garantiya ng bono sa bid.</a:t>
            </a:r>
          </a:p>
          <a:p>
            <a:r>
              <a:rPr lang="tl-x-SDL" sz="1700" dirty="0"/>
              <a:t>Ang mga kwalipikadong negosyo ay kinabibilangan ng: 1) maliliit na negosyo ayon sa mga pamantayan ng laki ng SBA, 2) maliliit na negosyo na may kontrata hanggang $9M para sa mga hindi pederal na kontrata at hanggang $14M para sa mga pederal na kontrata, at 3) maliliit na negosyo na nakakatugon sa kredito, kapasidad, at kinakailangan ng karakter.</a:t>
            </a:r>
          </a:p>
          <a:p>
            <a:r>
              <a:rPr lang="tl-x-SDL" sz="1700" dirty="0">
                <a:hlinkClick r:id="rId2"/>
              </a:rPr>
              <a:t>Maghanap ng mga ahensya ng bono sa iyong estado</a:t>
            </a:r>
            <a:r>
              <a:rPr lang="tl-x-SDL" sz="1700" dirty="0"/>
              <a:t>.</a:t>
            </a:r>
          </a:p>
        </p:txBody>
      </p:sp>
    </p:spTree>
    <p:extLst>
      <p:ext uri="{BB962C8B-B14F-4D97-AF65-F5344CB8AC3E}">
        <p14:creationId xmlns:p14="http://schemas.microsoft.com/office/powerpoint/2010/main" val="1590922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96209" y="329315"/>
            <a:ext cx="10804430" cy="1263593"/>
          </a:xfrm>
          <a:prstGeom prst="rect">
            <a:avLst/>
          </a:prstGeom>
        </p:spPr>
        <p:txBody>
          <a:bodyPr vert="horz" wrap="square" lIns="0" tIns="16933" rIns="0" bIns="0" rtlCol="0">
            <a:spAutoFit/>
          </a:bodyPr>
          <a:lstStyle/>
          <a:p>
            <a:pPr marL="16933">
              <a:spcBef>
                <a:spcPts val="133"/>
              </a:spcBef>
            </a:pPr>
            <a:r>
              <a:rPr lang="tl-x-SDL" sz="3000" dirty="0">
                <a:solidFill>
                  <a:srgbClr val="143963"/>
                </a:solidFill>
                <a:latin typeface="Source Sans Pro" panose="020B0503030403020204" pitchFamily="34" charset="0"/>
                <a:ea typeface="Source Sans Pro" panose="020B0503030403020204" pitchFamily="34" charset="0"/>
                <a:cs typeface="Calibri" panose="020F0502020204030204" pitchFamily="34" charset="0"/>
              </a:rPr>
              <a:t>Alamin ang higit pa sa suporta sa bono ng DOT: Programa ng Edukasyon tungkol sa Bono ng DOT </a:t>
            </a:r>
            <a:br>
              <a:rPr lang="en-US" sz="3000" dirty="0">
                <a:solidFill>
                  <a:srgbClr val="143963"/>
                </a:solidFill>
                <a:latin typeface="Source Sans Pro" panose="020B0503030403020204" pitchFamily="34" charset="0"/>
                <a:ea typeface="Source Sans Pro" panose="020B0503030403020204" pitchFamily="34" charset="0"/>
                <a:cs typeface="Calibri" panose="020F0502020204030204" pitchFamily="34" charset="0"/>
              </a:rPr>
            </a:br>
            <a:r>
              <a:rPr lang="tl-x-SDL" sz="3000" dirty="0">
                <a:solidFill>
                  <a:srgbClr val="143963"/>
                </a:solidFill>
                <a:latin typeface="Source Sans Pro" panose="020B0503030403020204" pitchFamily="34" charset="0"/>
                <a:ea typeface="Source Sans Pro" panose="020B0503030403020204" pitchFamily="34" charset="0"/>
                <a:cs typeface="Calibri" panose="020F0502020204030204" pitchFamily="34" charset="0"/>
              </a:rPr>
              <a:t>(DOT’s Bonding Education Program)</a:t>
            </a:r>
          </a:p>
        </p:txBody>
      </p:sp>
      <p:grpSp>
        <p:nvGrpSpPr>
          <p:cNvPr id="4" name="object 4" descr="Larawan ng isang keyboard">
            <a:extLst>
              <a:ext uri="{C183D7F6-B498-43B3-948B-1728B52AA6E4}">
                <adec:decorative xmlns:adec="http://schemas.microsoft.com/office/drawing/2017/decorative" val="1"/>
              </a:ext>
            </a:extLst>
          </p:cNvPr>
          <p:cNvGrpSpPr/>
          <p:nvPr/>
        </p:nvGrpSpPr>
        <p:grpSpPr>
          <a:xfrm>
            <a:off x="6830645" y="1674091"/>
            <a:ext cx="4382439" cy="4992497"/>
            <a:chOff x="4986528" y="832116"/>
            <a:chExt cx="3423285" cy="4049395"/>
          </a:xfrm>
        </p:grpSpPr>
        <p:pic>
          <p:nvPicPr>
            <p:cNvPr id="5" name="object 5"/>
            <p:cNvPicPr/>
            <p:nvPr/>
          </p:nvPicPr>
          <p:blipFill>
            <a:blip r:embed="rId2" cstate="print"/>
            <a:stretch>
              <a:fillRect/>
            </a:stretch>
          </p:blipFill>
          <p:spPr>
            <a:xfrm>
              <a:off x="4986528" y="832116"/>
              <a:ext cx="3422903" cy="4049254"/>
            </a:xfrm>
            <a:prstGeom prst="rect">
              <a:avLst/>
            </a:prstGeom>
          </p:spPr>
        </p:pic>
        <p:pic>
          <p:nvPicPr>
            <p:cNvPr id="6" name="object 6" descr="Larawan ng isang keyboard"/>
            <p:cNvPicPr/>
            <p:nvPr/>
          </p:nvPicPr>
          <p:blipFill>
            <a:blip r:embed="rId3" cstate="print"/>
            <a:stretch>
              <a:fillRect/>
            </a:stretch>
          </p:blipFill>
          <p:spPr>
            <a:xfrm>
              <a:off x="5181600" y="1027176"/>
              <a:ext cx="2833695" cy="3461003"/>
            </a:xfrm>
            <a:prstGeom prst="rect">
              <a:avLst/>
            </a:prstGeom>
          </p:spPr>
        </p:pic>
      </p:grpSp>
      <p:sp>
        <p:nvSpPr>
          <p:cNvPr id="7" name="object 7"/>
          <p:cNvSpPr txBox="1"/>
          <p:nvPr/>
        </p:nvSpPr>
        <p:spPr>
          <a:xfrm>
            <a:off x="596209" y="1826055"/>
            <a:ext cx="5630137" cy="4688570"/>
          </a:xfrm>
          <a:prstGeom prst="rect">
            <a:avLst/>
          </a:prstGeom>
        </p:spPr>
        <p:txBody>
          <a:bodyPr vert="horz" wrap="square" lIns="0" tIns="16933" rIns="0" bIns="0" rtlCol="0">
            <a:spAutoFit/>
          </a:bodyPr>
          <a:lstStyle/>
          <a:p>
            <a:pPr marL="16933" marR="6773" indent="-847" defTabSz="1219170">
              <a:lnSpc>
                <a:spcPts val="2585"/>
              </a:lnSpc>
              <a:spcBef>
                <a:spcPts val="1947"/>
              </a:spcBef>
            </a:pPr>
            <a:r>
              <a:rPr lang="tl-x-SDL" sz="2600" dirty="0">
                <a:solidFill>
                  <a:srgbClr val="073963"/>
                </a:solidFill>
                <a:latin typeface="Source Sans Pro" panose="020B0503030403020204" pitchFamily="34" charset="0"/>
                <a:ea typeface="Source Sans Pro" panose="020B0503030403020204" pitchFamily="34" charset="0"/>
                <a:cs typeface="Calibri" panose="020F0502020204030204" pitchFamily="34" charset="0"/>
              </a:rPr>
              <a:t>Ang misyon ng Bonding Education Program ay pataasin ang pagiging mapagkumpitensya sa ekonomiya ng maliliit na negosyo para mapakinabangan ang mga oportunidad sa pamamagitan ng pagiging surety bond at makipagkumpitensya para sa mga kontratang nauugnay sa transportasyon sa pamamagitan ng edukasyon at mga mapagkukunan para maunawaan ang pamamahala sa panganib, kaligtasan, pag-unlad ng manggagawa, at mga kakayahan ng kumpanya.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AD954B7A-4CB6-45E0-A0AA-ED53EA1ABC04}"/>
              </a:ext>
            </a:extLst>
          </p:cNvPr>
          <p:cNvSpPr txBox="1">
            <a:spLocks noGrp="1"/>
          </p:cNvSpPr>
          <p:nvPr>
            <p:ph type="title" idx="4294967295"/>
          </p:nvPr>
        </p:nvSpPr>
        <p:spPr>
          <a:xfrm>
            <a:off x="215152" y="305413"/>
            <a:ext cx="11046817" cy="1124240"/>
          </a:xfrm>
          <a:prstGeom prst="rect">
            <a:avLst/>
          </a:prstGeom>
          <a:noFill/>
          <a:ln>
            <a:noFill/>
            <a:prstDash/>
          </a:ln>
          <a:effectLst/>
        </p:spPr>
        <p:txBody>
          <a:bodyPr rot="0" spcFirstLastPara="0" vertOverflow="overflow" horzOverflow="overflow" vert="horz" wrap="square" lIns="0" tIns="16087" rIns="0" bIns="0" numCol="1" spcCol="0" rtlCol="0" fromWordArt="0" anchor="t" anchorCtr="0" forceAA="0" compatLnSpc="1">
            <a:prstTxWarp prst="textNoShape">
              <a:avLst/>
            </a:prstTxWarp>
            <a:spAutoFit/>
          </a:bodyPr>
          <a:lstStyle>
            <a:lvl1pPr>
              <a:defRPr sz="3200" b="1" i="0">
                <a:solidFill>
                  <a:schemeClr val="bg1"/>
                </a:solidFill>
                <a:latin typeface="Century Gothic"/>
                <a:ea typeface="+mj-ea"/>
                <a:cs typeface="Century Gothic"/>
              </a:defRPr>
            </a:lvl1pPr>
          </a:lstStyle>
          <a:p>
            <a:pPr marL="16933" marR="0" lvl="0" indent="0" algn="l" defTabSz="914400" rtl="0" eaLnBrk="1" fontAlgn="auto" latinLnBrk="0" hangingPunct="1">
              <a:lnSpc>
                <a:spcPct val="100000"/>
              </a:lnSpc>
              <a:spcBef>
                <a:spcPts val="127"/>
              </a:spcBef>
              <a:spcAft>
                <a:spcPts val="0"/>
              </a:spcAft>
              <a:buClrTx/>
              <a:buSzTx/>
              <a:buFontTx/>
              <a:buNone/>
              <a:tabLst/>
              <a:defRPr/>
            </a:pPr>
            <a:r>
              <a:rPr kumimoji="0" lang="tl-x-SDL" sz="3600" b="1" i="0" u="none" strike="noStrike" cap="none" normalizeH="0" baseline="0" noProof="0" dirty="0">
                <a:ln>
                  <a:noFill/>
                </a:ln>
                <a:solidFill>
                  <a:srgbClr val="073963"/>
                </a:solidFill>
                <a:effectLst/>
                <a:uLnTx/>
                <a:uFillTx/>
                <a:latin typeface="Source Sans Pro" panose="020B0503030403020204" pitchFamily="34" charset="0"/>
                <a:ea typeface="Source Sans Pro" panose="020B0503030403020204" pitchFamily="34" charset="0"/>
                <a:cs typeface="Calibri" panose="020F0502020204030204" pitchFamily="34" charset="0"/>
              </a:rPr>
              <a:t>Programa ng Edukasyon tungkol sa Bono ng DOT </a:t>
            </a:r>
            <a:br>
              <a:rPr kumimoji="0" lang="en-US" sz="3600" b="1" i="0" u="none" strike="noStrike" cap="none" normalizeH="0" baseline="0" noProof="0" dirty="0">
                <a:ln>
                  <a:noFill/>
                </a:ln>
                <a:solidFill>
                  <a:srgbClr val="073963"/>
                </a:solidFill>
                <a:effectLst/>
                <a:uLnTx/>
                <a:uFillTx/>
                <a:latin typeface="Source Sans Pro" panose="020B0503030403020204" pitchFamily="34" charset="0"/>
                <a:ea typeface="Source Sans Pro" panose="020B0503030403020204" pitchFamily="34" charset="0"/>
                <a:cs typeface="Calibri" panose="020F0502020204030204" pitchFamily="34" charset="0"/>
              </a:rPr>
            </a:br>
            <a:r>
              <a:rPr kumimoji="0" lang="tl-x-SDL" sz="3600" b="1" i="0" u="none" strike="noStrike" cap="none" normalizeH="0" baseline="0" noProof="0" dirty="0">
                <a:ln>
                  <a:noFill/>
                </a:ln>
                <a:solidFill>
                  <a:srgbClr val="073963"/>
                </a:solidFill>
                <a:effectLst/>
                <a:uLnTx/>
                <a:uFillTx/>
                <a:latin typeface="Source Sans Pro" panose="020B0503030403020204" pitchFamily="34" charset="0"/>
                <a:ea typeface="Source Sans Pro" panose="020B0503030403020204" pitchFamily="34" charset="0"/>
                <a:cs typeface="Calibri" panose="020F0502020204030204" pitchFamily="34" charset="0"/>
              </a:rPr>
              <a:t>(DOT’s Bonding Education Program)</a:t>
            </a:r>
          </a:p>
        </p:txBody>
      </p:sp>
      <p:sp>
        <p:nvSpPr>
          <p:cNvPr id="3" name="Text Placeholder 2">
            <a:extLst>
              <a:ext uri="{FF2B5EF4-FFF2-40B4-BE49-F238E27FC236}">
                <a16:creationId xmlns:a16="http://schemas.microsoft.com/office/drawing/2014/main" id="{79E20528-C667-4569-93CF-982D65450E2F}"/>
              </a:ext>
            </a:extLst>
          </p:cNvPr>
          <p:cNvSpPr>
            <a:spLocks noGrp="1"/>
          </p:cNvSpPr>
          <p:nvPr>
            <p:ph type="body" idx="1"/>
          </p:nvPr>
        </p:nvSpPr>
        <p:spPr>
          <a:xfrm>
            <a:off x="5689600" y="1683840"/>
            <a:ext cx="6096000" cy="4103688"/>
          </a:xfrm>
        </p:spPr>
        <p:txBody>
          <a:bodyPr>
            <a:normAutofit lnSpcReduction="10000"/>
          </a:bodyPr>
          <a:lstStyle/>
          <a:p>
            <a:pPr marL="380990" indent="-380990"/>
            <a:r>
              <a:rPr lang="tl-x-SDL" sz="2000">
                <a:solidFill>
                  <a:srgbClr val="1A3F6C"/>
                </a:solidFill>
                <a:latin typeface="Source Sans Pro" panose="020B0503030403020204" pitchFamily="34" charset="0"/>
                <a:ea typeface="Source Sans Pro" panose="020B0503030403020204" pitchFamily="34" charset="0"/>
              </a:rPr>
              <a:t>Maghatid ng hindi bababa sa </a:t>
            </a:r>
            <a:r>
              <a:rPr lang="tl-x-SDL" sz="2000" b="1">
                <a:solidFill>
                  <a:srgbClr val="1A3F6C"/>
                </a:solidFill>
                <a:latin typeface="Source Sans Pro" panose="020B0503030403020204" pitchFamily="34" charset="0"/>
                <a:ea typeface="Source Sans Pro" panose="020B0503030403020204" pitchFamily="34" charset="0"/>
              </a:rPr>
              <a:t>dalawang Bonding Education Programs (BEP) bawat taon = 10 oras ng pagtuturo</a:t>
            </a:r>
          </a:p>
          <a:p>
            <a:pPr marL="380990" indent="-380990"/>
            <a:r>
              <a:rPr lang="tl-x-SDL" sz="2000">
                <a:solidFill>
                  <a:srgbClr val="1A3F6C"/>
                </a:solidFill>
                <a:latin typeface="Source Sans Pro" panose="020B0503030403020204" pitchFamily="34" charset="0"/>
                <a:ea typeface="Source Sans Pro" panose="020B0503030403020204" pitchFamily="34" charset="0"/>
              </a:rPr>
              <a:t>Para sa bawat event sa BEP, makipagtulungan sa mga lokal na producer/ahente ng bono sa iyong rehiyon at maliliit na may disbentaheng mga kalahok sa negosyo para maghatid ng hindi bababa sa 10 kumpanya sa BEP na may access sa bono o pagtaas ng kapasidad ng bono</a:t>
            </a:r>
          </a:p>
          <a:p>
            <a:pPr marL="380990" indent="-380990"/>
            <a:r>
              <a:rPr lang="tl-x-SDL" sz="2000" b="1">
                <a:solidFill>
                  <a:srgbClr val="1A3F6C"/>
                </a:solidFill>
                <a:latin typeface="Source Sans Pro" panose="020B0503030403020204" pitchFamily="34" charset="0"/>
                <a:ea typeface="Source Sans Pro" panose="020B0503030403020204" pitchFamily="34" charset="0"/>
              </a:rPr>
              <a:t>Memorandum of Understanding ng USDOT at SBA</a:t>
            </a:r>
            <a:r>
              <a:rPr lang="tl-x-SDL" sz="2000">
                <a:solidFill>
                  <a:srgbClr val="1A3F6C"/>
                </a:solidFill>
                <a:latin typeface="Source Sans Pro" panose="020B0503030403020204" pitchFamily="34" charset="0"/>
                <a:ea typeface="Source Sans Pro" panose="020B0503030403020204" pitchFamily="34" charset="0"/>
              </a:rPr>
              <a:t>: Ang patuloy na pakikipagtulungan para suportahan ang maliliit na negosyo ay makakuha ng mga serbisyo ng suporta sa bono </a:t>
            </a:r>
          </a:p>
          <a:p>
            <a:pPr marL="380990" indent="-380990"/>
            <a:r>
              <a:rPr lang="tl-x-SDL" sz="2000">
                <a:solidFill>
                  <a:srgbClr val="1A3F6C"/>
                </a:solidFill>
                <a:latin typeface="Source Sans Pro" panose="020B0503030403020204" pitchFamily="34" charset="0"/>
                <a:ea typeface="Source Sans Pro" panose="020B0503030403020204" pitchFamily="34" charset="0"/>
              </a:rPr>
              <a:t>Matuto pa: </a:t>
            </a:r>
            <a:r>
              <a:rPr lang="tl-x-SDL" sz="2000">
                <a:hlinkClick r:id="rId3"/>
              </a:rPr>
              <a:t>Bonding Education Program | US Department of Transportation</a:t>
            </a:r>
          </a:p>
        </p:txBody>
      </p:sp>
      <p:pic>
        <p:nvPicPr>
          <p:cNvPr id="5122" name="Picture 2" descr="Larawan ng isang sistema ng transportasyon">
            <a:extLst>
              <a:ext uri="{FF2B5EF4-FFF2-40B4-BE49-F238E27FC236}">
                <a16:creationId xmlns:a16="http://schemas.microsoft.com/office/drawing/2014/main" id="{8B087138-71C1-4588-A70D-20DFAF65BFA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3237" y="2598240"/>
            <a:ext cx="4572000" cy="3051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155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36FA5-4DE5-E552-3ECE-D4F39B4C07BA}"/>
              </a:ext>
            </a:extLst>
          </p:cNvPr>
          <p:cNvSpPr>
            <a:spLocks noGrp="1"/>
          </p:cNvSpPr>
          <p:nvPr>
            <p:ph type="title"/>
          </p:nvPr>
        </p:nvSpPr>
        <p:spPr/>
        <p:txBody>
          <a:bodyPr>
            <a:normAutofit fontScale="90000"/>
          </a:bodyPr>
          <a:lstStyle/>
          <a:p>
            <a:r>
              <a:rPr lang="tl-x-SDL"/>
              <a:t>Mga karagdagang mapagkukunan na maaaring may kaugnayan para sa maliit na negosyo mo</a:t>
            </a:r>
          </a:p>
        </p:txBody>
      </p:sp>
      <p:sp>
        <p:nvSpPr>
          <p:cNvPr id="5" name="Content Placeholder 4">
            <a:extLst>
              <a:ext uri="{FF2B5EF4-FFF2-40B4-BE49-F238E27FC236}">
                <a16:creationId xmlns:a16="http://schemas.microsoft.com/office/drawing/2014/main" id="{AF7A526A-242C-B072-892F-5C9BC2B73662}"/>
              </a:ext>
            </a:extLst>
          </p:cNvPr>
          <p:cNvSpPr>
            <a:spLocks noGrp="1"/>
          </p:cNvSpPr>
          <p:nvPr>
            <p:ph idx="1"/>
          </p:nvPr>
        </p:nvSpPr>
        <p:spPr>
          <a:xfrm>
            <a:off x="838200" y="1681261"/>
            <a:ext cx="10515600" cy="4047416"/>
          </a:xfrm>
        </p:spPr>
        <p:txBody>
          <a:bodyPr>
            <a:normAutofit/>
          </a:bodyPr>
          <a:lstStyle/>
          <a:p>
            <a:r>
              <a:rPr lang="tl-x-SDL" sz="2000" dirty="0"/>
              <a:t>Pangkalahatang impormasyon at pinakamahusay na kasanayan sa pagkontrata sa Department of Transportation - </a:t>
            </a:r>
            <a:r>
              <a:rPr lang="tl-x-SDL" sz="2000" dirty="0">
                <a:hlinkClick r:id="rId2"/>
              </a:rPr>
              <a:t>Pangkalahatang impormasyon sa Pakikipagkontrata sa DOT </a:t>
            </a:r>
          </a:p>
          <a:p>
            <a:r>
              <a:rPr lang="tl-x-SDL" sz="2000" dirty="0"/>
              <a:t>Pagtataya ng Oportunidad sa Pagkuha ng Kagawaran ng Transportasyon para sa maliit na negosyo - </a:t>
            </a:r>
            <a:r>
              <a:rPr lang="tl-x-SDL" sz="2000" dirty="0">
                <a:hlinkClick r:id="rId3"/>
              </a:rPr>
              <a:t>Procurement Opportunity Forecast | US Department of Transportation</a:t>
            </a:r>
          </a:p>
          <a:p>
            <a:r>
              <a:rPr lang="tl-x-SDL" sz="2000" dirty="0"/>
              <a:t>Mga oportunidad sa pagkontrata ng Pederal - </a:t>
            </a:r>
            <a:r>
              <a:rPr lang="tl-x-SDL" sz="2000" dirty="0">
                <a:hlinkClick r:id="rId4"/>
              </a:rPr>
              <a:t>SAM.gov | Home</a:t>
            </a:r>
          </a:p>
          <a:p>
            <a:r>
              <a:rPr lang="tl-x-SDL" sz="2000" dirty="0"/>
              <a:t> USDOT OSDBU Small Business Transportation Resource Centers - </a:t>
            </a:r>
            <a:r>
              <a:rPr lang="tl-x-SDL" sz="2000" dirty="0">
                <a:hlinkClick r:id="rId5"/>
              </a:rPr>
              <a:t>Small Business Transportation Resource Centers | US Department of Transportation</a:t>
            </a:r>
          </a:p>
          <a:p>
            <a:r>
              <a:rPr lang="tl-x-SDL" sz="2000" dirty="0"/>
              <a:t>USDOT Connections MarketPlace - </a:t>
            </a:r>
            <a:r>
              <a:rPr lang="tl-x-SDL" sz="2000" dirty="0">
                <a:hlinkClick r:id="rId6"/>
              </a:rPr>
              <a:t>U.S. Department of Transportation OSDBU: Ang Connections MarketPlace ay Pinapatakbo ng: My Business Matches (dotcmp.com)</a:t>
            </a:r>
          </a:p>
          <a:p>
            <a:r>
              <a:rPr lang="tl-x-SDL" sz="2000" dirty="0"/>
              <a:t>USDOT Navigator BIL Funding Opportunities - </a:t>
            </a:r>
            <a:r>
              <a:rPr lang="tl-x-SDL" sz="2000" dirty="0">
                <a:hlinkClick r:id="rId7"/>
              </a:rPr>
              <a:t>Bipartisan Infrastructure Law Funding Opportunities | US Department of Transportation</a:t>
            </a:r>
            <a:endParaRPr lang="en-US" sz="2000" dirty="0"/>
          </a:p>
        </p:txBody>
      </p:sp>
    </p:spTree>
    <p:extLst>
      <p:ext uri="{BB962C8B-B14F-4D97-AF65-F5344CB8AC3E}">
        <p14:creationId xmlns:p14="http://schemas.microsoft.com/office/powerpoint/2010/main" val="103181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CE617A-42C0-4693-BB46-D65F2E2E9283}"/>
              </a:ext>
            </a:extLst>
          </p:cNvPr>
          <p:cNvSpPr>
            <a:spLocks noGrp="1"/>
          </p:cNvSpPr>
          <p:nvPr>
            <p:ph type="ctrTitle"/>
          </p:nvPr>
        </p:nvSpPr>
        <p:spPr>
          <a:xfrm>
            <a:off x="2254624" y="2023108"/>
            <a:ext cx="7283824" cy="3056892"/>
          </a:xfrm>
        </p:spPr>
        <p:txBody>
          <a:bodyPr/>
          <a:lstStyle/>
          <a:p>
            <a:r>
              <a:rPr lang="tl-x-SDL" dirty="0"/>
              <a:t>PAANO: </a:t>
            </a:r>
            <a:br>
              <a:rPr lang="tl-x-SDL" dirty="0"/>
            </a:br>
            <a:r>
              <a:rPr lang="tl-x-SDL" dirty="0"/>
              <a:t>Pakikipagkontrata sa U.S. Department of Transportation (Kagawaran ng Transportasyon ng U.S.)</a:t>
            </a:r>
          </a:p>
        </p:txBody>
      </p:sp>
    </p:spTree>
    <p:extLst>
      <p:ext uri="{BB962C8B-B14F-4D97-AF65-F5344CB8AC3E}">
        <p14:creationId xmlns:p14="http://schemas.microsoft.com/office/powerpoint/2010/main" val="102488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lstStyle/>
          <a:p>
            <a:r>
              <a:rPr lang="tl-x-SDL" sz="3600"/>
              <a:t>Mga Layunin ng aming Gabay sa Paano</a:t>
            </a:r>
          </a:p>
        </p:txBody>
      </p:sp>
      <p:sp>
        <p:nvSpPr>
          <p:cNvPr id="3" name="Content Placeholder 2">
            <a:extLst>
              <a:ext uri="{FF2B5EF4-FFF2-40B4-BE49-F238E27FC236}">
                <a16:creationId xmlns:a16="http://schemas.microsoft.com/office/drawing/2014/main" id="{B533AA94-F383-F6E0-D2BA-418CCCF44A12}"/>
              </a:ext>
            </a:extLst>
          </p:cNvPr>
          <p:cNvSpPr>
            <a:spLocks noGrp="1"/>
          </p:cNvSpPr>
          <p:nvPr>
            <p:ph idx="1"/>
          </p:nvPr>
        </p:nvSpPr>
        <p:spPr>
          <a:xfrm>
            <a:off x="838200" y="1246095"/>
            <a:ext cx="10967013" cy="4786156"/>
          </a:xfrm>
        </p:spPr>
        <p:txBody>
          <a:bodyPr/>
          <a:lstStyle/>
          <a:p>
            <a:pPr marL="0" indent="0">
              <a:lnSpc>
                <a:spcPct val="150000"/>
              </a:lnSpc>
              <a:buNone/>
            </a:pPr>
            <a:r>
              <a:rPr lang="tl-x-SDL" sz="2000" dirty="0"/>
              <a:t>Inaasahan namin na sa pagtatapos ng presentasyong ito mauunawaan mo:</a:t>
            </a:r>
          </a:p>
          <a:p>
            <a:pPr>
              <a:lnSpc>
                <a:spcPct val="150000"/>
              </a:lnSpc>
              <a:buFont typeface="Arial" panose="020B0604020202020204" pitchFamily="34" charset="0"/>
              <a:buChar char="•"/>
            </a:pPr>
            <a:r>
              <a:rPr lang="tl-x-SDL" sz="2000" dirty="0"/>
              <a:t>Aling mga daloy ng pagpopondo ng Department of Transportation ang puwedeng may kaugnayan sa maliit na negosyo mo </a:t>
            </a:r>
          </a:p>
          <a:p>
            <a:pPr>
              <a:lnSpc>
                <a:spcPct val="150000"/>
              </a:lnSpc>
              <a:buFont typeface="Arial" panose="020B0604020202020204" pitchFamily="34" charset="0"/>
              <a:buChar char="•"/>
            </a:pPr>
            <a:r>
              <a:rPr lang="tl-x-SDL" sz="2000" dirty="0"/>
              <a:t>Paano at kailan i-a-access ang mga kontrata sa pamamagitan ng mga daloy ng pagpopondo na ito</a:t>
            </a:r>
          </a:p>
          <a:p>
            <a:pPr>
              <a:lnSpc>
                <a:spcPct val="150000"/>
              </a:lnSpc>
              <a:buFont typeface="Arial" panose="020B0604020202020204" pitchFamily="34" charset="0"/>
              <a:buChar char="•"/>
            </a:pPr>
            <a:r>
              <a:rPr lang="tl-x-SDL" sz="2000" dirty="0"/>
              <a:t>Paano mag-navigate sa mga panuntunan at kinakailangan na maaaring mag-iba ayon sa estado  </a:t>
            </a:r>
          </a:p>
          <a:p>
            <a:pPr>
              <a:lnSpc>
                <a:spcPct val="150000"/>
              </a:lnSpc>
              <a:buFont typeface="Arial" panose="020B0604020202020204" pitchFamily="34" charset="0"/>
              <a:buChar char="•"/>
            </a:pPr>
            <a:r>
              <a:rPr lang="tl-x-SDL" sz="2000" dirty="0"/>
              <a:t>Paano ka matutulungan ng SBA na maging handa sa kontrata ng gobyerno </a:t>
            </a:r>
          </a:p>
        </p:txBody>
      </p:sp>
    </p:spTree>
    <p:extLst>
      <p:ext uri="{BB962C8B-B14F-4D97-AF65-F5344CB8AC3E}">
        <p14:creationId xmlns:p14="http://schemas.microsoft.com/office/powerpoint/2010/main" val="265733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81611" y="148009"/>
            <a:ext cx="11241121" cy="1124240"/>
          </a:xfrm>
          <a:prstGeom prst="rect">
            <a:avLst/>
          </a:prstGeom>
        </p:spPr>
        <p:txBody>
          <a:bodyPr vert="horz" wrap="square" lIns="0" tIns="16087" rIns="0" bIns="0" rtlCol="0" anchor="ctr">
            <a:spAutoFit/>
          </a:bodyPr>
          <a:lstStyle/>
          <a:p>
            <a:pPr marL="16933">
              <a:spcBef>
                <a:spcPts val="127"/>
              </a:spcBef>
            </a:pPr>
            <a:r>
              <a:rPr lang="tl-x-SDL" sz="3600" dirty="0">
                <a:solidFill>
                  <a:srgbClr val="073963"/>
                </a:solidFill>
                <a:latin typeface="Source Sans Pro" panose="020B0503030403020204" pitchFamily="34" charset="0"/>
                <a:ea typeface="Source Sans Pro" panose="020B0503030403020204" pitchFamily="34" charset="0"/>
                <a:cs typeface="Calibri"/>
              </a:rPr>
              <a:t>Mga Pamumuhunan sa Bipartisan Infrastructure Law sa Transportasyon</a:t>
            </a:r>
          </a:p>
        </p:txBody>
      </p:sp>
      <p:grpSp>
        <p:nvGrpSpPr>
          <p:cNvPr id="11" name="object 11" descr="Larawan ng isang sistema ng transportasyon">
            <a:extLst>
              <a:ext uri="{C183D7F6-B498-43B3-948B-1728B52AA6E4}">
                <adec:decorative xmlns:adec="http://schemas.microsoft.com/office/drawing/2017/decorative" val="1"/>
              </a:ext>
            </a:extLst>
          </p:cNvPr>
          <p:cNvGrpSpPr/>
          <p:nvPr/>
        </p:nvGrpSpPr>
        <p:grpSpPr>
          <a:xfrm>
            <a:off x="296869" y="1243584"/>
            <a:ext cx="3221952" cy="5385816"/>
            <a:chOff x="68580" y="932688"/>
            <a:chExt cx="2658110" cy="3839210"/>
          </a:xfrm>
        </p:grpSpPr>
        <p:pic>
          <p:nvPicPr>
            <p:cNvPr id="12" name="object 12"/>
            <p:cNvPicPr/>
            <p:nvPr/>
          </p:nvPicPr>
          <p:blipFill>
            <a:blip r:embed="rId2" cstate="print"/>
            <a:stretch>
              <a:fillRect/>
            </a:stretch>
          </p:blipFill>
          <p:spPr>
            <a:xfrm>
              <a:off x="70104" y="932688"/>
              <a:ext cx="2656332" cy="2112263"/>
            </a:xfrm>
            <a:prstGeom prst="rect">
              <a:avLst/>
            </a:prstGeom>
          </p:spPr>
        </p:pic>
        <p:pic>
          <p:nvPicPr>
            <p:cNvPr id="13" name="object 13" descr="Larawan ng isang sistema ng transportasyon"/>
            <p:cNvPicPr/>
            <p:nvPr/>
          </p:nvPicPr>
          <p:blipFill>
            <a:blip r:embed="rId3" cstate="print"/>
            <a:stretch>
              <a:fillRect/>
            </a:stretch>
          </p:blipFill>
          <p:spPr>
            <a:xfrm>
              <a:off x="262127" y="1124712"/>
              <a:ext cx="2272284" cy="1728215"/>
            </a:xfrm>
            <a:prstGeom prst="rect">
              <a:avLst/>
            </a:prstGeom>
          </p:spPr>
        </p:pic>
        <p:pic>
          <p:nvPicPr>
            <p:cNvPr id="14" name="object 14"/>
            <p:cNvPicPr/>
            <p:nvPr/>
          </p:nvPicPr>
          <p:blipFill>
            <a:blip r:embed="rId4" cstate="print"/>
            <a:stretch>
              <a:fillRect/>
            </a:stretch>
          </p:blipFill>
          <p:spPr>
            <a:xfrm>
              <a:off x="68580" y="2654807"/>
              <a:ext cx="2657855" cy="2116835"/>
            </a:xfrm>
            <a:prstGeom prst="rect">
              <a:avLst/>
            </a:prstGeom>
          </p:spPr>
        </p:pic>
        <p:pic>
          <p:nvPicPr>
            <p:cNvPr id="15" name="object 15" descr="Larawan ng isang sistema ng transportasyon"/>
            <p:cNvPicPr/>
            <p:nvPr/>
          </p:nvPicPr>
          <p:blipFill>
            <a:blip r:embed="rId5" cstate="print"/>
            <a:stretch>
              <a:fillRect/>
            </a:stretch>
          </p:blipFill>
          <p:spPr>
            <a:xfrm>
              <a:off x="260604" y="2846832"/>
              <a:ext cx="2273347" cy="1732787"/>
            </a:xfrm>
            <a:prstGeom prst="rect">
              <a:avLst/>
            </a:prstGeom>
          </p:spPr>
        </p:pic>
      </p:grpSp>
      <p:graphicFrame>
        <p:nvGraphicFramePr>
          <p:cNvPr id="4" name="object 4"/>
          <p:cNvGraphicFramePr>
            <a:graphicFrameLocks noGrp="1"/>
          </p:cNvGraphicFramePr>
          <p:nvPr/>
        </p:nvGraphicFramePr>
        <p:xfrm>
          <a:off x="3518821" y="1499616"/>
          <a:ext cx="2458720" cy="5046870"/>
        </p:xfrm>
        <a:graphic>
          <a:graphicData uri="http://schemas.openxmlformats.org/drawingml/2006/table">
            <a:tbl>
              <a:tblPr firstRow="1" bandRow="1">
                <a:tableStyleId>{2D5ABB26-0587-4C30-8999-92F81FD0307C}</a:tableStyleId>
              </a:tblPr>
              <a:tblGrid>
                <a:gridCol w="2458720">
                  <a:extLst>
                    <a:ext uri="{9D8B030D-6E8A-4147-A177-3AD203B41FA5}">
                      <a16:colId xmlns:a16="http://schemas.microsoft.com/office/drawing/2014/main" val="20000"/>
                    </a:ext>
                  </a:extLst>
                </a:gridCol>
              </a:tblGrid>
              <a:tr h="1183956">
                <a:tc>
                  <a:txBody>
                    <a:bodyPr/>
                    <a:lstStyle/>
                    <a:p>
                      <a:pPr marL="112395" marR="105410" algn="ctr">
                        <a:lnSpc>
                          <a:spcPct val="100000"/>
                        </a:lnSpc>
                        <a:spcBef>
                          <a:spcPts val="840"/>
                        </a:spcBef>
                      </a:pPr>
                      <a:r>
                        <a:rPr lang="tl-x-SDL" sz="1800" b="1">
                          <a:solidFill>
                            <a:srgbClr val="FFFFFF"/>
                          </a:solidFill>
                          <a:latin typeface="Source Sans Pro" panose="020B0503030403020204" pitchFamily="34" charset="0"/>
                          <a:ea typeface="Source Sans Pro" panose="020B0503030403020204" pitchFamily="34" charset="0"/>
                          <a:cs typeface="Calibri"/>
                        </a:rPr>
                        <a:t>Mga Kalsada, Tulay, at Pangunahing Proyekto</a:t>
                      </a:r>
                    </a:p>
                    <a:p>
                      <a:pPr algn="ctr">
                        <a:lnSpc>
                          <a:spcPts val="1620"/>
                        </a:lnSpc>
                      </a:pPr>
                      <a:r>
                        <a:rPr lang="tl-x-SDL" sz="1800">
                          <a:solidFill>
                            <a:srgbClr val="B5DAF8"/>
                          </a:solidFill>
                          <a:latin typeface="Source Sans Pro" panose="020B0503030403020204" pitchFamily="34" charset="0"/>
                          <a:ea typeface="Source Sans Pro" panose="020B0503030403020204" pitchFamily="34" charset="0"/>
                          <a:cs typeface="Calibri"/>
                        </a:rPr>
                        <a:t>$110 Bilyon</a:t>
                      </a:r>
                    </a:p>
                  </a:txBody>
                  <a:tcPr marL="0" marR="0" marT="142240" marB="0">
                    <a:lnB w="76200">
                      <a:solidFill>
                        <a:srgbClr val="FFFFFF"/>
                      </a:solidFill>
                      <a:prstDash val="solid"/>
                    </a:lnB>
                    <a:solidFill>
                      <a:srgbClr val="073963"/>
                    </a:solidFill>
                  </a:tcPr>
                </a:tc>
                <a:extLst>
                  <a:ext uri="{0D108BD9-81ED-4DB2-BD59-A6C34878D82A}">
                    <a16:rowId xmlns:a16="http://schemas.microsoft.com/office/drawing/2014/main" val="10000"/>
                  </a:ext>
                </a:extLst>
              </a:tr>
              <a:tr h="1230657">
                <a:tc>
                  <a:txBody>
                    <a:bodyPr/>
                    <a:lstStyle/>
                    <a:p>
                      <a:pPr algn="l" rtl="0">
                        <a:lnSpc>
                          <a:spcPct val="100000"/>
                        </a:lnSpc>
                        <a:spcBef>
                          <a:spcPts val="45"/>
                        </a:spcBef>
                      </a:pPr>
                      <a:endParaRPr sz="2100" dirty="0">
                        <a:latin typeface="Source Sans Pro" panose="020B0503030403020204" pitchFamily="34" charset="0"/>
                        <a:ea typeface="Source Sans Pro" panose="020B0503030403020204" pitchFamily="34" charset="0"/>
                        <a:cs typeface="Times New Roman"/>
                      </a:endParaRPr>
                    </a:p>
                    <a:p>
                      <a:pPr marL="285750" algn="ctr">
                        <a:lnSpc>
                          <a:spcPct val="100000"/>
                        </a:lnSpc>
                      </a:pPr>
                      <a:r>
                        <a:rPr lang="tl-x-SDL" sz="1800" b="1">
                          <a:solidFill>
                            <a:srgbClr val="FFFFFF"/>
                          </a:solidFill>
                          <a:latin typeface="Source Sans Pro" panose="020B0503030403020204" pitchFamily="34" charset="0"/>
                          <a:ea typeface="Source Sans Pro" panose="020B0503030403020204" pitchFamily="34" charset="0"/>
                          <a:cs typeface="Calibri"/>
                        </a:rPr>
                        <a:t>Pampublikong Transportasyon</a:t>
                      </a:r>
                    </a:p>
                    <a:p>
                      <a:pPr marL="285750" algn="ctr">
                        <a:lnSpc>
                          <a:spcPct val="100000"/>
                        </a:lnSpc>
                      </a:pPr>
                      <a:r>
                        <a:rPr lang="tl-x-SDL" sz="1800">
                          <a:solidFill>
                            <a:srgbClr val="B5DAF8"/>
                          </a:solidFill>
                          <a:latin typeface="Source Sans Pro" panose="020B0503030403020204" pitchFamily="34" charset="0"/>
                          <a:ea typeface="Source Sans Pro" panose="020B0503030403020204" pitchFamily="34" charset="0"/>
                          <a:cs typeface="Calibri"/>
                        </a:rPr>
                        <a:t>$89.9 Bilyon</a:t>
                      </a:r>
                    </a:p>
                  </a:txBody>
                  <a:tcPr marL="0" marR="0" marT="7620"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1"/>
                  </a:ext>
                </a:extLst>
              </a:tr>
              <a:tr h="1234114">
                <a:tc>
                  <a:txBody>
                    <a:bodyPr/>
                    <a:lstStyle/>
                    <a:p>
                      <a:pPr marL="191770" marR="182880" algn="ctr">
                        <a:lnSpc>
                          <a:spcPct val="100000"/>
                        </a:lnSpc>
                        <a:spcBef>
                          <a:spcPts val="1045"/>
                        </a:spcBef>
                      </a:pPr>
                      <a:r>
                        <a:rPr lang="tl-x-SDL" sz="1800" b="1">
                          <a:solidFill>
                            <a:srgbClr val="FFFFFF"/>
                          </a:solidFill>
                          <a:latin typeface="Source Sans Pro" panose="020B0503030403020204" pitchFamily="34" charset="0"/>
                          <a:ea typeface="Source Sans Pro" panose="020B0503030403020204" pitchFamily="34" charset="0"/>
                          <a:cs typeface="Calibri"/>
                        </a:rPr>
                        <a:t>Mga De-kuryenteng Sasakyan at Bus</a:t>
                      </a:r>
                    </a:p>
                    <a:p>
                      <a:pPr marL="1270" algn="ctr">
                        <a:lnSpc>
                          <a:spcPct val="100000"/>
                        </a:lnSpc>
                      </a:pPr>
                      <a:r>
                        <a:rPr lang="tl-x-SDL" sz="1800">
                          <a:solidFill>
                            <a:srgbClr val="B5DAF8"/>
                          </a:solidFill>
                          <a:latin typeface="Source Sans Pro" panose="020B0503030403020204" pitchFamily="34" charset="0"/>
                          <a:ea typeface="Source Sans Pro" panose="020B0503030403020204" pitchFamily="34" charset="0"/>
                          <a:cs typeface="Calibri"/>
                        </a:rPr>
                        <a:t>$15 Bilyon</a:t>
                      </a: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2"/>
                  </a:ext>
                </a:extLst>
              </a:tr>
              <a:tr h="1188279">
                <a:tc>
                  <a:txBody>
                    <a:bodyPr/>
                    <a:lstStyle/>
                    <a:p>
                      <a:pPr marL="104775" marR="96520" algn="ctr">
                        <a:lnSpc>
                          <a:spcPct val="100000"/>
                        </a:lnSpc>
                        <a:spcBef>
                          <a:spcPts val="525"/>
                        </a:spcBef>
                      </a:pPr>
                      <a:r>
                        <a:rPr lang="tl-x-SDL" sz="1800" b="1" dirty="0">
                          <a:solidFill>
                            <a:srgbClr val="FFFFFF"/>
                          </a:solidFill>
                          <a:latin typeface="Source Sans Pro" panose="020B0503030403020204" pitchFamily="34" charset="0"/>
                          <a:ea typeface="Source Sans Pro" panose="020B0503030403020204" pitchFamily="34" charset="0"/>
                          <a:cs typeface="Calibri"/>
                        </a:rPr>
                        <a:t>Pagpapabuti ng Kapaligiran at Imprastraktura ng Kuryente</a:t>
                      </a:r>
                    </a:p>
                    <a:p>
                      <a:pPr marL="1270" algn="ctr">
                        <a:lnSpc>
                          <a:spcPts val="1600"/>
                        </a:lnSpc>
                      </a:pPr>
                      <a:r>
                        <a:rPr lang="tl-x-SDL" sz="1800" dirty="0">
                          <a:solidFill>
                            <a:srgbClr val="B5DAF8"/>
                          </a:solidFill>
                          <a:latin typeface="Source Sans Pro" panose="020B0503030403020204" pitchFamily="34" charset="0"/>
                          <a:ea typeface="Source Sans Pro" panose="020B0503030403020204" pitchFamily="34" charset="0"/>
                          <a:cs typeface="Calibri"/>
                        </a:rPr>
                        <a:t>$86 Bilyon</a:t>
                      </a:r>
                    </a:p>
                  </a:txBody>
                  <a:tcPr marL="0" marR="0" marT="88900" marB="0">
                    <a:lnT w="76200">
                      <a:solidFill>
                        <a:srgbClr val="FFFFFF"/>
                      </a:solidFill>
                      <a:prstDash val="solid"/>
                    </a:lnT>
                    <a:solidFill>
                      <a:srgbClr val="073963"/>
                    </a:solidFill>
                  </a:tcPr>
                </a:tc>
                <a:extLst>
                  <a:ext uri="{0D108BD9-81ED-4DB2-BD59-A6C34878D82A}">
                    <a16:rowId xmlns:a16="http://schemas.microsoft.com/office/drawing/2014/main" val="10003"/>
                  </a:ext>
                </a:extLst>
              </a:tr>
            </a:tbl>
          </a:graphicData>
        </a:graphic>
      </p:graphicFrame>
      <p:graphicFrame>
        <p:nvGraphicFramePr>
          <p:cNvPr id="5" name="object 5"/>
          <p:cNvGraphicFramePr>
            <a:graphicFrameLocks noGrp="1"/>
          </p:cNvGraphicFramePr>
          <p:nvPr/>
        </p:nvGraphicFramePr>
        <p:xfrm>
          <a:off x="6402172" y="1488313"/>
          <a:ext cx="2458720" cy="4848309"/>
        </p:xfrm>
        <a:graphic>
          <a:graphicData uri="http://schemas.openxmlformats.org/drawingml/2006/table">
            <a:tbl>
              <a:tblPr firstRow="1" bandRow="1">
                <a:tableStyleId>{2D5ABB26-0587-4C30-8999-92F81FD0307C}</a:tableStyleId>
              </a:tblPr>
              <a:tblGrid>
                <a:gridCol w="2458720">
                  <a:extLst>
                    <a:ext uri="{9D8B030D-6E8A-4147-A177-3AD203B41FA5}">
                      <a16:colId xmlns:a16="http://schemas.microsoft.com/office/drawing/2014/main" val="20000"/>
                    </a:ext>
                  </a:extLst>
                </a:gridCol>
              </a:tblGrid>
              <a:tr h="1188277">
                <a:tc>
                  <a:txBody>
                    <a:bodyPr/>
                    <a:lstStyle/>
                    <a:p>
                      <a:pPr marL="234950" marR="229235" algn="ctr">
                        <a:lnSpc>
                          <a:spcPct val="100000"/>
                        </a:lnSpc>
                        <a:spcBef>
                          <a:spcPts val="770"/>
                        </a:spcBef>
                      </a:pPr>
                      <a:r>
                        <a:rPr lang="tl-x-SDL" sz="1800" b="1">
                          <a:solidFill>
                            <a:srgbClr val="FFFFFF"/>
                          </a:solidFill>
                          <a:latin typeface="Source Sans Pro" panose="020B0503030403020204" pitchFamily="34" charset="0"/>
                          <a:ea typeface="Source Sans Pro" panose="020B0503030403020204" pitchFamily="34" charset="0"/>
                          <a:cs typeface="Calibri"/>
                        </a:rPr>
                        <a:t>Kaligtasan sa Transportasyon</a:t>
                      </a:r>
                    </a:p>
                    <a:p>
                      <a:pPr algn="ctr">
                        <a:lnSpc>
                          <a:spcPct val="100000"/>
                        </a:lnSpc>
                        <a:spcBef>
                          <a:spcPts val="5"/>
                        </a:spcBef>
                      </a:pPr>
                      <a:r>
                        <a:rPr lang="tl-x-SDL" sz="1800">
                          <a:solidFill>
                            <a:srgbClr val="B5DAF8"/>
                          </a:solidFill>
                          <a:latin typeface="Source Sans Pro" panose="020B0503030403020204" pitchFamily="34" charset="0"/>
                          <a:ea typeface="Source Sans Pro" panose="020B0503030403020204" pitchFamily="34" charset="0"/>
                          <a:cs typeface="Calibri"/>
                        </a:rPr>
                        <a:t>$11 Bilyon</a:t>
                      </a:r>
                    </a:p>
                  </a:txBody>
                  <a:tcPr marL="0" marR="0" marT="130387" marB="0">
                    <a:lnB w="76200">
                      <a:solidFill>
                        <a:srgbClr val="FFFFFF"/>
                      </a:solidFill>
                      <a:prstDash val="solid"/>
                    </a:lnB>
                    <a:solidFill>
                      <a:srgbClr val="073963"/>
                    </a:solidFill>
                  </a:tcPr>
                </a:tc>
                <a:extLst>
                  <a:ext uri="{0D108BD9-81ED-4DB2-BD59-A6C34878D82A}">
                    <a16:rowId xmlns:a16="http://schemas.microsoft.com/office/drawing/2014/main" val="10000"/>
                  </a:ext>
                </a:extLst>
              </a:tr>
              <a:tr h="1235878">
                <a:tc>
                  <a:txBody>
                    <a:bodyPr/>
                    <a:lstStyle/>
                    <a:p>
                      <a:pPr marL="252095" marR="243840" algn="ctr">
                        <a:lnSpc>
                          <a:spcPct val="100000"/>
                        </a:lnSpc>
                        <a:spcBef>
                          <a:spcPts val="1045"/>
                        </a:spcBef>
                      </a:pPr>
                      <a:r>
                        <a:rPr lang="tl-x-SDL" sz="1800" b="1">
                          <a:solidFill>
                            <a:srgbClr val="FFFFFF"/>
                          </a:solidFill>
                          <a:latin typeface="Source Sans Pro" panose="020B0503030403020204" pitchFamily="34" charset="0"/>
                          <a:ea typeface="Source Sans Pro" panose="020B0503030403020204" pitchFamily="34" charset="0"/>
                          <a:cs typeface="Calibri"/>
                        </a:rPr>
                        <a:t>Riles ng Pasahero at Pangkargamento</a:t>
                      </a:r>
                    </a:p>
                    <a:p>
                      <a:pPr algn="ctr">
                        <a:lnSpc>
                          <a:spcPct val="100000"/>
                        </a:lnSpc>
                      </a:pPr>
                      <a:r>
                        <a:rPr lang="tl-x-SDL" sz="1800">
                          <a:solidFill>
                            <a:srgbClr val="B5DAF8"/>
                          </a:solidFill>
                          <a:latin typeface="Source Sans Pro" panose="020B0503030403020204" pitchFamily="34" charset="0"/>
                          <a:ea typeface="Source Sans Pro" panose="020B0503030403020204" pitchFamily="34" charset="0"/>
                          <a:cs typeface="Calibri"/>
                        </a:rPr>
                        <a:t>$66 Bilyon</a:t>
                      </a: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1"/>
                  </a:ext>
                </a:extLst>
              </a:tr>
              <a:tr h="1235011">
                <a:tc>
                  <a:txBody>
                    <a:bodyPr/>
                    <a:lstStyle/>
                    <a:p>
                      <a:pPr marL="210820" marR="202565" indent="-635" algn="ctr">
                        <a:lnSpc>
                          <a:spcPct val="100000"/>
                        </a:lnSpc>
                        <a:spcBef>
                          <a:spcPts val="1045"/>
                        </a:spcBef>
                      </a:pPr>
                      <a:r>
                        <a:rPr lang="tl-x-SDL" sz="1800" b="1">
                          <a:solidFill>
                            <a:srgbClr val="FFFFFF"/>
                          </a:solidFill>
                          <a:latin typeface="Source Sans Pro" panose="020B0503030403020204" pitchFamily="34" charset="0"/>
                          <a:ea typeface="Source Sans Pro" panose="020B0503030403020204" pitchFamily="34" charset="0"/>
                          <a:cs typeface="Calibri"/>
                        </a:rPr>
                        <a:t>Mga Paliparan, Port, at Daanan ng Tubig</a:t>
                      </a:r>
                    </a:p>
                    <a:p>
                      <a:pPr algn="ctr">
                        <a:lnSpc>
                          <a:spcPct val="100000"/>
                        </a:lnSpc>
                      </a:pPr>
                      <a:r>
                        <a:rPr lang="tl-x-SDL" sz="1800">
                          <a:solidFill>
                            <a:srgbClr val="B5DAF8"/>
                          </a:solidFill>
                          <a:latin typeface="Source Sans Pro" panose="020B0503030403020204" pitchFamily="34" charset="0"/>
                          <a:ea typeface="Source Sans Pro" panose="020B0503030403020204" pitchFamily="34" charset="0"/>
                          <a:cs typeface="Calibri"/>
                        </a:rPr>
                        <a:t>$42 Bilyon</a:t>
                      </a:r>
                    </a:p>
                  </a:txBody>
                  <a:tcPr marL="0" marR="0" marT="176953" marB="0">
                    <a:lnT w="76200">
                      <a:solidFill>
                        <a:srgbClr val="FFFFFF"/>
                      </a:solidFill>
                      <a:prstDash val="solid"/>
                    </a:lnT>
                    <a:lnB w="76200">
                      <a:solidFill>
                        <a:srgbClr val="FFFFFF"/>
                      </a:solidFill>
                      <a:prstDash val="solid"/>
                    </a:lnB>
                    <a:solidFill>
                      <a:srgbClr val="073963"/>
                    </a:solidFill>
                  </a:tcPr>
                </a:tc>
                <a:extLst>
                  <a:ext uri="{0D108BD9-81ED-4DB2-BD59-A6C34878D82A}">
                    <a16:rowId xmlns:a16="http://schemas.microsoft.com/office/drawing/2014/main" val="10002"/>
                  </a:ext>
                </a:extLst>
              </a:tr>
              <a:tr h="1189143">
                <a:tc>
                  <a:txBody>
                    <a:bodyPr/>
                    <a:lstStyle/>
                    <a:p>
                      <a:pPr marL="242570" marR="237490" algn="ctr">
                        <a:lnSpc>
                          <a:spcPct val="100000"/>
                        </a:lnSpc>
                        <a:spcBef>
                          <a:spcPts val="1045"/>
                        </a:spcBef>
                      </a:pPr>
                      <a:r>
                        <a:rPr lang="tl-x-SDL" sz="1800" b="1" dirty="0">
                          <a:solidFill>
                            <a:srgbClr val="FFFFFF"/>
                          </a:solidFill>
                          <a:latin typeface="Source Sans Pro" panose="020B0503030403020204" pitchFamily="34" charset="0"/>
                          <a:ea typeface="Source Sans Pro" panose="020B0503030403020204" pitchFamily="34" charset="0"/>
                          <a:cs typeface="Calibri"/>
                        </a:rPr>
                        <a:t>Iba pang Mga Lugar ng Pamumuhunan</a:t>
                      </a:r>
                    </a:p>
                    <a:p>
                      <a:pPr algn="ctr">
                        <a:lnSpc>
                          <a:spcPct val="100000"/>
                        </a:lnSpc>
                      </a:pPr>
                      <a:r>
                        <a:rPr lang="tl-x-SDL" sz="1800" dirty="0">
                          <a:solidFill>
                            <a:srgbClr val="B5DAF8"/>
                          </a:solidFill>
                          <a:latin typeface="Source Sans Pro" panose="020B0503030403020204" pitchFamily="34" charset="0"/>
                          <a:ea typeface="Source Sans Pro" panose="020B0503030403020204" pitchFamily="34" charset="0"/>
                          <a:cs typeface="Calibri"/>
                        </a:rPr>
                        <a:t>$121 Bilyon</a:t>
                      </a:r>
                    </a:p>
                  </a:txBody>
                  <a:tcPr marL="0" marR="0" marT="176953" marB="0">
                    <a:lnT w="76200">
                      <a:solidFill>
                        <a:srgbClr val="FFFFFF"/>
                      </a:solidFill>
                      <a:prstDash val="solid"/>
                    </a:lnT>
                    <a:solidFill>
                      <a:srgbClr val="073963"/>
                    </a:solidFill>
                  </a:tcPr>
                </a:tc>
                <a:extLst>
                  <a:ext uri="{0D108BD9-81ED-4DB2-BD59-A6C34878D82A}">
                    <a16:rowId xmlns:a16="http://schemas.microsoft.com/office/drawing/2014/main" val="10003"/>
                  </a:ext>
                </a:extLst>
              </a:tr>
            </a:tbl>
          </a:graphicData>
        </a:graphic>
      </p:graphicFrame>
      <p:grpSp>
        <p:nvGrpSpPr>
          <p:cNvPr id="6" name="object 6" descr="Larawan ng isang kaligtasan sa transportasyon">
            <a:extLst>
              <a:ext uri="{C183D7F6-B498-43B3-948B-1728B52AA6E4}">
                <adec:decorative xmlns:adec="http://schemas.microsoft.com/office/drawing/2017/decorative" val="1"/>
              </a:ext>
            </a:extLst>
          </p:cNvPr>
          <p:cNvGrpSpPr/>
          <p:nvPr/>
        </p:nvGrpSpPr>
        <p:grpSpPr>
          <a:xfrm>
            <a:off x="8815724" y="1243584"/>
            <a:ext cx="3221952" cy="5385457"/>
            <a:chOff x="6370319" y="932688"/>
            <a:chExt cx="2658110" cy="3845560"/>
          </a:xfrm>
        </p:grpSpPr>
        <p:pic>
          <p:nvPicPr>
            <p:cNvPr id="7" name="object 7"/>
            <p:cNvPicPr/>
            <p:nvPr/>
          </p:nvPicPr>
          <p:blipFill>
            <a:blip r:embed="rId6" cstate="print"/>
            <a:stretch>
              <a:fillRect/>
            </a:stretch>
          </p:blipFill>
          <p:spPr>
            <a:xfrm>
              <a:off x="6370319" y="932688"/>
              <a:ext cx="2657855" cy="2113774"/>
            </a:xfrm>
            <a:prstGeom prst="rect">
              <a:avLst/>
            </a:prstGeom>
          </p:spPr>
        </p:pic>
        <p:pic>
          <p:nvPicPr>
            <p:cNvPr id="8" name="object 8" descr="Larawan ng isang kaligtasan sa transportasyon"/>
            <p:cNvPicPr/>
            <p:nvPr/>
          </p:nvPicPr>
          <p:blipFill>
            <a:blip r:embed="rId7" cstate="print"/>
            <a:stretch>
              <a:fillRect/>
            </a:stretch>
          </p:blipFill>
          <p:spPr>
            <a:xfrm>
              <a:off x="6562344" y="1124712"/>
              <a:ext cx="2273807" cy="1729739"/>
            </a:xfrm>
            <a:prstGeom prst="rect">
              <a:avLst/>
            </a:prstGeom>
          </p:spPr>
        </p:pic>
        <p:pic>
          <p:nvPicPr>
            <p:cNvPr id="9" name="object 9"/>
            <p:cNvPicPr/>
            <p:nvPr/>
          </p:nvPicPr>
          <p:blipFill>
            <a:blip r:embed="rId8" cstate="print"/>
            <a:stretch>
              <a:fillRect/>
            </a:stretch>
          </p:blipFill>
          <p:spPr>
            <a:xfrm>
              <a:off x="6370319" y="2659379"/>
              <a:ext cx="2657855" cy="2118359"/>
            </a:xfrm>
            <a:prstGeom prst="rect">
              <a:avLst/>
            </a:prstGeom>
          </p:spPr>
        </p:pic>
        <p:pic>
          <p:nvPicPr>
            <p:cNvPr id="10" name="object 10" descr="Larawan ng isang kaligtasan sa transportasyon"/>
            <p:cNvPicPr/>
            <p:nvPr/>
          </p:nvPicPr>
          <p:blipFill>
            <a:blip r:embed="rId9" cstate="print"/>
            <a:stretch>
              <a:fillRect/>
            </a:stretch>
          </p:blipFill>
          <p:spPr>
            <a:xfrm>
              <a:off x="6562344" y="2851404"/>
              <a:ext cx="2273807" cy="1734311"/>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tl-x-SDL" sz="3600" dirty="0"/>
              <a:t>Ano ang mga pangunahing daloy ng pagpopondo ng DOT BIL na maaaring may kaugnayan sa maliit na negosyo ko? </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838200" y="1669773"/>
            <a:ext cx="10515600" cy="4889651"/>
          </a:xfrm>
        </p:spPr>
        <p:txBody>
          <a:bodyPr>
            <a:noAutofit/>
          </a:bodyPr>
          <a:lstStyle/>
          <a:p>
            <a:pPr marL="0" indent="0">
              <a:buNone/>
            </a:pPr>
            <a:r>
              <a:rPr lang="tl-x-SDL" sz="2400" b="1" dirty="0"/>
              <a:t>Ang pagpopondo ay umaabot sa maliliit na negosyo sa pamamagitan ng alinman sa pederal o pang-estadong mga kontrata</a:t>
            </a:r>
          </a:p>
          <a:p>
            <a:pPr marL="457200" indent="-457200">
              <a:buFont typeface="+mj-lt"/>
              <a:buAutoNum type="arabicPeriod"/>
            </a:pPr>
            <a:r>
              <a:rPr lang="tl-x-SDL" sz="2400" b="1" dirty="0"/>
              <a:t>Pederal:</a:t>
            </a:r>
            <a:r>
              <a:rPr lang="tl-x-SDL" sz="2400" dirty="0"/>
              <a:t> Pagpopondo sa pamamagitan ng direktang Pederal na pagkuha na inisyu ng mga nagpapatakbong administrasyon (halimbawa, Federal Highway Administration, Federal Aviation Administration) kung saan ang pagpopondo sa kontrata ay direktang iginagawad ng USDOT sa maliliit na negosyong nakarehistro sa sam.gov </a:t>
            </a:r>
          </a:p>
          <a:p>
            <a:pPr marL="457200" indent="-457200">
              <a:buFont typeface="+mj-lt"/>
              <a:buAutoNum type="arabicPeriod"/>
            </a:pPr>
            <a:r>
              <a:rPr lang="tl-x-SDL" sz="2400" b="1" dirty="0"/>
              <a:t>Estado: </a:t>
            </a:r>
            <a:r>
              <a:rPr lang="tl-x-SDL" sz="2400" dirty="0"/>
              <a:t>Pagpopondo sa pamamagitan ng mga parangal na tinulungan ng Pederal sa mga estado kung saan iginagawad ng USDOT ang pagpopondo ng gawad sa mga DOT ng Estado, mga awtoridad sa pagbibiyahe at paliparan na kung saan ay nagbibigay ng pagpopondo sa kontrata sa industriya kasama ang maliliit na negosyo</a:t>
            </a:r>
          </a:p>
        </p:txBody>
      </p:sp>
    </p:spTree>
    <p:extLst>
      <p:ext uri="{BB962C8B-B14F-4D97-AF65-F5344CB8AC3E}">
        <p14:creationId xmlns:p14="http://schemas.microsoft.com/office/powerpoint/2010/main" val="1262217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7CAB58-C60F-0817-F128-61850756D0D2}"/>
              </a:ext>
            </a:extLst>
          </p:cNvPr>
          <p:cNvSpPr>
            <a:spLocks noGrp="1"/>
          </p:cNvSpPr>
          <p:nvPr>
            <p:ph type="title"/>
          </p:nvPr>
        </p:nvSpPr>
        <p:spPr/>
        <p:txBody>
          <a:bodyPr/>
          <a:lstStyle/>
          <a:p>
            <a:r>
              <a:rPr lang="tl-x-SDL" sz="3600"/>
              <a:t>Sundin ang Pera</a:t>
            </a:r>
          </a:p>
        </p:txBody>
      </p:sp>
      <p:sp>
        <p:nvSpPr>
          <p:cNvPr id="50" name="Rectangle 49">
            <a:extLst>
              <a:ext uri="{FF2B5EF4-FFF2-40B4-BE49-F238E27FC236}">
                <a16:creationId xmlns:a16="http://schemas.microsoft.com/office/drawing/2014/main" id="{1E96775C-B056-5ED9-B449-42A3D7ED74AA}"/>
              </a:ext>
              <a:ext uri="{C183D7F6-B498-43B3-948B-1728B52AA6E4}">
                <adec:decorative xmlns:adec="http://schemas.microsoft.com/office/drawing/2017/decorative" val="1"/>
              </a:ext>
            </a:extLst>
          </p:cNvPr>
          <p:cNvSpPr/>
          <p:nvPr/>
        </p:nvSpPr>
        <p:spPr>
          <a:xfrm>
            <a:off x="4367680" y="1244536"/>
            <a:ext cx="3456639" cy="841786"/>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B16E6E9F-469D-CC92-F7C3-B18E0EE543F1}"/>
              </a:ext>
            </a:extLst>
          </p:cNvPr>
          <p:cNvSpPr txBox="1"/>
          <p:nvPr/>
        </p:nvSpPr>
        <p:spPr>
          <a:xfrm>
            <a:off x="4524292" y="1288727"/>
            <a:ext cx="3188473" cy="707886"/>
          </a:xfrm>
          <a:prstGeom prst="rect">
            <a:avLst/>
          </a:prstGeom>
          <a:noFill/>
        </p:spPr>
        <p:txBody>
          <a:bodyPr wrap="square" rtlCol="0">
            <a:spAutoFit/>
          </a:bodyPr>
          <a:lstStyle/>
          <a:p>
            <a:pPr algn="ctr"/>
            <a:r>
              <a:rPr lang="tl-x-SDL" sz="2000" b="1" dirty="0">
                <a:solidFill>
                  <a:schemeClr val="bg1"/>
                </a:solidFill>
                <a:latin typeface="Source Sans Pro" panose="020B0503030403020204" pitchFamily="34" charset="0"/>
              </a:rPr>
              <a:t>Badyet ng US Department of Transportation</a:t>
            </a:r>
          </a:p>
        </p:txBody>
      </p:sp>
      <p:sp>
        <p:nvSpPr>
          <p:cNvPr id="60" name="object 9" descr="Arrow showing flow of funds from DOT budget to Direct Federal procurements">
            <a:extLst>
              <a:ext uri="{FF2B5EF4-FFF2-40B4-BE49-F238E27FC236}">
                <a16:creationId xmlns:a16="http://schemas.microsoft.com/office/drawing/2014/main" id="{3E5727F8-F9F8-8412-7A02-81D4DF265C6D}"/>
              </a:ext>
              <a:ext uri="{C183D7F6-B498-43B3-948B-1728B52AA6E4}">
                <adec:decorative xmlns:adec="http://schemas.microsoft.com/office/drawing/2017/decorative" val="0"/>
              </a:ext>
            </a:extLst>
          </p:cNvPr>
          <p:cNvSpPr/>
          <p:nvPr/>
        </p:nvSpPr>
        <p:spPr>
          <a:xfrm>
            <a:off x="3505675" y="2088732"/>
            <a:ext cx="2436368" cy="409086"/>
          </a:xfrm>
          <a:custGeom>
            <a:avLst/>
            <a:gdLst/>
            <a:ahLst/>
            <a:cxnLst/>
            <a:rect l="l" t="t" r="r" b="b"/>
            <a:pathLst>
              <a:path w="1661160" h="142875">
                <a:moveTo>
                  <a:pt x="1660690" y="0"/>
                </a:moveTo>
                <a:lnTo>
                  <a:pt x="1660690" y="60591"/>
                </a:lnTo>
                <a:lnTo>
                  <a:pt x="0" y="60591"/>
                </a:lnTo>
                <a:lnTo>
                  <a:pt x="0" y="142443"/>
                </a:lnTo>
              </a:path>
            </a:pathLst>
          </a:custGeom>
          <a:ln w="19050">
            <a:solidFill>
              <a:srgbClr val="052C4E"/>
            </a:solidFill>
          </a:ln>
        </p:spPr>
        <p:txBody>
          <a:bodyPr wrap="square" lIns="0" tIns="0" rIns="0" bIns="0" rtlCol="0"/>
          <a:lstStyle/>
          <a:p>
            <a:endParaRPr sz="2400" dirty="0"/>
          </a:p>
        </p:txBody>
      </p:sp>
      <p:sp>
        <p:nvSpPr>
          <p:cNvPr id="66" name="Rectangle 65">
            <a:extLst>
              <a:ext uri="{FF2B5EF4-FFF2-40B4-BE49-F238E27FC236}">
                <a16:creationId xmlns:a16="http://schemas.microsoft.com/office/drawing/2014/main" id="{0F1E0AE0-687B-B7BE-D5CB-597019F2C747}"/>
              </a:ext>
              <a:ext uri="{C183D7F6-B498-43B3-948B-1728B52AA6E4}">
                <adec:decorative xmlns:adec="http://schemas.microsoft.com/office/drawing/2017/decorative" val="1"/>
              </a:ext>
            </a:extLst>
          </p:cNvPr>
          <p:cNvSpPr/>
          <p:nvPr/>
        </p:nvSpPr>
        <p:spPr>
          <a:xfrm>
            <a:off x="1414408" y="2540734"/>
            <a:ext cx="4182533" cy="688017"/>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76323DE1-2C08-D7F2-D930-3D702A248020}"/>
              </a:ext>
            </a:extLst>
          </p:cNvPr>
          <p:cNvSpPr txBox="1"/>
          <p:nvPr/>
        </p:nvSpPr>
        <p:spPr>
          <a:xfrm>
            <a:off x="1532611" y="2678522"/>
            <a:ext cx="3946128" cy="459644"/>
          </a:xfrm>
          <a:prstGeom prst="rect">
            <a:avLst/>
          </a:prstGeom>
          <a:noFill/>
        </p:spPr>
        <p:txBody>
          <a:bodyPr wrap="square" rtlCol="0">
            <a:spAutoFit/>
          </a:bodyPr>
          <a:lstStyle/>
          <a:p>
            <a:r>
              <a:rPr lang="tl-x-SDL" sz="2000" b="1" dirty="0">
                <a:solidFill>
                  <a:schemeClr val="bg1"/>
                </a:solidFill>
                <a:latin typeface="Source Sans Pro" panose="020B0503030403020204" pitchFamily="34" charset="0"/>
              </a:rPr>
              <a:t>Mga direktang Pederal na pagkuha</a:t>
            </a:r>
          </a:p>
        </p:txBody>
      </p:sp>
      <p:sp>
        <p:nvSpPr>
          <p:cNvPr id="59" name="object 8" descr="Arrow showing flow of funds From DOT budget to Federally-assisted awards to states.">
            <a:extLst>
              <a:ext uri="{FF2B5EF4-FFF2-40B4-BE49-F238E27FC236}">
                <a16:creationId xmlns:a16="http://schemas.microsoft.com/office/drawing/2014/main" id="{D5857D1F-A231-B88B-B09E-0C015A7B9755}"/>
              </a:ext>
              <a:ext uri="{C183D7F6-B498-43B3-948B-1728B52AA6E4}">
                <adec:decorative xmlns:adec="http://schemas.microsoft.com/office/drawing/2017/decorative" val="0"/>
              </a:ext>
            </a:extLst>
          </p:cNvPr>
          <p:cNvSpPr/>
          <p:nvPr/>
        </p:nvSpPr>
        <p:spPr>
          <a:xfrm>
            <a:off x="5939817" y="2088732"/>
            <a:ext cx="2651506" cy="409086"/>
          </a:xfrm>
          <a:custGeom>
            <a:avLst/>
            <a:gdLst/>
            <a:ahLst/>
            <a:cxnLst/>
            <a:rect l="l" t="t" r="r" b="b"/>
            <a:pathLst>
              <a:path w="1807845" h="142875">
                <a:moveTo>
                  <a:pt x="0" y="0"/>
                </a:moveTo>
                <a:lnTo>
                  <a:pt x="0" y="60591"/>
                </a:lnTo>
                <a:lnTo>
                  <a:pt x="1807451" y="60591"/>
                </a:lnTo>
                <a:lnTo>
                  <a:pt x="1807451" y="142443"/>
                </a:lnTo>
              </a:path>
            </a:pathLst>
          </a:custGeom>
          <a:ln w="19050">
            <a:solidFill>
              <a:srgbClr val="052C4E"/>
            </a:solidFill>
          </a:ln>
        </p:spPr>
        <p:txBody>
          <a:bodyPr wrap="square" lIns="0" tIns="0" rIns="0" bIns="0" rtlCol="0"/>
          <a:lstStyle/>
          <a:p>
            <a:endParaRPr sz="2400" dirty="0"/>
          </a:p>
        </p:txBody>
      </p:sp>
      <p:sp>
        <p:nvSpPr>
          <p:cNvPr id="69" name="Rectangle 68">
            <a:extLst>
              <a:ext uri="{FF2B5EF4-FFF2-40B4-BE49-F238E27FC236}">
                <a16:creationId xmlns:a16="http://schemas.microsoft.com/office/drawing/2014/main" id="{468A25F1-4C52-8CE6-9AC5-4280252096FA}"/>
              </a:ext>
              <a:ext uri="{C183D7F6-B498-43B3-948B-1728B52AA6E4}">
                <adec:decorative xmlns:adec="http://schemas.microsoft.com/office/drawing/2017/decorative" val="1"/>
              </a:ext>
            </a:extLst>
          </p:cNvPr>
          <p:cNvSpPr/>
          <p:nvPr/>
        </p:nvSpPr>
        <p:spPr>
          <a:xfrm>
            <a:off x="6715824" y="2550603"/>
            <a:ext cx="4182533" cy="769955"/>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0E94333-D91B-E0B8-BC23-B1A2790EAD9A}"/>
              </a:ext>
            </a:extLst>
          </p:cNvPr>
          <p:cNvSpPr txBox="1"/>
          <p:nvPr/>
        </p:nvSpPr>
        <p:spPr>
          <a:xfrm>
            <a:off x="6751175" y="2592893"/>
            <a:ext cx="4182533" cy="400110"/>
          </a:xfrm>
          <a:prstGeom prst="rect">
            <a:avLst/>
          </a:prstGeom>
          <a:noFill/>
        </p:spPr>
        <p:txBody>
          <a:bodyPr wrap="square" rtlCol="0">
            <a:spAutoFit/>
          </a:bodyPr>
          <a:lstStyle/>
          <a:p>
            <a:r>
              <a:rPr lang="tl-x-SDL" sz="2000" b="1" dirty="0">
                <a:solidFill>
                  <a:schemeClr val="bg1"/>
                </a:solidFill>
                <a:latin typeface="Source Sans Pro" panose="020B0503030403020204" pitchFamily="34" charset="0"/>
              </a:rPr>
              <a:t>Mga parangal na tinulungan ng Pederal sa mga estado</a:t>
            </a:r>
          </a:p>
        </p:txBody>
      </p:sp>
      <p:cxnSp>
        <p:nvCxnSpPr>
          <p:cNvPr id="83" name="Straight Connector 82" descr="arrow indicating definition of direct federal procurements is: contracts made directly by federal operating authorities to small businesses in line with Federal Acquistion Regulations">
            <a:extLst>
              <a:ext uri="{FF2B5EF4-FFF2-40B4-BE49-F238E27FC236}">
                <a16:creationId xmlns:a16="http://schemas.microsoft.com/office/drawing/2014/main" id="{423BE809-35BF-467E-A220-51E638B91784}"/>
              </a:ext>
            </a:extLst>
          </p:cNvPr>
          <p:cNvCxnSpPr/>
          <p:nvPr/>
        </p:nvCxnSpPr>
        <p:spPr>
          <a:xfrm>
            <a:off x="3505674" y="3253186"/>
            <a:ext cx="0" cy="241877"/>
          </a:xfrm>
          <a:prstGeom prst="line">
            <a:avLst/>
          </a:prstGeom>
          <a:ln w="19050">
            <a:solidFill>
              <a:srgbClr val="294B68"/>
            </a:solidFill>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CC965314-A66C-C797-9A37-76C8E17A00BB}"/>
              </a:ext>
              <a:ext uri="{C183D7F6-B498-43B3-948B-1728B52AA6E4}">
                <adec:decorative xmlns:adec="http://schemas.microsoft.com/office/drawing/2017/decorative" val="1"/>
              </a:ext>
            </a:extLst>
          </p:cNvPr>
          <p:cNvSpPr/>
          <p:nvPr/>
        </p:nvSpPr>
        <p:spPr>
          <a:xfrm>
            <a:off x="1368597" y="3537442"/>
            <a:ext cx="4182533" cy="1869445"/>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0BDC42F7-4B82-D2F2-2A5B-9644D6BDB1B3}"/>
              </a:ext>
              <a:ext uri="{C183D7F6-B498-43B3-948B-1728B52AA6E4}">
                <adec:decorative xmlns:adec="http://schemas.microsoft.com/office/drawing/2017/decorative" val="1"/>
              </a:ext>
            </a:extLst>
          </p:cNvPr>
          <p:cNvSpPr txBox="1"/>
          <p:nvPr/>
        </p:nvSpPr>
        <p:spPr>
          <a:xfrm>
            <a:off x="1414408" y="3589216"/>
            <a:ext cx="4136722" cy="1938992"/>
          </a:xfrm>
          <a:prstGeom prst="rect">
            <a:avLst/>
          </a:prstGeom>
          <a:noFill/>
        </p:spPr>
        <p:txBody>
          <a:bodyPr wrap="square" rtlCol="0">
            <a:spAutoFit/>
          </a:bodyPr>
          <a:lstStyle/>
          <a:p>
            <a:r>
              <a:rPr lang="tl-x-SDL" sz="2000" dirty="0">
                <a:solidFill>
                  <a:schemeClr val="bg1"/>
                </a:solidFill>
                <a:latin typeface="Source Sans Pro" panose="020B0503030403020204" pitchFamily="34" charset="0"/>
              </a:rPr>
              <a:t>Mga kontratang direktang ginawa ng Federal Operating Authority (hal., FHA, FAA) sa maliliit na negosyo alinsunod sa Federal Acquisition Regulations</a:t>
            </a:r>
          </a:p>
          <a:p>
            <a:endParaRPr lang="en-US" sz="2000" dirty="0">
              <a:solidFill>
                <a:schemeClr val="bg1"/>
              </a:solidFill>
              <a:latin typeface="Source Sans Pro" panose="020B0503030403020204" pitchFamily="34" charset="0"/>
            </a:endParaRPr>
          </a:p>
        </p:txBody>
      </p:sp>
      <p:cxnSp>
        <p:nvCxnSpPr>
          <p:cNvPr id="85" name="Straight Connector 84" descr="arrow indicating definition of federally-assisted awards to states is: contracts made by state departments of transportation, transit authorities, and airports to small businesses in line with state and local Acquistion Regulations">
            <a:extLst>
              <a:ext uri="{FF2B5EF4-FFF2-40B4-BE49-F238E27FC236}">
                <a16:creationId xmlns:a16="http://schemas.microsoft.com/office/drawing/2014/main" id="{34D50FFB-C6DE-9D60-81DE-DEAE10814AE1}"/>
              </a:ext>
            </a:extLst>
          </p:cNvPr>
          <p:cNvCxnSpPr/>
          <p:nvPr/>
        </p:nvCxnSpPr>
        <p:spPr>
          <a:xfrm>
            <a:off x="8617198" y="3278631"/>
            <a:ext cx="0" cy="241877"/>
          </a:xfrm>
          <a:prstGeom prst="line">
            <a:avLst/>
          </a:prstGeom>
          <a:ln w="19050">
            <a:solidFill>
              <a:srgbClr val="294B68"/>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631F4075-025B-0A78-016A-6B295FF39EF4}"/>
              </a:ext>
              <a:ext uri="{C183D7F6-B498-43B3-948B-1728B52AA6E4}">
                <adec:decorative xmlns:adec="http://schemas.microsoft.com/office/drawing/2017/decorative" val="1"/>
              </a:ext>
            </a:extLst>
          </p:cNvPr>
          <p:cNvSpPr/>
          <p:nvPr/>
        </p:nvSpPr>
        <p:spPr>
          <a:xfrm>
            <a:off x="6715822" y="3537442"/>
            <a:ext cx="4182533" cy="1869445"/>
          </a:xfrm>
          <a:prstGeom prst="rect">
            <a:avLst/>
          </a:prstGeom>
          <a:solidFill>
            <a:srgbClr val="29292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a16="http://schemas.microsoft.com/office/drawing/2014/main" id="{CA8F19F9-10B2-508B-1755-B1974BAD30E0}"/>
              </a:ext>
              <a:ext uri="{C183D7F6-B498-43B3-948B-1728B52AA6E4}">
                <adec:decorative xmlns:adec="http://schemas.microsoft.com/office/drawing/2017/decorative" val="1"/>
              </a:ext>
            </a:extLst>
          </p:cNvPr>
          <p:cNvSpPr txBox="1"/>
          <p:nvPr/>
        </p:nvSpPr>
        <p:spPr>
          <a:xfrm>
            <a:off x="6751175" y="3589216"/>
            <a:ext cx="4219570" cy="1754326"/>
          </a:xfrm>
          <a:prstGeom prst="rect">
            <a:avLst/>
          </a:prstGeom>
          <a:noFill/>
        </p:spPr>
        <p:txBody>
          <a:bodyPr wrap="square" rtlCol="0">
            <a:spAutoFit/>
          </a:bodyPr>
          <a:lstStyle/>
          <a:p>
            <a:r>
              <a:rPr lang="tl-x-SDL" dirty="0">
                <a:solidFill>
                  <a:schemeClr val="bg1"/>
                </a:solidFill>
                <a:latin typeface="Source Sans Pro" panose="020B0503030403020204" pitchFamily="34" charset="0"/>
              </a:rPr>
              <a:t>Mga kontrata na ginawa ng mga kagawaran ng transportasyon ng estado, mga awtoridad sa pagbibiyahe, at mga paliparan, sa maliliit na negosyo alinsunod sa mga Regulasyon ng Estado at lokal na Pagkuha</a:t>
            </a:r>
          </a:p>
        </p:txBody>
      </p:sp>
    </p:spTree>
    <p:extLst>
      <p:ext uri="{BB962C8B-B14F-4D97-AF65-F5344CB8AC3E}">
        <p14:creationId xmlns:p14="http://schemas.microsoft.com/office/powerpoint/2010/main" val="2037056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tl-x-SDL" sz="3600"/>
              <a:t>Kailan magiging available ang mga kontrata at subcontract?</a:t>
            </a:r>
          </a:p>
        </p:txBody>
      </p:sp>
      <p:sp>
        <p:nvSpPr>
          <p:cNvPr id="21" name="Content Placeholder 20">
            <a:extLst>
              <a:ext uri="{FF2B5EF4-FFF2-40B4-BE49-F238E27FC236}">
                <a16:creationId xmlns:a16="http://schemas.microsoft.com/office/drawing/2014/main" id="{363F74D5-C35C-F4D0-E30B-318C8D794045}"/>
              </a:ext>
            </a:extLst>
          </p:cNvPr>
          <p:cNvSpPr>
            <a:spLocks noGrp="1"/>
          </p:cNvSpPr>
          <p:nvPr>
            <p:ph idx="1"/>
          </p:nvPr>
        </p:nvSpPr>
        <p:spPr>
          <a:xfrm>
            <a:off x="838200" y="1559973"/>
            <a:ext cx="10515600" cy="4786156"/>
          </a:xfrm>
        </p:spPr>
        <p:txBody>
          <a:bodyPr/>
          <a:lstStyle/>
          <a:p>
            <a:r>
              <a:rPr lang="tl-x-SDL" b="1"/>
              <a:t>Direktang Pederal na pagkuha: </a:t>
            </a:r>
            <a:r>
              <a:rPr lang="tl-x-SDL"/>
              <a:t>Ang timing ng mga kontrata/subcontract ay nakadepende sa iba't ibang salik. Para sa mga direktang oportunidad sa kontrata, dapat tingnan ng maliliit na negosyo ang </a:t>
            </a:r>
            <a:r>
              <a:rPr lang="tl-x-SDL">
                <a:hlinkClick r:id="rId2"/>
              </a:rPr>
              <a:t>Pagtataya sa Mga Oportunidad sa Pagkuha (Procurement Opportunities Forecast)</a:t>
            </a:r>
            <a:r>
              <a:rPr lang="tl-x-SDL"/>
              <a:t> ng DOT at </a:t>
            </a:r>
            <a:r>
              <a:rPr lang="tl-x-SDL">
                <a:hlinkClick r:id="rId3"/>
              </a:rPr>
              <a:t>sam.gov</a:t>
            </a:r>
          </a:p>
          <a:p>
            <a:r>
              <a:rPr lang="tl-x-SDL" b="1"/>
              <a:t>Mga parangal na tinulungan ng Pederal sa mga estado:</a:t>
            </a:r>
            <a:r>
              <a:rPr lang="tl-x-SDL"/>
              <a:t> mangyaring sumangguni sa BIL State Fact Sheets para sa karagdagang impormasyon (tingnan ang susunod na slide) at bumisita sa </a:t>
            </a:r>
            <a:r>
              <a:rPr lang="tl-x-SDL">
                <a:hlinkClick r:id="rId4"/>
              </a:rPr>
              <a:t>mga site ng DOT ng estado </a:t>
            </a:r>
            <a:r>
              <a:rPr lang="tl-x-SDL"/>
              <a:t>para matukoy ang mga potensyal na oportunidad sa kontrata. </a:t>
            </a:r>
          </a:p>
        </p:txBody>
      </p:sp>
    </p:spTree>
    <p:extLst>
      <p:ext uri="{BB962C8B-B14F-4D97-AF65-F5344CB8AC3E}">
        <p14:creationId xmlns:p14="http://schemas.microsoft.com/office/powerpoint/2010/main" val="1723197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200" y="544981"/>
            <a:ext cx="10515600" cy="570242"/>
          </a:xfrm>
          <a:prstGeom prst="rect">
            <a:avLst/>
          </a:prstGeom>
        </p:spPr>
        <p:txBody>
          <a:bodyPr vert="horz" wrap="square" lIns="0" tIns="16087" rIns="0" bIns="0" rtlCol="0" anchor="ctr">
            <a:spAutoFit/>
          </a:bodyPr>
          <a:lstStyle/>
          <a:p>
            <a:pPr marL="16933">
              <a:spcBef>
                <a:spcPts val="127"/>
              </a:spcBef>
            </a:pPr>
            <a:r>
              <a:rPr lang="tl-x-SDL" sz="3600">
                <a:solidFill>
                  <a:srgbClr val="073963"/>
                </a:solidFill>
                <a:latin typeface="Source Sans Pro" panose="020B0503030403020204" pitchFamily="34" charset="0"/>
                <a:ea typeface="Source Sans Pro" panose="020B0503030403020204" pitchFamily="34" charset="0"/>
              </a:rPr>
              <a:t>Ano ang mga fact sheet ng estado ng BIL?</a:t>
            </a:r>
          </a:p>
        </p:txBody>
      </p:sp>
      <p:sp>
        <p:nvSpPr>
          <p:cNvPr id="2" name="object 2"/>
          <p:cNvSpPr txBox="1"/>
          <p:nvPr/>
        </p:nvSpPr>
        <p:spPr>
          <a:xfrm>
            <a:off x="702733" y="1633817"/>
            <a:ext cx="10786533" cy="3385136"/>
          </a:xfrm>
          <a:prstGeom prst="rect">
            <a:avLst/>
          </a:prstGeom>
        </p:spPr>
        <p:txBody>
          <a:bodyPr vert="horz" wrap="square" lIns="0" tIns="126153" rIns="0" bIns="0" rtlCol="0">
            <a:spAutoFit/>
          </a:bodyPr>
          <a:lstStyle/>
          <a:p>
            <a:pPr marL="282773" indent="-266687" defTabSz="1219140">
              <a:spcBef>
                <a:spcPts val="993"/>
              </a:spcBef>
              <a:buFont typeface="Arial"/>
              <a:buChar char="•"/>
              <a:tabLst>
                <a:tab pos="282773" algn="l"/>
                <a:tab pos="283620" algn="l"/>
              </a:tabLst>
            </a:pPr>
            <a:r>
              <a:rPr lang="tl-x-SDL" sz="2667">
                <a:latin typeface="Source Sans Pro" panose="020B0503030403020204" pitchFamily="34" charset="0"/>
                <a:ea typeface="Source Sans Pro" panose="020B0503030403020204" pitchFamily="34" charset="0"/>
                <a:cs typeface="Century Gothic"/>
              </a:rPr>
              <a:t>Fact sheet ayon sa estado na nagbibigay ng mas detalyadong impormasyon tungkol sa inihayag na pagpopondo at mga proyekto sa bawat estado, kasama ang inaasahang pagpopondo ayon sa kategorya para sa 5-taong BIL</a:t>
            </a:r>
          </a:p>
          <a:p>
            <a:pPr marL="282773" indent="-266687" defTabSz="1219140">
              <a:spcBef>
                <a:spcPts val="993"/>
              </a:spcBef>
              <a:buFont typeface="Arial"/>
              <a:buChar char="•"/>
              <a:tabLst>
                <a:tab pos="282773" algn="l"/>
                <a:tab pos="283620" algn="l"/>
              </a:tabLst>
            </a:pPr>
            <a:r>
              <a:rPr lang="tl-x-SDL" sz="2667">
                <a:latin typeface="Source Sans Pro" panose="020B0503030403020204" pitchFamily="34" charset="0"/>
                <a:cs typeface="Century Gothic"/>
              </a:rPr>
              <a:t>Mga pangunahing link: </a:t>
            </a:r>
          </a:p>
          <a:p>
            <a:pPr marL="739973" lvl="1" indent="-266687" defTabSz="1219140">
              <a:spcBef>
                <a:spcPts val="993"/>
              </a:spcBef>
              <a:buFont typeface="Arial"/>
              <a:buChar char="•"/>
              <a:tabLst>
                <a:tab pos="282773" algn="l"/>
                <a:tab pos="283620" algn="l"/>
              </a:tabLst>
            </a:pPr>
            <a:r>
              <a:rPr lang="tl-x-SDL" sz="2667">
                <a:hlinkClick r:id="rId2"/>
              </a:rPr>
              <a:t>Mga Fact Sheet ayon sa Estado - Build.gov - The White House</a:t>
            </a:r>
          </a:p>
          <a:p>
            <a:pPr marL="739973" lvl="1" indent="-266687" defTabSz="1219140">
              <a:spcBef>
                <a:spcPts val="993"/>
              </a:spcBef>
              <a:buFont typeface="Arial"/>
              <a:buChar char="•"/>
              <a:tabLst>
                <a:tab pos="282773" algn="l"/>
                <a:tab pos="283620" algn="l"/>
              </a:tabLst>
            </a:pPr>
            <a:r>
              <a:rPr lang="tl-x-SDL" sz="2667">
                <a:hlinkClick r:id="rId3"/>
              </a:rPr>
              <a:t>Inilabas ng USDOT ang Mga Fact Sheet ayon sa Estado na Nagha-highlight sa mga Benepisyo ng Bipartisan Infrastructure Law | US Department of Transportation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519A-5583-AF89-F212-0DEBBB74D68A}"/>
              </a:ext>
            </a:extLst>
          </p:cNvPr>
          <p:cNvSpPr>
            <a:spLocks noGrp="1"/>
          </p:cNvSpPr>
          <p:nvPr>
            <p:ph type="title"/>
          </p:nvPr>
        </p:nvSpPr>
        <p:spPr/>
        <p:txBody>
          <a:bodyPr>
            <a:normAutofit fontScale="90000"/>
          </a:bodyPr>
          <a:lstStyle/>
          <a:p>
            <a:r>
              <a:rPr lang="tl-x-SDL" sz="3600"/>
              <a:t>Paano matutukoy ng maliit na negosyo ko ang mga potensyal na </a:t>
            </a:r>
            <a:br>
              <a:rPr lang="tl-x-SDL" sz="3600"/>
            </a:br>
            <a:r>
              <a:rPr lang="tl-x-SDL" sz="3600" u="sng"/>
              <a:t>pederal</a:t>
            </a:r>
            <a:r>
              <a:rPr lang="tl-x-SDL" sz="3600"/>
              <a:t> na DOT BIL na kontrata o mga subcontract? </a:t>
            </a:r>
          </a:p>
        </p:txBody>
      </p:sp>
      <p:sp>
        <p:nvSpPr>
          <p:cNvPr id="3" name="Content Placeholder 2">
            <a:extLst>
              <a:ext uri="{FF2B5EF4-FFF2-40B4-BE49-F238E27FC236}">
                <a16:creationId xmlns:a16="http://schemas.microsoft.com/office/drawing/2014/main" id="{5A18FF81-BCF8-0E14-DAAC-5B65B01B7FEB}"/>
              </a:ext>
            </a:extLst>
          </p:cNvPr>
          <p:cNvSpPr>
            <a:spLocks noGrp="1"/>
          </p:cNvSpPr>
          <p:nvPr>
            <p:ph idx="1"/>
          </p:nvPr>
        </p:nvSpPr>
        <p:spPr>
          <a:xfrm>
            <a:off x="838200" y="1773269"/>
            <a:ext cx="10515600" cy="4786156"/>
          </a:xfrm>
        </p:spPr>
        <p:txBody>
          <a:bodyPr/>
          <a:lstStyle/>
          <a:p>
            <a:pPr marL="0" indent="0">
              <a:buNone/>
            </a:pPr>
            <a:r>
              <a:rPr lang="tl-x-SDL" sz="2200" b="1" dirty="0"/>
              <a:t>Hakbang 1: </a:t>
            </a:r>
            <a:r>
              <a:rPr lang="tl-x-SDL" sz="2200" dirty="0"/>
              <a:t>Bisitahin ang Pagtataya sa Pagkuha ng DOT para maghanap ng mga paparating na oportunidad sa kontrata na nauugnay sa BIL</a:t>
            </a:r>
          </a:p>
          <a:p>
            <a:pPr marL="0" indent="0">
              <a:buNone/>
            </a:pPr>
            <a:r>
              <a:rPr lang="tl-x-SDL" sz="2200" b="1" dirty="0"/>
              <a:t>Hakbang 2: </a:t>
            </a:r>
            <a:r>
              <a:rPr lang="tl-x-SDL" sz="2200" dirty="0"/>
              <a:t>Maaari mong paliitin ang iyong Paghahanap ayon sa Nagpapatakbong Administrasyon, Uri ng Kumpetisyon, o Kategorya ng Pagkuha, at piliin ang "oo" sa drop down menu na "oportunidad sa BIL (BIL opportunity)"; o piliin lang ang kahon na "BIL opportunity" para hanapin ang lahat ng kontratang nauugnay sa BIL</a:t>
            </a:r>
          </a:p>
          <a:p>
            <a:pPr marL="0" indent="0">
              <a:buNone/>
            </a:pPr>
            <a:r>
              <a:rPr lang="tl-x-SDL" sz="2200" b="1" dirty="0"/>
              <a:t>Hakbang 3: </a:t>
            </a:r>
            <a:r>
              <a:rPr lang="tl-x-SDL" sz="2200" dirty="0"/>
              <a:t>Pumili ng anumang partikular na oportunidad na maaaring akma para sa negosyo mo.</a:t>
            </a:r>
          </a:p>
          <a:p>
            <a:pPr marL="0" indent="0">
              <a:buNone/>
            </a:pPr>
            <a:r>
              <a:rPr lang="tl-x-SDL" sz="2200" b="1" dirty="0"/>
              <a:t>Hakbang 4: </a:t>
            </a:r>
            <a:r>
              <a:rPr lang="tl-x-SDL" sz="2200" dirty="0"/>
              <a:t>Makipag-ugnayan sa Punto ng Pakikipag-ugnayan (Point of Contact) na nakalista sa oportunidad sa kontrata para malaman ang karagdagang impormasyon at makipag-ugnayan sa opisyal ng gobyerno tungkol sa mga susunod na hakbang, kapag angkop.</a:t>
            </a:r>
          </a:p>
          <a:p>
            <a:endParaRPr lang="en-US" dirty="0"/>
          </a:p>
        </p:txBody>
      </p:sp>
    </p:spTree>
    <p:extLst>
      <p:ext uri="{BB962C8B-B14F-4D97-AF65-F5344CB8AC3E}">
        <p14:creationId xmlns:p14="http://schemas.microsoft.com/office/powerpoint/2010/main" val="2548791890"/>
      </p:ext>
    </p:extLst>
  </p:cSld>
  <p:clrMapOvr>
    <a:masterClrMapping/>
  </p:clrMapOvr>
</p:sld>
</file>

<file path=ppt/theme/theme1.xml><?xml version="1.0" encoding="utf-8"?>
<a:theme xmlns:a="http://schemas.openxmlformats.org/drawingml/2006/main" name="SBA-Template">
  <a:themeElements>
    <a:clrScheme name="Custom 1">
      <a:dk1>
        <a:srgbClr val="1B1E29"/>
      </a:dk1>
      <a:lt1>
        <a:srgbClr val="FFFFFF"/>
      </a:lt1>
      <a:dk2>
        <a:srgbClr val="002E6D"/>
      </a:dk2>
      <a:lt2>
        <a:srgbClr val="007DBC"/>
      </a:lt2>
      <a:accent1>
        <a:srgbClr val="969696"/>
      </a:accent1>
      <a:accent2>
        <a:srgbClr val="197E4E"/>
      </a:accent2>
      <a:accent3>
        <a:srgbClr val="F1C400"/>
      </a:accent3>
      <a:accent4>
        <a:srgbClr val="7AC5EB"/>
      </a:accent4>
      <a:accent5>
        <a:srgbClr val="CC0000"/>
      </a:accent5>
      <a:accent6>
        <a:srgbClr val="FFFFFF"/>
      </a:accent6>
      <a:hlink>
        <a:srgbClr val="007DBC"/>
      </a:hlink>
      <a:folHlink>
        <a:srgbClr val="7AC5EB"/>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37CFB215-5A2F-3E4C-AAB9-B56A6D35B450}" vid="{7709BF5B-D67C-CF45-A712-B4954C821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24AB3E37591984C9AD5016131C085B1" ma:contentTypeVersion="11" ma:contentTypeDescription="Create a new document." ma:contentTypeScope="" ma:versionID="cfefa2d9c332ac122b7f629fa4598b67">
  <xsd:schema xmlns:xsd="http://www.w3.org/2001/XMLSchema" xmlns:xs="http://www.w3.org/2001/XMLSchema" xmlns:p="http://schemas.microsoft.com/office/2006/metadata/properties" xmlns:ns2="d5ed4407-ec5c-48f4-bd30-d767b91cf3d1" xmlns:ns3="0a52cd8b-fc3a-403a-83ae-9d3a74d8a02c" targetNamespace="http://schemas.microsoft.com/office/2006/metadata/properties" ma:root="true" ma:fieldsID="0e4f8392304ac14d24d12af70d4c97a0" ns2:_="" ns3:_="">
    <xsd:import namespace="d5ed4407-ec5c-48f4-bd30-d767b91cf3d1"/>
    <xsd:import namespace="0a52cd8b-fc3a-403a-83ae-9d3a74d8a02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d4407-ec5c-48f4-bd30-d767b91cf3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52cd8b-fc3a-403a-83ae-9d3a74d8a02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A11E31-3BDF-4A25-A856-AFFD372E10B8}">
  <ds:schemaRefs>
    <ds:schemaRef ds:uri="http://purl.org/dc/elements/1.1/"/>
    <ds:schemaRef ds:uri="http://schemas.microsoft.com/office/infopath/2007/PartnerControls"/>
    <ds:schemaRef ds:uri="http://purl.org/dc/dcmitype/"/>
    <ds:schemaRef ds:uri="http://www.w3.org/XML/1998/namespace"/>
    <ds:schemaRef ds:uri="0a52cd8b-fc3a-403a-83ae-9d3a74d8a02c"/>
    <ds:schemaRef ds:uri="d5ed4407-ec5c-48f4-bd30-d767b91cf3d1"/>
    <ds:schemaRef ds:uri="http://schemas.microsoft.com/office/2006/metadata/properties"/>
    <ds:schemaRef ds:uri="http://schemas.microsoft.com/office/2006/documentManagement/types"/>
    <ds:schemaRef ds:uri="http://purl.org/dc/terms/"/>
    <ds:schemaRef ds:uri="http://schemas.openxmlformats.org/package/2006/metadata/core-properties"/>
  </ds:schemaRefs>
</ds:datastoreItem>
</file>

<file path=customXml/itemProps2.xml><?xml version="1.0" encoding="utf-8"?>
<ds:datastoreItem xmlns:ds="http://schemas.openxmlformats.org/officeDocument/2006/customXml" ds:itemID="{9D1E53F1-ADCB-4164-92C7-0C8B3EDCBB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ed4407-ec5c-48f4-bd30-d767b91cf3d1"/>
    <ds:schemaRef ds:uri="0a52cd8b-fc3a-403a-83ae-9d3a74d8a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32FCC6-6F8A-4107-A82F-C6805D448C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SBA_Template_Powerpoint_16x9_2020</Template>
  <TotalTime>673</TotalTime>
  <Words>2490</Words>
  <Application>Microsoft Office PowerPoint</Application>
  <PresentationFormat>Widescreen</PresentationFormat>
  <Paragraphs>122</Paragraphs>
  <Slides>18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Century Gothic</vt:lpstr>
      <vt:lpstr>Source Sans Pro</vt:lpstr>
      <vt:lpstr>SBA-Template</vt:lpstr>
      <vt:lpstr>SBA: U.S. Small Business Administration (Pangangasiwa ng Maliit na Negosyo ng U.S.)</vt:lpstr>
      <vt:lpstr>PAANO:  Pakikipagkontrata sa U.S. Department of Transportation (Kagawaran ng Transportasyon ng U.S.)</vt:lpstr>
      <vt:lpstr>Mga Layunin ng aming Gabay sa Paano</vt:lpstr>
      <vt:lpstr>Mga Pamumuhunan sa Bipartisan Infrastructure Law sa Transportasyon</vt:lpstr>
      <vt:lpstr>Ano ang mga pangunahing daloy ng pagpopondo ng DOT BIL na maaaring may kaugnayan sa maliit na negosyo ko? </vt:lpstr>
      <vt:lpstr>Sundin ang Pera</vt:lpstr>
      <vt:lpstr>Kailan magiging available ang mga kontrata at subcontract?</vt:lpstr>
      <vt:lpstr>Ano ang mga fact sheet ng estado ng BIL?</vt:lpstr>
      <vt:lpstr>Paano matutukoy ng maliit na negosyo ko ang mga potensyal na  pederal na DOT BIL na kontrata o mga subcontract? </vt:lpstr>
      <vt:lpstr>Paano matutukoy ng maliit na negosyo ko ang mga potensyal na pang-estadong DOT BIL na kontrata o mga subcontract? </vt:lpstr>
      <vt:lpstr>Sentro ng Mapagkukunan sa Transportasyon ng Maliit na Negosyo  (Small Business Transportation Resource Centers, SBTRC)</vt:lpstr>
      <vt:lpstr>Tingnan natin ang halimbawa na ito…</vt:lpstr>
      <vt:lpstr>Mga FAQ (Madalas Itanong)</vt:lpstr>
      <vt:lpstr>Paano ako matutulungan ng SBA na maging matagumpay na kontratista ng gobyerno?</vt:lpstr>
      <vt:lpstr>Alamin ang higit pa sa suporta sa bono ng SBA</vt:lpstr>
      <vt:lpstr>Alamin ang higit pa sa suporta sa bono ng DOT: Programa ng Edukasyon tungkol sa Bono ng DOT  (DOT’s Bonding Education Program)</vt:lpstr>
      <vt:lpstr>Programa ng Edukasyon tungkol sa Bono ng DOT  (DOT’s Bonding Education Program)</vt:lpstr>
      <vt:lpstr>Mga karagdagang mapagkukunan na maaaring may kaugnayan para sa maliit na negosyo mo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Afework, Mulate (Contractor)</dc:creator>
  <cp:lastModifiedBy>Amir Khan</cp:lastModifiedBy>
  <cp:revision>11</cp:revision>
  <cp:lastPrinted>2018-02-13T00:27:10Z</cp:lastPrinted>
  <dcterms:created xsi:type="dcterms:W3CDTF">2021-01-27T20:19:10Z</dcterms:created>
  <dcterms:modified xsi:type="dcterms:W3CDTF">2024-04-26T20:20:30Z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0x010100724AB3E37591984C9AD5016131C085B1</vt:lpwstr>
  </property>
</Properties>
</file>