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media/image8.jpg" ContentType="image/jpg"/>
  <Override PartName="/ppt/media/image10.jpg" ContentType="image/jpg"/>
  <Override PartName="/ppt/media/image12.jpg" ContentType="image/jpg"/>
  <Override PartName="/ppt/media/image14.jpg" ContentType="image/jpg"/>
  <Override PartName="/ppt/media/image15.jpg" ContentType="image/jpg"/>
  <Override PartName="/ppt/media/image17.jpg" ContentType="image/jpg"/>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3"/>
  </p:notesMasterIdLst>
  <p:handoutMasterIdLst>
    <p:handoutMasterId r:id="rId24"/>
  </p:handoutMasterIdLst>
  <p:sldIdLst>
    <p:sldId id="374" r:id="rId5"/>
    <p:sldId id="3722" r:id="rId6"/>
    <p:sldId id="442" r:id="rId7"/>
    <p:sldId id="261" r:id="rId8"/>
    <p:sldId id="3731" r:id="rId9"/>
    <p:sldId id="2134806452" r:id="rId10"/>
    <p:sldId id="453" r:id="rId11"/>
    <p:sldId id="2134806448" r:id="rId12"/>
    <p:sldId id="3732" r:id="rId13"/>
    <p:sldId id="3733" r:id="rId14"/>
    <p:sldId id="2134806450" r:id="rId15"/>
    <p:sldId id="451" r:id="rId16"/>
    <p:sldId id="3734" r:id="rId17"/>
    <p:sldId id="449" r:id="rId18"/>
    <p:sldId id="455" r:id="rId19"/>
    <p:sldId id="288" r:id="rId20"/>
    <p:sldId id="332" r:id="rId21"/>
    <p:sldId id="456"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CF0E453-F8FC-5266-6DBC-DCE12AD08989}" name="Le, Sam Q." initials="LQ" userId="S::sqle@sba.gov::2aa93455-0326-4df2-b25a-046c1e85679a"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Karen Killian" initials="KK"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E6D"/>
    <a:srgbClr val="292929"/>
    <a:srgbClr val="898989"/>
    <a:srgbClr val="003F80"/>
    <a:srgbClr val="007EB4"/>
    <a:srgbClr val="003E7F"/>
    <a:srgbClr val="000000"/>
    <a:srgbClr val="0091C9"/>
    <a:srgbClr val="CC3538"/>
    <a:srgbClr val="168E6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 uri="{1BD7E111-0CB8-44D6-8891-C1BB2F81B7CC}">
      <p1710:readonlyRecommended xmlns:p1710="http://schemas.microsoft.com/office/powerpoint/2017/10/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1F9A23F-4765-4CC6-882E-E8D60C1CD4B8}" v="12" dt="2024-03-22T15:59:29.122"/>
    <p1510:client id="{C9D91909-9419-4973-A7AC-C24FAA73C4EE}" v="2" dt="2024-03-22T00:55:16.04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786" autoAdjust="0"/>
    <p:restoredTop sz="91235" autoAdjust="0"/>
  </p:normalViewPr>
  <p:slideViewPr>
    <p:cSldViewPr snapToGrid="0" snapToObjects="1">
      <p:cViewPr varScale="1">
        <p:scale>
          <a:sx n="51" d="100"/>
          <a:sy n="51" d="100"/>
        </p:scale>
        <p:origin x="51" y="1989"/>
      </p:cViewPr>
      <p:guideLst>
        <p:guide orient="horz" pos="2160"/>
        <p:guide pos="3840"/>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32"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vis, Jeffrey H." userId="79189ec7-4306-4996-bbc5-b9fc610d8f5e" providerId="ADAL" clId="{11F9A23F-4765-4CC6-882E-E8D60C1CD4B8}"/>
    <pc:docChg chg="undo custSel modSld">
      <pc:chgData name="Davis, Jeffrey H." userId="79189ec7-4306-4996-bbc5-b9fc610d8f5e" providerId="ADAL" clId="{11F9A23F-4765-4CC6-882E-E8D60C1CD4B8}" dt="2024-03-22T16:09:28.164" v="26" actId="962"/>
      <pc:docMkLst>
        <pc:docMk/>
      </pc:docMkLst>
      <pc:sldChg chg="addSp delSp modSp mod">
        <pc:chgData name="Davis, Jeffrey H." userId="79189ec7-4306-4996-bbc5-b9fc610d8f5e" providerId="ADAL" clId="{11F9A23F-4765-4CC6-882E-E8D60C1CD4B8}" dt="2024-03-22T15:59:29.091" v="20" actId="1076"/>
        <pc:sldMkLst>
          <pc:docMk/>
          <pc:sldMk cId="3772456921" sldId="374"/>
        </pc:sldMkLst>
        <pc:spChg chg="add del mod">
          <ac:chgData name="Davis, Jeffrey H." userId="79189ec7-4306-4996-bbc5-b9fc610d8f5e" providerId="ADAL" clId="{11F9A23F-4765-4CC6-882E-E8D60C1CD4B8}" dt="2024-03-22T15:57:06.883" v="10" actId="478"/>
          <ac:spMkLst>
            <pc:docMk/>
            <pc:sldMk cId="3772456921" sldId="374"/>
            <ac:spMk id="2" creationId="{0957819F-77E9-413F-A451-37AA0E27F673}"/>
          </ac:spMkLst>
        </pc:spChg>
        <pc:spChg chg="add del mod">
          <ac:chgData name="Davis, Jeffrey H." userId="79189ec7-4306-4996-bbc5-b9fc610d8f5e" providerId="ADAL" clId="{11F9A23F-4765-4CC6-882E-E8D60C1CD4B8}" dt="2024-03-22T15:56:58.455" v="9" actId="478"/>
          <ac:spMkLst>
            <pc:docMk/>
            <pc:sldMk cId="3772456921" sldId="374"/>
            <ac:spMk id="4" creationId="{C13FC20E-A0FA-E6B4-F0D7-15AEED806FB3}"/>
          </ac:spMkLst>
        </pc:spChg>
        <pc:spChg chg="add del mod">
          <ac:chgData name="Davis, Jeffrey H." userId="79189ec7-4306-4996-bbc5-b9fc610d8f5e" providerId="ADAL" clId="{11F9A23F-4765-4CC6-882E-E8D60C1CD4B8}" dt="2024-03-22T15:56:57.803" v="7" actId="33771"/>
          <ac:spMkLst>
            <pc:docMk/>
            <pc:sldMk cId="3772456921" sldId="374"/>
            <ac:spMk id="5" creationId="{91F3B4EF-A9AE-6EA3-B782-CEECE16A0A96}"/>
          </ac:spMkLst>
        </pc:spChg>
        <pc:spChg chg="add del mod">
          <ac:chgData name="Davis, Jeffrey H." userId="79189ec7-4306-4996-bbc5-b9fc610d8f5e" providerId="ADAL" clId="{11F9A23F-4765-4CC6-882E-E8D60C1CD4B8}" dt="2024-03-22T15:57:09.004" v="11" actId="478"/>
          <ac:spMkLst>
            <pc:docMk/>
            <pc:sldMk cId="3772456921" sldId="374"/>
            <ac:spMk id="6" creationId="{154D1733-5B66-DD44-0D08-EF831E6785C2}"/>
          </ac:spMkLst>
        </pc:spChg>
        <pc:spChg chg="add del mod">
          <ac:chgData name="Davis, Jeffrey H." userId="79189ec7-4306-4996-bbc5-b9fc610d8f5e" providerId="ADAL" clId="{11F9A23F-4765-4CC6-882E-E8D60C1CD4B8}" dt="2024-03-22T15:57:37.845" v="15" actId="478"/>
          <ac:spMkLst>
            <pc:docMk/>
            <pc:sldMk cId="3772456921" sldId="374"/>
            <ac:spMk id="7" creationId="{DE25EAAA-4B5C-BD34-235A-E134DBDEE9BF}"/>
          </ac:spMkLst>
        </pc:spChg>
        <pc:spChg chg="add del mod">
          <ac:chgData name="Davis, Jeffrey H." userId="79189ec7-4306-4996-bbc5-b9fc610d8f5e" providerId="ADAL" clId="{11F9A23F-4765-4CC6-882E-E8D60C1CD4B8}" dt="2024-03-22T15:57:39.980" v="16" actId="478"/>
          <ac:spMkLst>
            <pc:docMk/>
            <pc:sldMk cId="3772456921" sldId="374"/>
            <ac:spMk id="8" creationId="{C14ADE2B-8DCA-3710-42CB-30DB529A8F87}"/>
          </ac:spMkLst>
        </pc:spChg>
        <pc:spChg chg="add mod">
          <ac:chgData name="Davis, Jeffrey H." userId="79189ec7-4306-4996-bbc5-b9fc610d8f5e" providerId="ADAL" clId="{11F9A23F-4765-4CC6-882E-E8D60C1CD4B8}" dt="2024-03-22T15:59:29.091" v="20" actId="1076"/>
          <ac:spMkLst>
            <pc:docMk/>
            <pc:sldMk cId="3772456921" sldId="374"/>
            <ac:spMk id="9" creationId="{0B08487E-8A03-32BB-67F7-E5B9CC0496F3}"/>
          </ac:spMkLst>
        </pc:spChg>
      </pc:sldChg>
      <pc:sldChg chg="modSp mod">
        <pc:chgData name="Davis, Jeffrey H." userId="79189ec7-4306-4996-bbc5-b9fc610d8f5e" providerId="ADAL" clId="{11F9A23F-4765-4CC6-882E-E8D60C1CD4B8}" dt="2024-03-22T16:04:44.554" v="22" actId="255"/>
        <pc:sldMkLst>
          <pc:docMk/>
          <pc:sldMk cId="693330589" sldId="3734"/>
        </pc:sldMkLst>
        <pc:spChg chg="mod">
          <ac:chgData name="Davis, Jeffrey H." userId="79189ec7-4306-4996-bbc5-b9fc610d8f5e" providerId="ADAL" clId="{11F9A23F-4765-4CC6-882E-E8D60C1CD4B8}" dt="2024-03-22T16:04:44.554" v="22" actId="255"/>
          <ac:spMkLst>
            <pc:docMk/>
            <pc:sldMk cId="693330589" sldId="3734"/>
            <ac:spMk id="21" creationId="{363F74D5-C35C-F4D0-E30B-318C8D794045}"/>
          </ac:spMkLst>
        </pc:spChg>
      </pc:sldChg>
      <pc:sldChg chg="modSp mod">
        <pc:chgData name="Davis, Jeffrey H." userId="79189ec7-4306-4996-bbc5-b9fc610d8f5e" providerId="ADAL" clId="{11F9A23F-4765-4CC6-882E-E8D60C1CD4B8}" dt="2024-03-22T16:00:35.861" v="21" actId="1076"/>
        <pc:sldMkLst>
          <pc:docMk/>
          <pc:sldMk cId="0" sldId="2134806450"/>
        </pc:sldMkLst>
        <pc:spChg chg="mod">
          <ac:chgData name="Davis, Jeffrey H." userId="79189ec7-4306-4996-bbc5-b9fc610d8f5e" providerId="ADAL" clId="{11F9A23F-4765-4CC6-882E-E8D60C1CD4B8}" dt="2024-03-22T16:00:35.861" v="21" actId="1076"/>
          <ac:spMkLst>
            <pc:docMk/>
            <pc:sldMk cId="0" sldId="2134806450"/>
            <ac:spMk id="6" creationId="{EDF2AD0F-8F73-47FB-9FD7-CCE2D8E49AE5}"/>
          </ac:spMkLst>
        </pc:spChg>
      </pc:sldChg>
      <pc:sldChg chg="modSp mod">
        <pc:chgData name="Davis, Jeffrey H." userId="79189ec7-4306-4996-bbc5-b9fc610d8f5e" providerId="ADAL" clId="{11F9A23F-4765-4CC6-882E-E8D60C1CD4B8}" dt="2024-03-22T16:09:28.164" v="26" actId="962"/>
        <pc:sldMkLst>
          <pc:docMk/>
          <pc:sldMk cId="2037056860" sldId="2134806452"/>
        </pc:sldMkLst>
        <pc:spChg chg="mod">
          <ac:chgData name="Davis, Jeffrey H." userId="79189ec7-4306-4996-bbc5-b9fc610d8f5e" providerId="ADAL" clId="{11F9A23F-4765-4CC6-882E-E8D60C1CD4B8}" dt="2024-03-22T16:09:26.251" v="25" actId="962"/>
          <ac:spMkLst>
            <pc:docMk/>
            <pc:sldMk cId="2037056860" sldId="2134806452"/>
            <ac:spMk id="75" creationId="{0BDC42F7-4B82-D2F2-2A5B-9644D6BDB1B3}"/>
          </ac:spMkLst>
        </pc:spChg>
        <pc:spChg chg="mod">
          <ac:chgData name="Davis, Jeffrey H." userId="79189ec7-4306-4996-bbc5-b9fc610d8f5e" providerId="ADAL" clId="{11F9A23F-4765-4CC6-882E-E8D60C1CD4B8}" dt="2024-03-22T16:09:28.164" v="26" actId="962"/>
          <ac:spMkLst>
            <pc:docMk/>
            <pc:sldMk cId="2037056860" sldId="2134806452"/>
            <ac:spMk id="79" creationId="{CA8F19F9-10B2-508B-1755-B1974BAD30E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7062E8F-0327-1B44-880E-F1AFCA2C073C}" type="datetimeFigureOut">
              <a:rPr lang="en-US" smtClean="0"/>
              <a:t>4/26/2024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21A873F-EF5E-994B-9976-428F934A075E}" type="slidenum">
              <a:rPr lang="en-US" smtClean="0"/>
              <a:t>‹#›</a:t>
            </a:fld>
            <a:endParaRPr lang="en-US"/>
          </a:p>
        </p:txBody>
      </p:sp>
    </p:spTree>
    <p:extLst>
      <p:ext uri="{BB962C8B-B14F-4D97-AF65-F5344CB8AC3E}">
        <p14:creationId xmlns:p14="http://schemas.microsoft.com/office/powerpoint/2010/main" val="6426202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C0BF4D7-81BE-0B4C-B655-82AD930F9C8A}" type="datetimeFigureOut">
              <a:rPr lang="en-US" smtClean="0"/>
              <a:t>4/26/2024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52140A9-11FD-AB46-B99D-C1331D8D84D1}" type="slidenum">
              <a:rPr lang="en-US" smtClean="0"/>
              <a:t>‹#›</a:t>
            </a:fld>
            <a:endParaRPr lang="en-US"/>
          </a:p>
        </p:txBody>
      </p:sp>
    </p:spTree>
    <p:extLst>
      <p:ext uri="{BB962C8B-B14F-4D97-AF65-F5344CB8AC3E}">
        <p14:creationId xmlns:p14="http://schemas.microsoft.com/office/powerpoint/2010/main" val="7600706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 dirty="0"/>
          </a:p>
        </p:txBody>
      </p:sp>
      <p:sp>
        <p:nvSpPr>
          <p:cNvPr id="4" name="Slide Number Placeholder 3"/>
          <p:cNvSpPr>
            <a:spLocks noGrp="1"/>
          </p:cNvSpPr>
          <p:nvPr>
            <p:ph type="sldNum" sz="quarter" idx="5"/>
          </p:nvPr>
        </p:nvSpPr>
        <p:spPr/>
        <p:txBody>
          <a:bodyPr/>
          <a:lstStyle/>
          <a:p>
            <a:pPr algn="r" rtl="1"/>
            <a:fld id="{003E7DC8-2203-470B-94CF-731471D44871}" type="slidenum">
              <a:rPr/>
              <a:t>1</a:t>
            </a:fld>
            <a:endParaRPr lang="ar"/>
          </a:p>
        </p:txBody>
      </p:sp>
    </p:spTree>
    <p:extLst>
      <p:ext uri="{BB962C8B-B14F-4D97-AF65-F5344CB8AC3E}">
        <p14:creationId xmlns:p14="http://schemas.microsoft.com/office/powerpoint/2010/main" val="27236859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R="0" lvl="0" algn="r" rtl="1">
              <a:spcAft>
                <a:spcPts val="0"/>
              </a:spcAft>
              <a:buClr>
                <a:srgbClr val="242424"/>
              </a:buClr>
              <a:tabLst>
                <a:tab pos="980440" algn="l"/>
              </a:tabLst>
            </a:pPr>
            <a:r>
              <a:rPr lang="ar" sz="1200" b="1" i="0" u="none" baseline="0">
                <a:solidFill>
                  <a:srgbClr val="1A3F6C"/>
                </a:solidFill>
                <a:effectLst/>
                <a:latin typeface="Century Gothic" panose="020B0502020202020204" pitchFamily="34" charset="0"/>
                <a:ea typeface="Times New Roman" panose="02020603050405020304" pitchFamily="18" charset="0"/>
              </a:rPr>
              <a:t>البرنامج التثقيفي حول إيداع الكفالة</a:t>
            </a:r>
          </a:p>
          <a:p>
            <a:pPr marR="0" lvl="0" algn="r" rtl="1">
              <a:spcAft>
                <a:spcPts val="0"/>
              </a:spcAft>
              <a:buClr>
                <a:srgbClr val="242424"/>
              </a:buClr>
              <a:tabLst>
                <a:tab pos="980440" algn="l"/>
              </a:tabLst>
            </a:pPr>
            <a:endParaRPr lang="ar" sz="1200" b="1" dirty="0">
              <a:solidFill>
                <a:srgbClr val="1A3F6C"/>
              </a:solidFill>
              <a:effectLst/>
              <a:latin typeface="Century Gothic" panose="020B0502020202020204" pitchFamily="34" charset="0"/>
              <a:ea typeface="Times New Roman" panose="02020603050405020304" pitchFamily="18" charset="0"/>
            </a:endParaRPr>
          </a:p>
          <a:p>
            <a:pPr marL="285750" marR="0" indent="-285750" algn="r" rtl="1">
              <a:spcAft>
                <a:spcPts val="0"/>
              </a:spcAft>
              <a:buFont typeface="Arial" panose="020B0604020202020204" pitchFamily="34" charset="0"/>
              <a:buChar char="•"/>
            </a:pPr>
            <a:r>
              <a:rPr lang="ar" sz="1200" b="0" i="0" u="none" baseline="0">
                <a:solidFill>
                  <a:srgbClr val="1A3F6C"/>
                </a:solidFill>
                <a:effectLst/>
                <a:latin typeface="Century Gothic" panose="020B0502020202020204" pitchFamily="34" charset="0"/>
                <a:ea typeface="Times New Roman" panose="02020603050405020304" pitchFamily="18" charset="0"/>
              </a:rPr>
              <a:t>اعمل مع مكتب انتفاع الأعمال التجارية الصغيرة والمحرومة (OSDBU)، والشركاء في قطاع إيداع الكفالة، وأصحاب المصلحة المحليين في مجال النقل في الشركات الصغيرة، ومنتجي/وكلاء السندات المحليين في منطقتك لتقديم ما لا يقل عن برنامجين كاملين للتثقيف حول إيداع الكفالة.</a:t>
            </a:r>
          </a:p>
          <a:p>
            <a:pPr marL="285750" marR="0" indent="-285750" algn="r" rtl="1">
              <a:spcAft>
                <a:spcPts val="0"/>
              </a:spcAft>
              <a:buFont typeface="Arial" panose="020B0604020202020204" pitchFamily="34" charset="0"/>
              <a:buChar char="•"/>
            </a:pPr>
            <a:endParaRPr lang="ar" sz="1200" spc="255" dirty="0">
              <a:solidFill>
                <a:srgbClr val="1A3F6C"/>
              </a:solidFill>
              <a:latin typeface="Century Gothic" panose="020B0502020202020204" pitchFamily="34" charset="0"/>
              <a:ea typeface="Times New Roman" panose="02020603050405020304" pitchFamily="18" charset="0"/>
            </a:endParaRPr>
          </a:p>
          <a:p>
            <a:pPr marL="285750" marR="0" indent="-285750" algn="r" rtl="1">
              <a:spcAft>
                <a:spcPts val="0"/>
              </a:spcAft>
              <a:buFont typeface="Arial" panose="020B0604020202020204" pitchFamily="34" charset="0"/>
              <a:buChar char="•"/>
            </a:pPr>
            <a:r>
              <a:rPr lang="ar" sz="1200" b="0" i="0" u="none" baseline="0">
                <a:solidFill>
                  <a:srgbClr val="1A3F6C"/>
                </a:solidFill>
                <a:effectLst/>
                <a:latin typeface="Century Gothic" panose="020B0502020202020204" pitchFamily="34" charset="0"/>
                <a:ea typeface="Times New Roman" panose="02020603050405020304" pitchFamily="18" charset="0"/>
              </a:rPr>
              <a:t>يتكون أفضل برنامج تثقيفي حول إيداع الكفالة من المكونات التالية: (1) اجتماع أصحاب المصلحة؛ (2) مكون ورش العمل التعليمية؛ (3) عنصر التجهّز للسندات؛ و(4) المساعدة في المتابعة للمشاركين في البرنامج التثقيفي حول إيداع الكفالة لتقديم المساعدة الفنية والمشتريات بناءً على الخطة التوجيهية التي يحددها البرنامج التثقيفي حول إيداع الكفالة. </a:t>
            </a:r>
          </a:p>
          <a:p>
            <a:pPr marL="285750" marR="0" indent="-285750" algn="r" rtl="1">
              <a:spcAft>
                <a:spcPts val="0"/>
              </a:spcAft>
              <a:buFont typeface="Arial" panose="020B0604020202020204" pitchFamily="34" charset="0"/>
              <a:buChar char="•"/>
            </a:pPr>
            <a:endParaRPr lang="ar" sz="1200" dirty="0">
              <a:solidFill>
                <a:srgbClr val="1A3F6C"/>
              </a:solidFill>
              <a:latin typeface="Century Gothic" panose="020B0502020202020204" pitchFamily="34" charset="0"/>
              <a:ea typeface="Times New Roman" panose="02020603050405020304" pitchFamily="18" charset="0"/>
            </a:endParaRPr>
          </a:p>
          <a:p>
            <a:pPr marL="285750" marR="0" indent="-285750" algn="r" rtl="1">
              <a:spcAft>
                <a:spcPts val="0"/>
              </a:spcAft>
              <a:buFont typeface="Arial" panose="020B0604020202020204" pitchFamily="34" charset="0"/>
              <a:buChar char="•"/>
            </a:pPr>
            <a:r>
              <a:rPr lang="ar" sz="1200" b="0" i="0" u="none" baseline="0">
                <a:solidFill>
                  <a:srgbClr val="1A3F6C"/>
                </a:solidFill>
                <a:effectLst/>
                <a:latin typeface="Century Gothic" panose="020B0502020202020204" pitchFamily="34" charset="0"/>
                <a:ea typeface="Times New Roman" panose="02020603050405020304" pitchFamily="18" charset="0"/>
              </a:rPr>
              <a:t>بالنسبة لكل فعالية من فعاليات البرنامج التثقيفي حول إيداع الكفالة، اعمل مع منتجي/وكلاء السندات المحليين في منطقتك والمشاركين من الشركات الصغيرة المحرومة لتقديم ما لا يقل عن 10 شركات محرومة في البرنامج التثقيفي حول إيداع الكفالة مع إمكانية الوصول إلى السندات أو زيادة في قدرة إيداع الكفالةسيتم تمويل البرامج بشكل منفصل بالإضافة إلى المبلغ المذكور في البند 1.3 من طلب تقديم العروض.</a:t>
            </a:r>
          </a:p>
          <a:p>
            <a:endParaRPr lang="ar" b="1" dirty="0"/>
          </a:p>
        </p:txBody>
      </p:sp>
      <p:sp>
        <p:nvSpPr>
          <p:cNvPr id="4" name="Slide Number Placeholder 3"/>
          <p:cNvSpPr>
            <a:spLocks noGrp="1"/>
          </p:cNvSpPr>
          <p:nvPr>
            <p:ph type="sldNum" sz="quarter" idx="5"/>
          </p:nvPr>
        </p:nvSpPr>
        <p:spPr/>
        <p:txBody>
          <a:bodyPr/>
          <a:lstStyle/>
          <a:p>
            <a:pPr algn="r" rtl="1"/>
            <a:fld id="{2D0C45D7-3BDA-434E-BD40-B3465CBF288A}" type="slidenum">
              <a:rPr/>
              <a:t>17</a:t>
            </a:fld>
            <a:endParaRPr lang="ar"/>
          </a:p>
        </p:txBody>
      </p:sp>
    </p:spTree>
    <p:extLst>
      <p:ext uri="{BB962C8B-B14F-4D97-AF65-F5344CB8AC3E}">
        <p14:creationId xmlns:p14="http://schemas.microsoft.com/office/powerpoint/2010/main" val="225836381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SBA Logo Slide">
    <p:spTree>
      <p:nvGrpSpPr>
        <p:cNvPr id="1" name=""/>
        <p:cNvGrpSpPr/>
        <p:nvPr/>
      </p:nvGrpSpPr>
      <p:grpSpPr>
        <a:xfrm>
          <a:off x="0" y="0"/>
          <a:ext cx="0" cy="0"/>
          <a:chOff x="0" y="0"/>
          <a:chExt cx="0" cy="0"/>
        </a:xfrm>
      </p:grpSpPr>
      <p:pic>
        <p:nvPicPr>
          <p:cNvPr id="9" name="Picture 8" descr="A picture containing drawing&#10;&#10;Description automatically generated">
            <a:extLst>
              <a:ext uri="{FF2B5EF4-FFF2-40B4-BE49-F238E27FC236}">
                <a16:creationId xmlns:a16="http://schemas.microsoft.com/office/drawing/2014/main" id="{352D0A3C-C83A-0D4E-8111-FCAFA77D5B25}"/>
              </a:ext>
            </a:extLst>
          </p:cNvPr>
          <p:cNvPicPr>
            <a:picLocks noChangeAspect="1"/>
          </p:cNvPicPr>
          <p:nvPr userDrawn="1"/>
        </p:nvPicPr>
        <p:blipFill>
          <a:blip r:embed="rId2"/>
          <a:stretch>
            <a:fillRect/>
          </a:stretch>
        </p:blipFill>
        <p:spPr>
          <a:xfrm>
            <a:off x="3950488" y="1095755"/>
            <a:ext cx="4291024" cy="4666489"/>
          </a:xfrm>
          <a:prstGeom prst="rect">
            <a:avLst/>
          </a:prstGeom>
        </p:spPr>
      </p:pic>
    </p:spTree>
    <p:extLst>
      <p:ext uri="{BB962C8B-B14F-4D97-AF65-F5344CB8AC3E}">
        <p14:creationId xmlns:p14="http://schemas.microsoft.com/office/powerpoint/2010/main" val="9836572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CBD941-85B0-4783-9479-F3C09F634B4E}" type="datetime4">
              <a:rPr lang="en-US" smtClean="0"/>
              <a:t>April 26, 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1AB44B9-F1EC-4F4B-88D4-413245C9CD3E}" type="slidenum">
              <a:rPr lang="en-US" smtClean="0"/>
              <a:t>‹#›</a:t>
            </a:fld>
            <a:endParaRPr lang="en-US"/>
          </a:p>
        </p:txBody>
      </p:sp>
      <p:sp>
        <p:nvSpPr>
          <p:cNvPr id="6" name="Rectangle 5"/>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Picture Placeholder 7"/>
          <p:cNvSpPr>
            <a:spLocks noGrp="1"/>
          </p:cNvSpPr>
          <p:nvPr>
            <p:ph type="pic" sz="quarter" idx="13"/>
          </p:nvPr>
        </p:nvSpPr>
        <p:spPr>
          <a:xfrm>
            <a:off x="0" y="0"/>
            <a:ext cx="12192000" cy="6858000"/>
          </a:xfrm>
        </p:spPr>
        <p:txBody>
          <a:bodyPr/>
          <a:lstStyle/>
          <a:p>
            <a:r>
              <a:rPr lang="en-US"/>
              <a:t>Click icon to add picture</a:t>
            </a:r>
            <a:endParaRPr lang="en-US" dirty="0"/>
          </a:p>
        </p:txBody>
      </p:sp>
    </p:spTree>
    <p:extLst>
      <p:ext uri="{BB962C8B-B14F-4D97-AF65-F5344CB8AC3E}">
        <p14:creationId xmlns:p14="http://schemas.microsoft.com/office/powerpoint/2010/main" val="3449430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987425"/>
            <a:ext cx="3932237" cy="1224275"/>
          </a:xfrm>
        </p:spPr>
        <p:txBody>
          <a:bodyPr anchor="t">
            <a:normAutofit/>
          </a:bodyPr>
          <a:lstStyle>
            <a:lvl1pPr algn="l">
              <a:defRPr sz="36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211700"/>
            <a:ext cx="3932237" cy="3657288"/>
          </a:xfrm>
        </p:spPr>
        <p:txBody>
          <a:bodyPr/>
          <a:lstStyle>
            <a:lvl1pPr marL="0" indent="0">
              <a:buNone/>
              <a:defRPr sz="1600" b="1">
                <a:solidFill>
                  <a:srgbClr val="898989"/>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0A0D8E9-0EE2-4BCA-B937-634D8988D610}" type="datetime4">
              <a:rPr lang="en-US" smtClean="0"/>
              <a:t>April 26, 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AB44B9-F1EC-4F4B-88D4-413245C9CD3E}" type="slidenum">
              <a:rPr lang="en-US" smtClean="0"/>
              <a:t>‹#›</a:t>
            </a:fld>
            <a:endParaRPr lang="en-US"/>
          </a:p>
        </p:txBody>
      </p:sp>
    </p:spTree>
    <p:extLst>
      <p:ext uri="{BB962C8B-B14F-4D97-AF65-F5344CB8AC3E}">
        <p14:creationId xmlns:p14="http://schemas.microsoft.com/office/powerpoint/2010/main" val="13998310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5" name="Date Placeholder 4"/>
          <p:cNvSpPr>
            <a:spLocks noGrp="1"/>
          </p:cNvSpPr>
          <p:nvPr>
            <p:ph type="dt" sz="half" idx="10"/>
          </p:nvPr>
        </p:nvSpPr>
        <p:spPr/>
        <p:txBody>
          <a:bodyPr/>
          <a:lstStyle/>
          <a:p>
            <a:fld id="{2F5A69AD-8C62-487B-9E5E-1D125FB4596C}" type="datetime4">
              <a:rPr lang="en-US" smtClean="0"/>
              <a:t>April 26, 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AB44B9-F1EC-4F4B-88D4-413245C9CD3E}" type="slidenum">
              <a:rPr lang="en-US" smtClean="0"/>
              <a:t>‹#›</a:t>
            </a:fld>
            <a:endParaRPr lang="en-US"/>
          </a:p>
        </p:txBody>
      </p:sp>
      <p:sp>
        <p:nvSpPr>
          <p:cNvPr id="8" name="Title 1"/>
          <p:cNvSpPr>
            <a:spLocks noGrp="1"/>
          </p:cNvSpPr>
          <p:nvPr>
            <p:ph type="title"/>
          </p:nvPr>
        </p:nvSpPr>
        <p:spPr>
          <a:xfrm>
            <a:off x="839788" y="987425"/>
            <a:ext cx="3932237" cy="1224275"/>
          </a:xfrm>
        </p:spPr>
        <p:txBody>
          <a:bodyPr anchor="t">
            <a:normAutofit/>
          </a:bodyPr>
          <a:lstStyle>
            <a:lvl1pPr algn="l">
              <a:defRPr sz="3600"/>
            </a:lvl1pPr>
          </a:lstStyle>
          <a:p>
            <a:r>
              <a:rPr lang="en-US"/>
              <a:t>Click to edit Master title style</a:t>
            </a:r>
            <a:endParaRPr lang="en-US" dirty="0"/>
          </a:p>
        </p:txBody>
      </p:sp>
      <p:sp>
        <p:nvSpPr>
          <p:cNvPr id="9" name="Text Placeholder 3"/>
          <p:cNvSpPr>
            <a:spLocks noGrp="1"/>
          </p:cNvSpPr>
          <p:nvPr>
            <p:ph type="body" sz="half" idx="2"/>
          </p:nvPr>
        </p:nvSpPr>
        <p:spPr>
          <a:xfrm>
            <a:off x="839788" y="2211700"/>
            <a:ext cx="3932237" cy="3657288"/>
          </a:xfrm>
        </p:spPr>
        <p:txBody>
          <a:bodyPr/>
          <a:lstStyle>
            <a:lvl1pPr marL="0" indent="0">
              <a:buNone/>
              <a:defRPr sz="1600" b="1">
                <a:solidFill>
                  <a:srgbClr val="898989"/>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2770036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6CAAA6B-4527-405F-AA6F-7C36B2ADE800}"/>
              </a:ext>
            </a:extLst>
          </p:cNvPr>
          <p:cNvSpPr/>
          <p:nvPr userDrawn="1"/>
        </p:nvSpPr>
        <p:spPr>
          <a:xfrm>
            <a:off x="0" y="0"/>
            <a:ext cx="12192000" cy="6858000"/>
          </a:xfrm>
          <a:prstGeom prst="rect">
            <a:avLst/>
          </a:prstGeom>
          <a:solidFill>
            <a:srgbClr val="002E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itle 1">
            <a:extLst>
              <a:ext uri="{FF2B5EF4-FFF2-40B4-BE49-F238E27FC236}">
                <a16:creationId xmlns:a16="http://schemas.microsoft.com/office/drawing/2014/main" id="{8B6B0DF4-8D33-4DD8-A1FE-B3E954E0394F}"/>
              </a:ext>
            </a:extLst>
          </p:cNvPr>
          <p:cNvSpPr>
            <a:spLocks noGrp="1"/>
          </p:cNvSpPr>
          <p:nvPr>
            <p:ph type="title"/>
          </p:nvPr>
        </p:nvSpPr>
        <p:spPr>
          <a:xfrm>
            <a:off x="838200" y="4539940"/>
            <a:ext cx="10515600" cy="1160039"/>
          </a:xfrm>
        </p:spPr>
        <p:txBody>
          <a:bodyPr/>
          <a:lstStyle/>
          <a:p>
            <a:r>
              <a:rPr lang="en-US"/>
              <a:t>Click to edit Master title style</a:t>
            </a:r>
          </a:p>
        </p:txBody>
      </p:sp>
      <p:pic>
        <p:nvPicPr>
          <p:cNvPr id="5" name="Picture 4" descr="U.S. Small Business Administration (SBA) logo.">
            <a:extLst>
              <a:ext uri="{FF2B5EF4-FFF2-40B4-BE49-F238E27FC236}">
                <a16:creationId xmlns:a16="http://schemas.microsoft.com/office/drawing/2014/main" id="{4AC9F962-2A99-458C-ACB0-17459A57BDDE}"/>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4419312" y="1606513"/>
            <a:ext cx="3353375" cy="3644973"/>
          </a:xfrm>
          <a:prstGeom prst="rect">
            <a:avLst/>
          </a:prstGeom>
        </p:spPr>
      </p:pic>
    </p:spTree>
    <p:extLst>
      <p:ext uri="{BB962C8B-B14F-4D97-AF65-F5344CB8AC3E}">
        <p14:creationId xmlns:p14="http://schemas.microsoft.com/office/powerpoint/2010/main" val="30839911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1_Title Slide (2 lines) - Screen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5B8858A-EDE6-40BD-9EB5-21E4470ECB35}"/>
              </a:ext>
            </a:extLst>
          </p:cNvPr>
          <p:cNvSpPr/>
          <p:nvPr userDrawn="1"/>
        </p:nvSpPr>
        <p:spPr>
          <a:xfrm>
            <a:off x="0" y="0"/>
            <a:ext cx="12192000" cy="6858000"/>
          </a:xfrm>
          <a:prstGeom prst="rect">
            <a:avLst/>
          </a:prstGeom>
          <a:solidFill>
            <a:srgbClr val="007D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Title 1">
            <a:extLst>
              <a:ext uri="{FF2B5EF4-FFF2-40B4-BE49-F238E27FC236}">
                <a16:creationId xmlns:a16="http://schemas.microsoft.com/office/drawing/2014/main" id="{69BB24EA-F954-4007-8437-F199915416AD}"/>
              </a:ext>
            </a:extLst>
          </p:cNvPr>
          <p:cNvSpPr>
            <a:spLocks noGrp="1"/>
          </p:cNvSpPr>
          <p:nvPr>
            <p:ph type="ctrTitle" hasCustomPrompt="1"/>
          </p:nvPr>
        </p:nvSpPr>
        <p:spPr>
          <a:xfrm>
            <a:off x="2667000" y="2235200"/>
            <a:ext cx="6858000" cy="2387600"/>
          </a:xfrm>
          <a:prstGeom prst="rect">
            <a:avLst/>
          </a:prstGeom>
        </p:spPr>
        <p:txBody>
          <a:bodyPr anchor="ctr"/>
          <a:lstStyle>
            <a:lvl1pPr algn="ctr">
              <a:lnSpc>
                <a:spcPts val="4500"/>
              </a:lnSpc>
              <a:defRPr sz="4500">
                <a:solidFill>
                  <a:schemeClr val="bg1"/>
                </a:solidFill>
              </a:defRPr>
            </a:lvl1pPr>
          </a:lstStyle>
          <a:p>
            <a:r>
              <a:rPr lang="en-US"/>
              <a:t>Click to edit Master </a:t>
            </a:r>
            <a:br>
              <a:rPr lang="en-US"/>
            </a:br>
            <a:r>
              <a:rPr lang="en-US"/>
              <a:t>chapter style</a:t>
            </a:r>
          </a:p>
        </p:txBody>
      </p:sp>
      <p:pic>
        <p:nvPicPr>
          <p:cNvPr id="4" name="Picture 3" descr="U.S. Small Business Administration (SBA) logo.">
            <a:extLst>
              <a:ext uri="{FF2B5EF4-FFF2-40B4-BE49-F238E27FC236}">
                <a16:creationId xmlns:a16="http://schemas.microsoft.com/office/drawing/2014/main" id="{0E7F0366-694B-4F1B-A246-5511FB22378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4896593" y="566675"/>
            <a:ext cx="2409324" cy="661760"/>
          </a:xfrm>
          <a:prstGeom prst="rect">
            <a:avLst/>
          </a:prstGeom>
        </p:spPr>
      </p:pic>
    </p:spTree>
    <p:extLst>
      <p:ext uri="{BB962C8B-B14F-4D97-AF65-F5344CB8AC3E}">
        <p14:creationId xmlns:p14="http://schemas.microsoft.com/office/powerpoint/2010/main" val="40348881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tandard">
    <p:spTree>
      <p:nvGrpSpPr>
        <p:cNvPr id="1" name=""/>
        <p:cNvGrpSpPr/>
        <p:nvPr/>
      </p:nvGrpSpPr>
      <p:grpSpPr>
        <a:xfrm>
          <a:off x="0" y="0"/>
          <a:ext cx="0" cy="0"/>
          <a:chOff x="0" y="0"/>
          <a:chExt cx="0" cy="0"/>
        </a:xfrm>
      </p:grpSpPr>
      <p:sp>
        <p:nvSpPr>
          <p:cNvPr id="2" name="Title 1"/>
          <p:cNvSpPr>
            <a:spLocks noGrp="1"/>
          </p:cNvSpPr>
          <p:nvPr>
            <p:ph type="title"/>
          </p:nvPr>
        </p:nvSpPr>
        <p:spPr>
          <a:xfrm>
            <a:off x="838200" y="530650"/>
            <a:ext cx="10515600" cy="598904"/>
          </a:xfr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4"/>
          <p:cNvSpPr>
            <a:spLocks noGrp="1"/>
          </p:cNvSpPr>
          <p:nvPr>
            <p:ph type="dt" sz="half" idx="10"/>
          </p:nvPr>
        </p:nvSpPr>
        <p:spPr>
          <a:xfrm>
            <a:off x="521226" y="6194300"/>
            <a:ext cx="2394420" cy="365125"/>
          </a:xfrm>
        </p:spPr>
        <p:txBody>
          <a:bodyPr/>
          <a:lstStyle/>
          <a:p>
            <a:fld id="{3337F392-8272-4F46-B853-431367BC72E1}" type="datetime4">
              <a:rPr lang="en-US" smtClean="0"/>
              <a:t>April 26, 2024</a:t>
            </a:fld>
            <a:endParaRPr lang="en-US"/>
          </a:p>
        </p:txBody>
      </p:sp>
      <p:sp>
        <p:nvSpPr>
          <p:cNvPr id="9" name="Footer Placeholder 5"/>
          <p:cNvSpPr>
            <a:spLocks noGrp="1"/>
          </p:cNvSpPr>
          <p:nvPr>
            <p:ph type="ftr" sz="quarter" idx="11"/>
          </p:nvPr>
        </p:nvSpPr>
        <p:spPr>
          <a:xfrm>
            <a:off x="4038600" y="6194300"/>
            <a:ext cx="4114800" cy="365125"/>
          </a:xfrm>
        </p:spPr>
        <p:txBody>
          <a:bodyPr/>
          <a:lstStyle/>
          <a:p>
            <a:endParaRPr lang="en-US"/>
          </a:p>
        </p:txBody>
      </p:sp>
      <p:sp>
        <p:nvSpPr>
          <p:cNvPr id="10" name="Slide Number Placeholder 6"/>
          <p:cNvSpPr>
            <a:spLocks noGrp="1"/>
          </p:cNvSpPr>
          <p:nvPr>
            <p:ph type="sldNum" sz="quarter" idx="12"/>
          </p:nvPr>
        </p:nvSpPr>
        <p:spPr>
          <a:xfrm>
            <a:off x="9062013" y="6194300"/>
            <a:ext cx="2743200" cy="365125"/>
          </a:xfrm>
        </p:spPr>
        <p:txBody>
          <a:bodyPr/>
          <a:lstStyle/>
          <a:p>
            <a:fld id="{B1AB44B9-F1EC-4F4B-88D4-413245C9CD3E}" type="slidenum">
              <a:rPr lang="en-US" smtClean="0"/>
              <a:t>‹#›</a:t>
            </a:fld>
            <a:endParaRPr lang="en-US"/>
          </a:p>
        </p:txBody>
      </p:sp>
    </p:spTree>
    <p:extLst>
      <p:ext uri="{BB962C8B-B14F-4D97-AF65-F5344CB8AC3E}">
        <p14:creationId xmlns:p14="http://schemas.microsoft.com/office/powerpoint/2010/main" val="30123969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267" b="1" i="0">
                <a:solidFill>
                  <a:schemeClr val="bg1"/>
                </a:solidFill>
                <a:latin typeface="Century Gothic"/>
                <a:cs typeface="Century Gothic"/>
              </a:defRPr>
            </a:lvl1pPr>
          </a:lstStyle>
          <a:p>
            <a:endParaRPr/>
          </a:p>
        </p:txBody>
      </p:sp>
      <p:sp>
        <p:nvSpPr>
          <p:cNvPr id="3" name="Holder 3"/>
          <p:cNvSpPr>
            <a:spLocks noGrp="1"/>
          </p:cNvSpPr>
          <p:nvPr>
            <p:ph type="body" idx="1"/>
          </p:nvPr>
        </p:nvSpPr>
        <p:spPr/>
        <p:txBody>
          <a:bodyPr lIns="0" tIns="0" rIns="0" bIns="0"/>
          <a:lstStyle>
            <a:lvl1pPr>
              <a:defRPr sz="1867" b="0" i="0">
                <a:solidFill>
                  <a:srgbClr val="073963"/>
                </a:solidFill>
                <a:latin typeface="Calibri"/>
                <a:cs typeface="Calibri"/>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48606E21-7486-486F-8802-756DC407E9E0}" type="datetime4">
              <a:rPr lang="en-US" smtClean="0"/>
              <a:t>April 26, 2024</a:t>
            </a:fld>
            <a:endParaRPr lang="en-US" dirty="0"/>
          </a:p>
        </p:txBody>
      </p:sp>
      <p:sp>
        <p:nvSpPr>
          <p:cNvPr id="6" name="Holder 6"/>
          <p:cNvSpPr>
            <a:spLocks noGrp="1"/>
          </p:cNvSpPr>
          <p:nvPr>
            <p:ph type="sldNum" sz="quarter" idx="7"/>
          </p:nvPr>
        </p:nvSpPr>
        <p:spPr/>
        <p:txBody>
          <a:bodyPr lIns="0" tIns="0" rIns="0" bIns="0"/>
          <a:lstStyle>
            <a:lvl1pPr>
              <a:defRPr sz="1200" b="0" i="0">
                <a:solidFill>
                  <a:srgbClr val="062C4A"/>
                </a:solidFill>
                <a:latin typeface="Calibri"/>
                <a:cs typeface="Calibri"/>
              </a:defRPr>
            </a:lvl1pPr>
          </a:lstStyle>
          <a:p>
            <a:pPr marL="50799">
              <a:lnSpc>
                <a:spcPts val="1273"/>
              </a:lnSpc>
            </a:pPr>
            <a:fld id="{81D60167-4931-47E6-BA6A-407CBD079E47}" type="slidenum">
              <a:rPr lang="en-US" spc="-33" smtClean="0"/>
              <a:pPr marL="50799">
                <a:lnSpc>
                  <a:spcPts val="1273"/>
                </a:lnSpc>
              </a:pPr>
              <a:t>‹#›</a:t>
            </a:fld>
            <a:endParaRPr lang="en-US" spc="-33" dirty="0"/>
          </a:p>
        </p:txBody>
      </p:sp>
    </p:spTree>
    <p:extLst>
      <p:ext uri="{BB962C8B-B14F-4D97-AF65-F5344CB8AC3E}">
        <p14:creationId xmlns:p14="http://schemas.microsoft.com/office/powerpoint/2010/main" val="860486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1 line) - Screen Only">
    <p:bg>
      <p:bgPr>
        <a:solidFill>
          <a:srgbClr val="003E7F"/>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hasCustomPrompt="1"/>
          </p:nvPr>
        </p:nvSpPr>
        <p:spPr>
          <a:xfrm>
            <a:off x="1524000" y="1360614"/>
            <a:ext cx="9144000" cy="2387600"/>
          </a:xfrm>
        </p:spPr>
        <p:txBody>
          <a:bodyPr anchor="b">
            <a:normAutofit/>
          </a:bodyPr>
          <a:lstStyle>
            <a:lvl1pPr algn="ctr">
              <a:lnSpc>
                <a:spcPct val="75000"/>
              </a:lnSpc>
              <a:defRPr sz="8000" spc="-300">
                <a:solidFill>
                  <a:srgbClr val="003F80"/>
                </a:solidFill>
              </a:defRPr>
            </a:lvl1pPr>
          </a:lstStyle>
          <a:p>
            <a:r>
              <a:rPr lang="en-US" dirty="0"/>
              <a:t>Click to edit Master title style (1 line)</a:t>
            </a:r>
          </a:p>
        </p:txBody>
      </p:sp>
      <p:sp>
        <p:nvSpPr>
          <p:cNvPr id="3" name="Subtitle 2"/>
          <p:cNvSpPr>
            <a:spLocks noGrp="1"/>
          </p:cNvSpPr>
          <p:nvPr>
            <p:ph type="subTitle" idx="1"/>
          </p:nvPr>
        </p:nvSpPr>
        <p:spPr>
          <a:xfrm>
            <a:off x="1524000" y="6194612"/>
            <a:ext cx="9144000" cy="455570"/>
          </a:xfrm>
        </p:spPr>
        <p:txBody>
          <a:bodyPr>
            <a:normAutofit/>
          </a:bodyPr>
          <a:lstStyle>
            <a:lvl1pPr marL="0" indent="0" algn="ctr">
              <a:buNone/>
              <a:defRPr sz="1800">
                <a:solidFill>
                  <a:srgbClr val="003F8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92048" y="683994"/>
            <a:ext cx="2407901" cy="660143"/>
          </a:xfrm>
          <a:prstGeom prst="rect">
            <a:avLst/>
          </a:prstGeom>
        </p:spPr>
      </p:pic>
      <p:sp>
        <p:nvSpPr>
          <p:cNvPr id="9" name="Text Placeholder 7"/>
          <p:cNvSpPr>
            <a:spLocks noGrp="1"/>
          </p:cNvSpPr>
          <p:nvPr>
            <p:ph type="body" sz="quarter" idx="10" hasCustomPrompt="1"/>
          </p:nvPr>
        </p:nvSpPr>
        <p:spPr>
          <a:xfrm>
            <a:off x="1524000" y="3748088"/>
            <a:ext cx="9144000" cy="1646237"/>
          </a:xfrm>
        </p:spPr>
        <p:txBody>
          <a:bodyPr>
            <a:noAutofit/>
          </a:bodyPr>
          <a:lstStyle>
            <a:lvl1pPr marL="0" indent="0" algn="ctr">
              <a:buNone/>
              <a:defRPr sz="3200" b="1">
                <a:solidFill>
                  <a:schemeClr val="bg1">
                    <a:lumMod val="65000"/>
                  </a:schemeClr>
                </a:solidFill>
              </a:defRPr>
            </a:lvl1pPr>
            <a:lvl2pPr marL="457200" indent="0" algn="ctr">
              <a:buNone/>
              <a:defRPr sz="3200" b="1">
                <a:solidFill>
                  <a:srgbClr val="898989"/>
                </a:solidFill>
              </a:defRPr>
            </a:lvl2pPr>
            <a:lvl3pPr marL="914400" indent="0" algn="ctr">
              <a:buNone/>
              <a:defRPr sz="3200" b="1">
                <a:solidFill>
                  <a:srgbClr val="898989"/>
                </a:solidFill>
              </a:defRPr>
            </a:lvl3pPr>
            <a:lvl4pPr marL="1371600" indent="0" algn="ctr">
              <a:buNone/>
              <a:defRPr sz="3200" b="1">
                <a:solidFill>
                  <a:srgbClr val="898989"/>
                </a:solidFill>
              </a:defRPr>
            </a:lvl4pPr>
            <a:lvl5pPr marL="1828800" indent="0" algn="ctr">
              <a:buNone/>
              <a:defRPr sz="3200" b="1">
                <a:solidFill>
                  <a:srgbClr val="898989"/>
                </a:solidFill>
              </a:defRPr>
            </a:lvl5pPr>
          </a:lstStyle>
          <a:p>
            <a:pPr lvl="0"/>
            <a:r>
              <a:rPr lang="en-US" dirty="0"/>
              <a:t>Click to edit Master subtitle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rgbClr val="003E7F"/>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hasCustomPrompt="1"/>
          </p:nvPr>
        </p:nvSpPr>
        <p:spPr>
          <a:xfrm>
            <a:off x="1524000" y="1939655"/>
            <a:ext cx="9144000" cy="2387600"/>
          </a:xfrm>
        </p:spPr>
        <p:txBody>
          <a:bodyPr anchor="b">
            <a:normAutofit/>
          </a:bodyPr>
          <a:lstStyle>
            <a:lvl1pPr algn="ctr">
              <a:lnSpc>
                <a:spcPct val="75000"/>
              </a:lnSpc>
              <a:defRPr sz="8000" spc="-300">
                <a:solidFill>
                  <a:srgbClr val="003F80"/>
                </a:solidFill>
              </a:defRPr>
            </a:lvl1pPr>
          </a:lstStyle>
          <a:p>
            <a:r>
              <a:rPr lang="en-US" dirty="0"/>
              <a:t>Click to edit Master title style (2 lines)</a:t>
            </a:r>
          </a:p>
        </p:txBody>
      </p:sp>
      <p:sp>
        <p:nvSpPr>
          <p:cNvPr id="3" name="Subtitle 2"/>
          <p:cNvSpPr>
            <a:spLocks noGrp="1"/>
          </p:cNvSpPr>
          <p:nvPr>
            <p:ph type="subTitle" idx="1"/>
          </p:nvPr>
        </p:nvSpPr>
        <p:spPr>
          <a:xfrm>
            <a:off x="1524000" y="6194612"/>
            <a:ext cx="9144000" cy="455570"/>
          </a:xfrm>
        </p:spPr>
        <p:txBody>
          <a:bodyPr>
            <a:normAutofit/>
          </a:bodyPr>
          <a:lstStyle>
            <a:lvl1pPr marL="0" indent="0" algn="ctr">
              <a:buNone/>
              <a:defRPr sz="1800">
                <a:solidFill>
                  <a:srgbClr val="003F8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9" name="Text Placeholder 7"/>
          <p:cNvSpPr>
            <a:spLocks noGrp="1"/>
          </p:cNvSpPr>
          <p:nvPr>
            <p:ph type="body" sz="quarter" idx="10" hasCustomPrompt="1"/>
          </p:nvPr>
        </p:nvSpPr>
        <p:spPr>
          <a:xfrm>
            <a:off x="1524000" y="4327255"/>
            <a:ext cx="9144000" cy="1646237"/>
          </a:xfrm>
        </p:spPr>
        <p:txBody>
          <a:bodyPr>
            <a:noAutofit/>
          </a:bodyPr>
          <a:lstStyle>
            <a:lvl1pPr marL="0" indent="0" algn="ctr">
              <a:buNone/>
              <a:defRPr sz="3200" b="1">
                <a:solidFill>
                  <a:schemeClr val="bg1">
                    <a:lumMod val="65000"/>
                  </a:schemeClr>
                </a:solidFill>
              </a:defRPr>
            </a:lvl1pPr>
            <a:lvl2pPr marL="457200" indent="0" algn="ctr">
              <a:buNone/>
              <a:defRPr sz="3200" b="1">
                <a:solidFill>
                  <a:srgbClr val="898989"/>
                </a:solidFill>
              </a:defRPr>
            </a:lvl2pPr>
            <a:lvl3pPr marL="914400" indent="0" algn="ctr">
              <a:buNone/>
              <a:defRPr sz="3200" b="1">
                <a:solidFill>
                  <a:srgbClr val="898989"/>
                </a:solidFill>
              </a:defRPr>
            </a:lvl3pPr>
            <a:lvl4pPr marL="1371600" indent="0" algn="ctr">
              <a:buNone/>
              <a:defRPr sz="3200" b="1">
                <a:solidFill>
                  <a:srgbClr val="898989"/>
                </a:solidFill>
              </a:defRPr>
            </a:lvl4pPr>
            <a:lvl5pPr marL="1828800" indent="0" algn="ctr">
              <a:buNone/>
              <a:defRPr sz="3200" b="1">
                <a:solidFill>
                  <a:srgbClr val="898989"/>
                </a:solidFill>
              </a:defRPr>
            </a:lvl5pPr>
          </a:lstStyle>
          <a:p>
            <a:pPr lvl="0"/>
            <a:r>
              <a:rPr lang="en-US" dirty="0"/>
              <a:t>Click to edit Master subtitle styles</a:t>
            </a:r>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92048" y="683994"/>
            <a:ext cx="2407901" cy="660143"/>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Chapter Slide">
    <p:bg>
      <p:bgPr>
        <a:solidFill>
          <a:srgbClr val="003E7F"/>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hasCustomPrompt="1"/>
          </p:nvPr>
        </p:nvSpPr>
        <p:spPr>
          <a:xfrm>
            <a:off x="1524000" y="1122363"/>
            <a:ext cx="9144000" cy="2387600"/>
          </a:xfrm>
        </p:spPr>
        <p:txBody>
          <a:bodyPr anchor="b"/>
          <a:lstStyle>
            <a:lvl1pPr algn="ctr">
              <a:lnSpc>
                <a:spcPts val="6000"/>
              </a:lnSpc>
              <a:defRPr sz="6000">
                <a:solidFill>
                  <a:srgbClr val="007EB4"/>
                </a:solidFill>
              </a:defRPr>
            </a:lvl1pPr>
          </a:lstStyle>
          <a:p>
            <a:r>
              <a:rPr lang="en-US" dirty="0"/>
              <a:t>Click to edit Master </a:t>
            </a:r>
            <a:br>
              <a:rPr lang="en-US" dirty="0"/>
            </a:br>
            <a:r>
              <a:rPr lang="en-US" dirty="0"/>
              <a:t>chapter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b="1">
                <a:solidFill>
                  <a:srgbClr val="898989"/>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Chapter Slide Alt 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466126" y="1268765"/>
            <a:ext cx="9259747" cy="2237228"/>
          </a:xfrm>
        </p:spPr>
        <p:txBody>
          <a:bodyPr anchor="b"/>
          <a:lstStyle>
            <a:lvl1pPr>
              <a:lnSpc>
                <a:spcPts val="6000"/>
              </a:lnSpc>
              <a:defRPr sz="6000"/>
            </a:lvl1pPr>
          </a:lstStyle>
          <a:p>
            <a:r>
              <a:rPr lang="en-US" dirty="0"/>
              <a:t>Click to edit Master </a:t>
            </a:r>
            <a:br>
              <a:rPr lang="en-US" dirty="0"/>
            </a:br>
            <a:r>
              <a:rPr lang="en-US" dirty="0"/>
              <a:t>chapter style</a:t>
            </a:r>
          </a:p>
        </p:txBody>
      </p:sp>
      <p:sp>
        <p:nvSpPr>
          <p:cNvPr id="3" name="Text Placeholder 2"/>
          <p:cNvSpPr>
            <a:spLocks noGrp="1"/>
          </p:cNvSpPr>
          <p:nvPr>
            <p:ph type="body" idx="1" hasCustomPrompt="1"/>
          </p:nvPr>
        </p:nvSpPr>
        <p:spPr>
          <a:xfrm>
            <a:off x="1471005" y="3613572"/>
            <a:ext cx="9259747" cy="1500187"/>
          </a:xfrm>
        </p:spPr>
        <p:txBody>
          <a:bodyPr/>
          <a:lstStyle>
            <a:lvl1pPr marL="0" indent="0" algn="ctr">
              <a:buNone/>
              <a:defRPr sz="2400" b="1">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subtitle style</a:t>
            </a:r>
          </a:p>
        </p:txBody>
      </p:sp>
      <p:sp>
        <p:nvSpPr>
          <p:cNvPr id="4" name="Date Placeholder 3"/>
          <p:cNvSpPr>
            <a:spLocks noGrp="1"/>
          </p:cNvSpPr>
          <p:nvPr>
            <p:ph type="dt" sz="half" idx="10"/>
          </p:nvPr>
        </p:nvSpPr>
        <p:spPr/>
        <p:txBody>
          <a:bodyPr/>
          <a:lstStyle/>
          <a:p>
            <a:fld id="{0E72D6A5-B56E-4B27-9CE7-9CA637AFE9C0}" type="datetime4">
              <a:rPr lang="en-US" smtClean="0"/>
              <a:t>April 26, 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AB44B9-F1EC-4F4B-88D4-413245C9CD3E}" type="slidenum">
              <a:rPr lang="en-US" smtClean="0"/>
              <a:t>‹#›</a:t>
            </a:fld>
            <a:endParaRPr lang="en-US"/>
          </a:p>
        </p:txBody>
      </p:sp>
    </p:spTree>
    <p:extLst>
      <p:ext uri="{BB962C8B-B14F-4D97-AF65-F5344CB8AC3E}">
        <p14:creationId xmlns:p14="http://schemas.microsoft.com/office/powerpoint/2010/main" val="6478645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 with Subtitle">
    <p:spTree>
      <p:nvGrpSpPr>
        <p:cNvPr id="1" name=""/>
        <p:cNvGrpSpPr/>
        <p:nvPr/>
      </p:nvGrpSpPr>
      <p:grpSpPr>
        <a:xfrm>
          <a:off x="0" y="0"/>
          <a:ext cx="0" cy="0"/>
          <a:chOff x="0" y="0"/>
          <a:chExt cx="0" cy="0"/>
        </a:xfrm>
      </p:grpSpPr>
      <p:sp>
        <p:nvSpPr>
          <p:cNvPr id="2" name="Title 1"/>
          <p:cNvSpPr>
            <a:spLocks noGrp="1"/>
          </p:cNvSpPr>
          <p:nvPr>
            <p:ph type="title"/>
          </p:nvPr>
        </p:nvSpPr>
        <p:spPr>
          <a:xfrm>
            <a:off x="838200" y="530650"/>
            <a:ext cx="10515600" cy="598904"/>
          </a:xfrm>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4"/>
          <p:cNvSpPr>
            <a:spLocks noGrp="1"/>
          </p:cNvSpPr>
          <p:nvPr>
            <p:ph type="dt" sz="half" idx="10"/>
          </p:nvPr>
        </p:nvSpPr>
        <p:spPr>
          <a:xfrm>
            <a:off x="521226" y="6194300"/>
            <a:ext cx="2394420" cy="365125"/>
          </a:xfrm>
        </p:spPr>
        <p:txBody>
          <a:bodyPr/>
          <a:lstStyle/>
          <a:p>
            <a:fld id="{F47FF4E7-E9BA-469C-BD3B-8A04E7033F71}" type="datetime4">
              <a:rPr lang="en-US" smtClean="0"/>
              <a:t>April 26, 2024</a:t>
            </a:fld>
            <a:endParaRPr lang="en-US"/>
          </a:p>
        </p:txBody>
      </p:sp>
      <p:sp>
        <p:nvSpPr>
          <p:cNvPr id="9" name="Footer Placeholder 5"/>
          <p:cNvSpPr>
            <a:spLocks noGrp="1"/>
          </p:cNvSpPr>
          <p:nvPr>
            <p:ph type="ftr" sz="quarter" idx="11"/>
          </p:nvPr>
        </p:nvSpPr>
        <p:spPr>
          <a:xfrm>
            <a:off x="4038600" y="6194300"/>
            <a:ext cx="4114800" cy="365125"/>
          </a:xfrm>
        </p:spPr>
        <p:txBody>
          <a:bodyPr/>
          <a:lstStyle/>
          <a:p>
            <a:endParaRPr lang="en-US"/>
          </a:p>
        </p:txBody>
      </p:sp>
      <p:sp>
        <p:nvSpPr>
          <p:cNvPr id="10" name="Slide Number Placeholder 6"/>
          <p:cNvSpPr>
            <a:spLocks noGrp="1"/>
          </p:cNvSpPr>
          <p:nvPr>
            <p:ph type="sldNum" sz="quarter" idx="12"/>
          </p:nvPr>
        </p:nvSpPr>
        <p:spPr>
          <a:xfrm>
            <a:off x="9062013" y="6194300"/>
            <a:ext cx="2743200" cy="365125"/>
          </a:xfrm>
        </p:spPr>
        <p:txBody>
          <a:bodyPr/>
          <a:lstStyle/>
          <a:p>
            <a:fld id="{B1AB44B9-F1EC-4F4B-88D4-413245C9CD3E}" type="slidenum">
              <a:rPr lang="en-US" smtClean="0"/>
              <a:t>‹#›</a:t>
            </a:fld>
            <a:endParaRPr lang="en-US"/>
          </a:p>
        </p:txBody>
      </p:sp>
      <p:sp>
        <p:nvSpPr>
          <p:cNvPr id="11" name="Subtitle 2"/>
          <p:cNvSpPr>
            <a:spLocks noGrp="1"/>
          </p:cNvSpPr>
          <p:nvPr>
            <p:ph type="subTitle" idx="13"/>
          </p:nvPr>
        </p:nvSpPr>
        <p:spPr>
          <a:xfrm>
            <a:off x="838200" y="1129554"/>
            <a:ext cx="10515600" cy="696071"/>
          </a:xfrm>
        </p:spPr>
        <p:txBody>
          <a:bodyPr>
            <a:normAutofit/>
          </a:bodyPr>
          <a:lstStyle>
            <a:lvl1pPr marL="0" indent="0" algn="ctr">
              <a:buNone/>
              <a:defRPr sz="2100" b="1">
                <a:solidFill>
                  <a:srgbClr val="898989"/>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9470932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1DC2066-55FF-4A5F-B420-D4DCCF88EE60}" type="datetime4">
              <a:rPr lang="en-US" smtClean="0"/>
              <a:t>April 26, 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AB44B9-F1EC-4F4B-88D4-413245C9CD3E}" type="slidenum">
              <a:rPr lang="en-US" smtClean="0"/>
              <a:t>‹#›</a:t>
            </a:fld>
            <a:endParaRPr lang="en-US"/>
          </a:p>
        </p:txBody>
      </p:sp>
    </p:spTree>
    <p:extLst>
      <p:ext uri="{BB962C8B-B14F-4D97-AF65-F5344CB8AC3E}">
        <p14:creationId xmlns:p14="http://schemas.microsoft.com/office/powerpoint/2010/main" val="9174687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528918"/>
            <a:ext cx="10515600" cy="1161770"/>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586908"/>
          </a:xfrm>
        </p:spPr>
        <p:txBody>
          <a:bodyPr anchor="b">
            <a:normAutofit/>
          </a:bodyPr>
          <a:lstStyle>
            <a:lvl1pPr marL="0" indent="0">
              <a:buNone/>
              <a:defRPr sz="2800" b="1">
                <a:solidFill>
                  <a:srgbClr val="898989"/>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586908"/>
          </a:xfrm>
        </p:spPr>
        <p:txBody>
          <a:bodyPr anchor="b">
            <a:normAutofit/>
          </a:bodyPr>
          <a:lstStyle>
            <a:lvl1pPr marL="0" indent="0">
              <a:buNone/>
              <a:defRPr sz="2800" b="1">
                <a:solidFill>
                  <a:srgbClr val="898989"/>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FEEEBB4-500C-4032-B64C-C91431DCAFBF}" type="datetime4">
              <a:rPr lang="en-US" smtClean="0"/>
              <a:t>April 26, 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1AB44B9-F1EC-4F4B-88D4-413245C9CD3E}" type="slidenum">
              <a:rPr lang="en-US" smtClean="0"/>
              <a:t>‹#›</a:t>
            </a:fld>
            <a:endParaRPr lang="en-US"/>
          </a:p>
        </p:txBody>
      </p:sp>
    </p:spTree>
    <p:extLst>
      <p:ext uri="{BB962C8B-B14F-4D97-AF65-F5344CB8AC3E}">
        <p14:creationId xmlns:p14="http://schemas.microsoft.com/office/powerpoint/2010/main" val="9653344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35654A2-9723-49EE-BAEF-603A4DF15610}" type="datetime4">
              <a:rPr lang="en-US" smtClean="0"/>
              <a:t>April 26, 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1AB44B9-F1EC-4F4B-88D4-413245C9CD3E}" type="slidenum">
              <a:rPr lang="en-US" smtClean="0"/>
              <a:t>‹#›</a:t>
            </a:fld>
            <a:endParaRPr lang="en-US"/>
          </a:p>
        </p:txBody>
      </p:sp>
    </p:spTree>
    <p:extLst>
      <p:ext uri="{BB962C8B-B14F-4D97-AF65-F5344CB8AC3E}">
        <p14:creationId xmlns:p14="http://schemas.microsoft.com/office/powerpoint/2010/main" val="1372489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8"/>
          <a:srcRect t="-18262"/>
          <a:stretch/>
        </p:blipFill>
        <p:spPr>
          <a:xfrm>
            <a:off x="152400" y="6194300"/>
            <a:ext cx="11887200" cy="527175"/>
          </a:xfrm>
          <a:prstGeom prst="rect">
            <a:avLst/>
          </a:prstGeom>
        </p:spPr>
      </p:pic>
      <p:sp>
        <p:nvSpPr>
          <p:cNvPr id="6" name="Slide Number Placeholder 5"/>
          <p:cNvSpPr>
            <a:spLocks noGrp="1"/>
          </p:cNvSpPr>
          <p:nvPr>
            <p:ph type="sldNum" sz="quarter" idx="4"/>
          </p:nvPr>
        </p:nvSpPr>
        <p:spPr>
          <a:xfrm>
            <a:off x="9062013" y="6194300"/>
            <a:ext cx="2743200" cy="365125"/>
          </a:xfrm>
          <a:prstGeom prst="rect">
            <a:avLst/>
          </a:prstGeom>
        </p:spPr>
        <p:txBody>
          <a:bodyPr vert="horz" lIns="91440" tIns="45720" rIns="91440" bIns="45720" rtlCol="0" anchor="ctr"/>
          <a:lstStyle>
            <a:lvl1pPr algn="r">
              <a:defRPr sz="1200">
                <a:solidFill>
                  <a:schemeClr val="tx1">
                    <a:tint val="75000"/>
                  </a:schemeClr>
                </a:solidFill>
                <a:latin typeface="Source Sans Pro" charset="0"/>
                <a:ea typeface="Source Sans Pro" charset="0"/>
                <a:cs typeface="Source Sans Pro" charset="0"/>
              </a:defRPr>
            </a:lvl1pPr>
          </a:lstStyle>
          <a:p>
            <a:fld id="{B1AB44B9-F1EC-4F4B-88D4-413245C9CD3E}" type="slidenum">
              <a:rPr lang="en-US" smtClean="0"/>
              <a:pPr/>
              <a:t>‹#›</a:t>
            </a:fld>
            <a:endParaRPr lang="en-US" dirty="0"/>
          </a:p>
        </p:txBody>
      </p:sp>
      <p:sp>
        <p:nvSpPr>
          <p:cNvPr id="2" name="Title Placeholder 1"/>
          <p:cNvSpPr>
            <a:spLocks noGrp="1"/>
          </p:cNvSpPr>
          <p:nvPr>
            <p:ph type="title"/>
          </p:nvPr>
        </p:nvSpPr>
        <p:spPr>
          <a:xfrm>
            <a:off x="838200" y="530649"/>
            <a:ext cx="10515600" cy="1160039"/>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20662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4038600" y="619430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Source Sans Pro" charset="0"/>
                <a:ea typeface="Source Sans Pro" charset="0"/>
                <a:cs typeface="Source Sans Pro" charset="0"/>
              </a:defRPr>
            </a:lvl1pPr>
          </a:lstStyle>
          <a:p>
            <a:endParaRPr lang="en-US" dirty="0"/>
          </a:p>
        </p:txBody>
      </p:sp>
      <p:sp>
        <p:nvSpPr>
          <p:cNvPr id="10" name="Rectangle 9"/>
          <p:cNvSpPr/>
          <p:nvPr/>
        </p:nvSpPr>
        <p:spPr>
          <a:xfrm>
            <a:off x="0" y="6135624"/>
            <a:ext cx="605928" cy="7223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p:cNvGrpSpPr/>
          <p:nvPr/>
        </p:nvGrpSpPr>
        <p:grpSpPr>
          <a:xfrm>
            <a:off x="147204" y="119502"/>
            <a:ext cx="11892396" cy="329742"/>
            <a:chOff x="147204" y="119502"/>
            <a:chExt cx="11892396" cy="329742"/>
          </a:xfrm>
        </p:grpSpPr>
        <p:sp>
          <p:nvSpPr>
            <p:cNvPr id="11" name="Rectangle 10"/>
            <p:cNvSpPr/>
            <p:nvPr userDrawn="1"/>
          </p:nvSpPr>
          <p:spPr>
            <a:xfrm>
              <a:off x="11913204" y="119502"/>
              <a:ext cx="126396" cy="329742"/>
            </a:xfrm>
            <a:prstGeom prst="rect">
              <a:avLst/>
            </a:prstGeom>
            <a:solidFill>
              <a:srgbClr val="003F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sp>
          <p:nvSpPr>
            <p:cNvPr id="12" name="Rectangle 11"/>
            <p:cNvSpPr/>
            <p:nvPr userDrawn="1"/>
          </p:nvSpPr>
          <p:spPr>
            <a:xfrm rot="5400000">
              <a:off x="5967006" y="-5700300"/>
              <a:ext cx="126396" cy="11766000"/>
            </a:xfrm>
            <a:prstGeom prst="rect">
              <a:avLst/>
            </a:prstGeom>
            <a:solidFill>
              <a:srgbClr val="003F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sp>
          <p:nvSpPr>
            <p:cNvPr id="13" name="Rectangle 12"/>
            <p:cNvSpPr/>
            <p:nvPr userDrawn="1"/>
          </p:nvSpPr>
          <p:spPr>
            <a:xfrm>
              <a:off x="147204" y="119502"/>
              <a:ext cx="126396" cy="329742"/>
            </a:xfrm>
            <a:prstGeom prst="rect">
              <a:avLst/>
            </a:prstGeom>
            <a:solidFill>
              <a:srgbClr val="003F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grpSp>
      <p:sp>
        <p:nvSpPr>
          <p:cNvPr id="15" name="Rectangle 14"/>
          <p:cNvSpPr/>
          <p:nvPr/>
        </p:nvSpPr>
        <p:spPr>
          <a:xfrm>
            <a:off x="11913204" y="6277140"/>
            <a:ext cx="126396" cy="441342"/>
          </a:xfrm>
          <a:custGeom>
            <a:avLst/>
            <a:gdLst>
              <a:gd name="connsiteX0" fmla="*/ 0 w 126396"/>
              <a:gd name="connsiteY0" fmla="*/ 0 h 441341"/>
              <a:gd name="connsiteX1" fmla="*/ 126396 w 126396"/>
              <a:gd name="connsiteY1" fmla="*/ 0 h 441341"/>
              <a:gd name="connsiteX2" fmla="*/ 126396 w 126396"/>
              <a:gd name="connsiteY2" fmla="*/ 441341 h 441341"/>
              <a:gd name="connsiteX3" fmla="*/ 0 w 126396"/>
              <a:gd name="connsiteY3" fmla="*/ 441341 h 441341"/>
              <a:gd name="connsiteX4" fmla="*/ 0 w 126396"/>
              <a:gd name="connsiteY4" fmla="*/ 0 h 441341"/>
              <a:gd name="connsiteX0" fmla="*/ 0 w 126396"/>
              <a:gd name="connsiteY0" fmla="*/ 0 h 441341"/>
              <a:gd name="connsiteX1" fmla="*/ 126396 w 126396"/>
              <a:gd name="connsiteY1" fmla="*/ 0 h 441341"/>
              <a:gd name="connsiteX2" fmla="*/ 126396 w 126396"/>
              <a:gd name="connsiteY2" fmla="*/ 336566 h 441341"/>
              <a:gd name="connsiteX3" fmla="*/ 0 w 126396"/>
              <a:gd name="connsiteY3" fmla="*/ 441341 h 441341"/>
              <a:gd name="connsiteX4" fmla="*/ 0 w 126396"/>
              <a:gd name="connsiteY4" fmla="*/ 0 h 441341"/>
              <a:gd name="connsiteX0" fmla="*/ 0 w 126396"/>
              <a:gd name="connsiteY0" fmla="*/ 0 h 441341"/>
              <a:gd name="connsiteX1" fmla="*/ 126396 w 126396"/>
              <a:gd name="connsiteY1" fmla="*/ 0 h 441341"/>
              <a:gd name="connsiteX2" fmla="*/ 126396 w 126396"/>
              <a:gd name="connsiteY2" fmla="*/ 327041 h 441341"/>
              <a:gd name="connsiteX3" fmla="*/ 0 w 126396"/>
              <a:gd name="connsiteY3" fmla="*/ 441341 h 441341"/>
              <a:gd name="connsiteX4" fmla="*/ 0 w 126396"/>
              <a:gd name="connsiteY4" fmla="*/ 0 h 4413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396" h="441341">
                <a:moveTo>
                  <a:pt x="0" y="0"/>
                </a:moveTo>
                <a:lnTo>
                  <a:pt x="126396" y="0"/>
                </a:lnTo>
                <a:lnTo>
                  <a:pt x="126396" y="327041"/>
                </a:lnTo>
                <a:lnTo>
                  <a:pt x="0" y="441341"/>
                </a:lnTo>
                <a:lnTo>
                  <a:pt x="0" y="0"/>
                </a:lnTo>
                <a:close/>
              </a:path>
            </a:pathLst>
          </a:custGeom>
          <a:solidFill>
            <a:srgbClr val="003F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pic>
        <p:nvPicPr>
          <p:cNvPr id="16" name="Picture 15"/>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149566" y="6448922"/>
            <a:ext cx="350825" cy="272601"/>
          </a:xfrm>
          <a:prstGeom prst="rect">
            <a:avLst/>
          </a:prstGeom>
        </p:spPr>
      </p:pic>
      <p:sp>
        <p:nvSpPr>
          <p:cNvPr id="4" name="Date Placeholder 3"/>
          <p:cNvSpPr>
            <a:spLocks noGrp="1"/>
          </p:cNvSpPr>
          <p:nvPr>
            <p:ph type="dt" sz="half" idx="2"/>
          </p:nvPr>
        </p:nvSpPr>
        <p:spPr>
          <a:xfrm>
            <a:off x="521226" y="6194300"/>
            <a:ext cx="2394420" cy="365125"/>
          </a:xfrm>
          <a:prstGeom prst="rect">
            <a:avLst/>
          </a:prstGeom>
        </p:spPr>
        <p:txBody>
          <a:bodyPr vert="horz" lIns="91440" tIns="45720" rIns="91440" bIns="45720" rtlCol="0" anchor="ctr"/>
          <a:lstStyle>
            <a:lvl1pPr algn="l">
              <a:defRPr sz="1200">
                <a:solidFill>
                  <a:schemeClr val="tx1">
                    <a:tint val="75000"/>
                  </a:schemeClr>
                </a:solidFill>
                <a:latin typeface="Source Sans Pro" charset="0"/>
                <a:ea typeface="Source Sans Pro" charset="0"/>
                <a:cs typeface="Source Sans Pro" charset="0"/>
              </a:defRPr>
            </a:lvl1pPr>
          </a:lstStyle>
          <a:p>
            <a:fld id="{ADABBF6B-0F7F-40B8-90B2-FCCB592A533C}" type="datetime4">
              <a:rPr lang="en-US" smtClean="0"/>
              <a:t>April 26, 2024</a:t>
            </a:fld>
            <a:endParaRPr lang="en-US" dirty="0"/>
          </a:p>
        </p:txBody>
      </p:sp>
    </p:spTree>
    <p:extLst>
      <p:ext uri="{BB962C8B-B14F-4D97-AF65-F5344CB8AC3E}">
        <p14:creationId xmlns:p14="http://schemas.microsoft.com/office/powerpoint/2010/main" val="145296608"/>
      </p:ext>
    </p:extLst>
  </p:cSld>
  <p:clrMap bg1="lt1" tx1="dk1" bg2="lt2" tx2="dk2" accent1="accent1" accent2="accent2" accent3="accent3" accent4="accent4" accent5="accent5" accent6="accent6" hlink="hlink" folHlink="folHlink"/>
  <p:sldLayoutIdLst>
    <p:sldLayoutId id="2147483663" r:id="rId1"/>
    <p:sldLayoutId id="2147483668" r:id="rId2"/>
    <p:sldLayoutId id="2147483667" r:id="rId3"/>
    <p:sldLayoutId id="2147483665" r:id="rId4"/>
    <p:sldLayoutId id="2147483651" r:id="rId5"/>
    <p:sldLayoutId id="2147483650" r:id="rId6"/>
    <p:sldLayoutId id="2147483652" r:id="rId7"/>
    <p:sldLayoutId id="2147483653" r:id="rId8"/>
    <p:sldLayoutId id="2147483654" r:id="rId9"/>
    <p:sldLayoutId id="2147483655" r:id="rId10"/>
    <p:sldLayoutId id="2147483656" r:id="rId11"/>
    <p:sldLayoutId id="2147483657" r:id="rId12"/>
    <p:sldLayoutId id="2147483669" r:id="rId13"/>
    <p:sldLayoutId id="2147483670" r:id="rId14"/>
    <p:sldLayoutId id="2147483671" r:id="rId15"/>
    <p:sldLayoutId id="2147483672" r:id="rId16"/>
  </p:sldLayoutIdLst>
  <p:hf sldNum="0" hdr="0" ftr="0" dt="0"/>
  <p:txStyles>
    <p:titleStyle>
      <a:lvl1pPr algn="ctr" defTabSz="914400" rtl="0" eaLnBrk="1" latinLnBrk="0" hangingPunct="1">
        <a:lnSpc>
          <a:spcPct val="90000"/>
        </a:lnSpc>
        <a:spcBef>
          <a:spcPct val="0"/>
        </a:spcBef>
        <a:buNone/>
        <a:defRPr sz="3600" b="1" i="0" kern="1200" spc="-100" baseline="0">
          <a:solidFill>
            <a:srgbClr val="003F80"/>
          </a:solidFill>
          <a:latin typeface="Source Sans Pro" charset="0"/>
          <a:ea typeface="Source Sans Pro" charset="0"/>
          <a:cs typeface="Source Sans Pro" charset="0"/>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hyperlink" Target="https://driveelectric.gov/state-plans" TargetMode="Externa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hyperlink" Target="https://www.transportation.gov/osdbu/SBTRCs" TargetMode="External"/><Relationship Id="rId2" Type="http://schemas.openxmlformats.org/officeDocument/2006/relationships/image" Target="../media/image15.jpg"/><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hyperlink" Target="https://www.transportation.gov/osdbu/procurement-assistance/summary-forecast?combine=&amp;field_date_value_1=&amp;field_procurement_category_value%5B%5D=6&amp;field_bil_opportunity_value=Yes" TargetMode="Externa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hyperlink" Target="https://www.sba.gov/about-sba/sba-locations" TargetMode="External"/><Relationship Id="rId2" Type="http://schemas.openxmlformats.org/officeDocument/2006/relationships/hyperlink" Target="https://www.sba.gov/partners/lenders/7a-loan-program/types-7a-loans#id-sba-express" TargetMode="External"/><Relationship Id="rId1" Type="http://schemas.openxmlformats.org/officeDocument/2006/relationships/slideLayout" Target="../slideLayouts/slideLayout15.xml"/><Relationship Id="rId6" Type="http://schemas.openxmlformats.org/officeDocument/2006/relationships/hyperlink" Target="https://www.sba.gov/funding-programs/surety-bonds/surety-bond-agency-directory" TargetMode="External"/><Relationship Id="rId5" Type="http://schemas.openxmlformats.org/officeDocument/2006/relationships/hyperlink" Target="https://www.apexaccelerators.us/#/about-us" TargetMode="External"/><Relationship Id="rId4" Type="http://schemas.openxmlformats.org/officeDocument/2006/relationships/hyperlink" Target="https://www.sba.gov/local-assistance/resource-partners" TargetMode="External"/></Relationships>
</file>

<file path=ppt/slides/_rels/slide15.xml.rels><?xml version="1.0" encoding="UTF-8" standalone="yes"?>
<Relationships xmlns="http://schemas.openxmlformats.org/package/2006/relationships"><Relationship Id="rId2" Type="http://schemas.openxmlformats.org/officeDocument/2006/relationships/hyperlink" Target="Surety%20bonds%20help%20small%20businesses%20win%20contracts%20by%20providing%20the%20customer%20with%20a%20guarantee%20that%20the%20work%20will%20be%20completed.%20Many%20public%20and%20private%20contracts%20require%20surety%20bonds,%20which%20are%20offered%20by%20surety%20companies.%20SBA%20guarantees%20surety%20bonds%20for%20certain%20surety%20companies,%20which%20allows%20the%20companies%20to%20offer%20surety%20bonds%20to%20small%20businesses%20that%20might%20not%20meet%20the%20criteria%20for%20other%20sureties." TargetMode="Externa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pn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3" Type="http://schemas.openxmlformats.org/officeDocument/2006/relationships/hyperlink" Target="https://www.transportation.gov/osdbu/financial-assistance/bonding-education/bonding-education-program" TargetMode="External"/><Relationship Id="rId2" Type="http://schemas.openxmlformats.org/officeDocument/2006/relationships/notesSlide" Target="../notesSlides/notesSlide2.xml"/><Relationship Id="rId1" Type="http://schemas.openxmlformats.org/officeDocument/2006/relationships/slideLayout" Target="../slideLayouts/slideLayout16.xml"/><Relationship Id="rId4" Type="http://schemas.openxmlformats.org/officeDocument/2006/relationships/image" Target="../media/image18.jpeg"/></Relationships>
</file>

<file path=ppt/slides/_rels/slide18.xml.rels><?xml version="1.0" encoding="UTF-8" standalone="yes"?>
<Relationships xmlns="http://schemas.openxmlformats.org/package/2006/relationships"><Relationship Id="rId3" Type="http://schemas.openxmlformats.org/officeDocument/2006/relationships/hyperlink" Target="https://www.transportation.gov/osdbu/procurement-assistance/summary-forecast" TargetMode="External"/><Relationship Id="rId7" Type="http://schemas.openxmlformats.org/officeDocument/2006/relationships/hyperlink" Target="https://www.transportation.gov/grants/dot-navigator/bipartisan-infrastructure-law-funding-opportunities" TargetMode="External"/><Relationship Id="rId2" Type="http://schemas.openxmlformats.org/officeDocument/2006/relationships/hyperlink" Target="https://www.transportation.gov/sites/dot.gov/files/2021-03/508_OSDBU%20Contracting_03102021.pdf" TargetMode="External"/><Relationship Id="rId1" Type="http://schemas.openxmlformats.org/officeDocument/2006/relationships/slideLayout" Target="../slideLayouts/slideLayout15.xml"/><Relationship Id="rId6" Type="http://schemas.openxmlformats.org/officeDocument/2006/relationships/hyperlink" Target="https://dotcmp.com/" TargetMode="External"/><Relationship Id="rId5" Type="http://schemas.openxmlformats.org/officeDocument/2006/relationships/hyperlink" Target="https://www.transportation.gov/osdbu/SBTRCs" TargetMode="External"/><Relationship Id="rId4" Type="http://schemas.openxmlformats.org/officeDocument/2006/relationships/hyperlink" Target="https://sam.gov/content/home"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jpg"/><Relationship Id="rId7" Type="http://schemas.openxmlformats.org/officeDocument/2006/relationships/image" Target="../media/image12.jpg"/><Relationship Id="rId2" Type="http://schemas.openxmlformats.org/officeDocument/2006/relationships/image" Target="../media/image7.png"/><Relationship Id="rId1" Type="http://schemas.openxmlformats.org/officeDocument/2006/relationships/slideLayout" Target="../slideLayouts/slideLayout16.xml"/><Relationship Id="rId6" Type="http://schemas.openxmlformats.org/officeDocument/2006/relationships/image" Target="../media/image11.png"/><Relationship Id="rId5" Type="http://schemas.openxmlformats.org/officeDocument/2006/relationships/image" Target="../media/image10.jpg"/><Relationship Id="rId4" Type="http://schemas.openxmlformats.org/officeDocument/2006/relationships/image" Target="../media/image9.png"/><Relationship Id="rId9" Type="http://schemas.openxmlformats.org/officeDocument/2006/relationships/image" Target="../media/image1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hyperlink" Target="https://sam.gov/search/?index=_all&amp;page=1&amp;organization_id=100000136&amp;sort=-modifiedDate&amp;pageSize=25&amp;sfm%5Bstatus%5D%5Bis_active%5D=true&amp;sfm%5BagencyPicker%5D%5B0%5D%5BorgKey%5D=100000136&amp;sfm%5BagencyPicker%5D%5B0%5D%5BorgText%5D=069%20-%20TRANSPORTATION,%20DEPARTMENT%20OF&amp;sfm%5BagencyPicker%5D%5B0%5D%5BlevelText%5D=Dept%20%2F%20Ind.%20Agency" TargetMode="External"/><Relationship Id="rId2" Type="http://schemas.openxmlformats.org/officeDocument/2006/relationships/hyperlink" Target="https://www.transportation.gov/osdbu/procurement-assistance/summary-forecast" TargetMode="External"/><Relationship Id="rId1" Type="http://schemas.openxmlformats.org/officeDocument/2006/relationships/slideLayout" Target="../slideLayouts/slideLayout15.xml"/><Relationship Id="rId4" Type="http://schemas.openxmlformats.org/officeDocument/2006/relationships/hyperlink" Target="https://www.transportation.gov/civil-rights/disadvantaged-business-enterprise/dbe-program-points-contact"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www.transportation.gov/briefing-room/usdot-releases-state-state-fact-sheets-highlighting-benefits-bipartisan" TargetMode="External"/><Relationship Id="rId2" Type="http://schemas.openxmlformats.org/officeDocument/2006/relationships/hyperlink" Target="https://www.whitehouse.gov/build/resources/state-fact-sheets/" TargetMode="Externa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0B08487E-8A03-32BB-67F7-E5B9CC0496F3}"/>
              </a:ext>
            </a:extLst>
          </p:cNvPr>
          <p:cNvSpPr>
            <a:spLocks noGrp="1"/>
          </p:cNvSpPr>
          <p:nvPr>
            <p:ph type="title"/>
          </p:nvPr>
        </p:nvSpPr>
        <p:spPr>
          <a:xfrm>
            <a:off x="992579" y="231569"/>
            <a:ext cx="10515600" cy="1160039"/>
          </a:xfrm>
        </p:spPr>
        <p:txBody>
          <a:bodyPr vert="horz" lIns="91440" tIns="45720" rIns="91440" bIns="45720" rtlCol="0" anchor="t">
            <a:normAutofit/>
          </a:bodyPr>
          <a:lstStyle/>
          <a:p>
            <a:pPr rtl="1"/>
            <a:r>
              <a:rPr lang="ar" b="1" i="0" u="none" baseline="0">
                <a:solidFill>
                  <a:srgbClr val="002E6D"/>
                </a:solidFill>
              </a:rPr>
              <a:t>هيئة المشاريع الصغيرة: هيئة المشاريع الصغيرة في الولايات المتحدة</a:t>
            </a:r>
          </a:p>
        </p:txBody>
      </p:sp>
    </p:spTree>
    <p:extLst>
      <p:ext uri="{BB962C8B-B14F-4D97-AF65-F5344CB8AC3E}">
        <p14:creationId xmlns:p14="http://schemas.microsoft.com/office/powerpoint/2010/main" val="37724569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8519A-5583-AF89-F212-0DEBBB74D68A}"/>
              </a:ext>
            </a:extLst>
          </p:cNvPr>
          <p:cNvSpPr>
            <a:spLocks noGrp="1"/>
          </p:cNvSpPr>
          <p:nvPr>
            <p:ph type="title"/>
          </p:nvPr>
        </p:nvSpPr>
        <p:spPr>
          <a:xfrm>
            <a:off x="838200" y="371475"/>
            <a:ext cx="10515600" cy="1028700"/>
          </a:xfrm>
        </p:spPr>
        <p:txBody>
          <a:bodyPr>
            <a:normAutofit fontScale="90000"/>
          </a:bodyPr>
          <a:lstStyle/>
          <a:p>
            <a:pPr rtl="1"/>
            <a:r>
              <a:rPr lang="ar" i="0" u="none" baseline="0" dirty="0">
                <a:latin typeface="Sakkal Majalla" panose="02000000000000000000" pitchFamily="2" charset="-78"/>
                <a:cs typeface="Sakkal Majalla" panose="02000000000000000000" pitchFamily="2" charset="-78"/>
              </a:rPr>
              <a:t>كيف يمكن لشركتي الصغيرة تحديد حالة عقود قانون البنية التحتية المشترك بين الحزبين لوزارة النقل أو العقود من الباطن المحتملة؟ </a:t>
            </a:r>
          </a:p>
        </p:txBody>
      </p:sp>
      <p:sp>
        <p:nvSpPr>
          <p:cNvPr id="21" name="Content Placeholder 20">
            <a:extLst>
              <a:ext uri="{FF2B5EF4-FFF2-40B4-BE49-F238E27FC236}">
                <a16:creationId xmlns:a16="http://schemas.microsoft.com/office/drawing/2014/main" id="{363F74D5-C35C-F4D0-E30B-318C8D794045}"/>
              </a:ext>
            </a:extLst>
          </p:cNvPr>
          <p:cNvSpPr>
            <a:spLocks noGrp="1"/>
          </p:cNvSpPr>
          <p:nvPr>
            <p:ph idx="1"/>
          </p:nvPr>
        </p:nvSpPr>
        <p:spPr>
          <a:xfrm>
            <a:off x="838200" y="1571217"/>
            <a:ext cx="10788941" cy="2851977"/>
          </a:xfrm>
        </p:spPr>
        <p:txBody>
          <a:bodyPr>
            <a:normAutofit lnSpcReduction="10000"/>
          </a:bodyPr>
          <a:lstStyle/>
          <a:p>
            <a:pPr marL="0" indent="0" algn="r" rtl="1">
              <a:buNone/>
            </a:pPr>
            <a:r>
              <a:rPr lang="ar" b="1" i="0" u="none" baseline="0" dirty="0">
                <a:latin typeface="Sakkal Majalla" panose="02000000000000000000" pitchFamily="2" charset="-78"/>
                <a:cs typeface="Sakkal Majalla" panose="02000000000000000000" pitchFamily="2" charset="-78"/>
              </a:rPr>
              <a:t>الخطوة 1: </a:t>
            </a:r>
            <a:r>
              <a:rPr lang="ar" b="0" i="0" u="none" baseline="0" dirty="0">
                <a:latin typeface="Sakkal Majalla" panose="02000000000000000000" pitchFamily="2" charset="-78"/>
                <a:cs typeface="Sakkal Majalla" panose="02000000000000000000" pitchFamily="2" charset="-78"/>
              </a:rPr>
              <a:t>يمكنك التواصل مع مركز موارد النقل للشركات الصغيرة الذي يخدم ولايتك لمساعدتك في تحديد الفرص المتاحة في الولاية. وبدلاً من ذلك، يمكنك زيارة الموقع الإلكتروني لوزارة النقل العائد للولاية أو موقع متلقي التمويل والبحث هناك عن صفحة فرص </a:t>
            </a:r>
            <a:r>
              <a:rPr lang="ar-SY" b="0" i="0" u="none" baseline="0" dirty="0">
                <a:latin typeface="Sakkal Majalla" panose="02000000000000000000" pitchFamily="2" charset="-78"/>
                <a:cs typeface="Sakkal Majalla" panose="02000000000000000000" pitchFamily="2" charset="-78"/>
              </a:rPr>
              <a:t>التعاقد</a:t>
            </a:r>
            <a:r>
              <a:rPr lang="ar" b="0" i="0" u="none" baseline="0" dirty="0">
                <a:latin typeface="Sakkal Majalla" panose="02000000000000000000" pitchFamily="2" charset="-78"/>
                <a:cs typeface="Sakkal Majalla" panose="02000000000000000000" pitchFamily="2" charset="-78"/>
              </a:rPr>
              <a:t>. سيختلف هذا من ولاية إلى أخرى حيث لا يوجد مكان مركزي لفرص </a:t>
            </a:r>
            <a:r>
              <a:rPr lang="ar-SY" b="0" i="0" u="none" baseline="0" dirty="0">
                <a:latin typeface="Sakkal Majalla" panose="02000000000000000000" pitchFamily="2" charset="-78"/>
                <a:cs typeface="Sakkal Majalla" panose="02000000000000000000" pitchFamily="2" charset="-78"/>
              </a:rPr>
              <a:t>التعاقد ضمن </a:t>
            </a:r>
            <a:r>
              <a:rPr lang="ar" b="0" i="0" u="none" baseline="0" dirty="0">
                <a:latin typeface="Sakkal Majalla" panose="02000000000000000000" pitchFamily="2" charset="-78"/>
                <a:cs typeface="Sakkal Majalla" panose="02000000000000000000" pitchFamily="2" charset="-78"/>
              </a:rPr>
              <a:t>وزارة النقل</a:t>
            </a:r>
            <a:r>
              <a:rPr lang="ar-SY" dirty="0">
                <a:latin typeface="Sakkal Majalla" panose="02000000000000000000" pitchFamily="2" charset="-78"/>
                <a:cs typeface="Sakkal Majalla" panose="02000000000000000000" pitchFamily="2" charset="-78"/>
              </a:rPr>
              <a:t> الفيدرالية</a:t>
            </a:r>
            <a:r>
              <a:rPr lang="ar" b="0" i="0" u="none" baseline="0" dirty="0">
                <a:latin typeface="Sakkal Majalla" panose="02000000000000000000" pitchFamily="2" charset="-78"/>
                <a:cs typeface="Sakkal Majalla" panose="02000000000000000000" pitchFamily="2" charset="-78"/>
              </a:rPr>
              <a:t>. </a:t>
            </a:r>
          </a:p>
          <a:p>
            <a:pPr marL="0" indent="0" algn="r" rtl="1">
              <a:buNone/>
            </a:pPr>
            <a:r>
              <a:rPr lang="ar" b="1" i="0" u="none" baseline="0" dirty="0">
                <a:latin typeface="Sakkal Majalla" panose="02000000000000000000" pitchFamily="2" charset="-78"/>
                <a:cs typeface="Sakkal Majalla" panose="02000000000000000000" pitchFamily="2" charset="-78"/>
              </a:rPr>
              <a:t>الخطوة 2: </a:t>
            </a:r>
            <a:r>
              <a:rPr lang="ar" b="0" i="0" u="none" baseline="0" dirty="0">
                <a:latin typeface="Sakkal Majalla" panose="02000000000000000000" pitchFamily="2" charset="-78"/>
                <a:cs typeface="Sakkal Majalla" panose="02000000000000000000" pitchFamily="2" charset="-78"/>
              </a:rPr>
              <a:t>اختيار أي فرص محددة قد تكون مناسبة لعملك.</a:t>
            </a:r>
          </a:p>
          <a:p>
            <a:pPr marL="0" indent="0" algn="r" rtl="1">
              <a:buNone/>
            </a:pPr>
            <a:r>
              <a:rPr lang="ar" b="1" i="0" u="none" baseline="0" dirty="0">
                <a:latin typeface="Sakkal Majalla" panose="02000000000000000000" pitchFamily="2" charset="-78"/>
                <a:cs typeface="Sakkal Majalla" panose="02000000000000000000" pitchFamily="2" charset="-78"/>
              </a:rPr>
              <a:t>الخطوة 3: </a:t>
            </a:r>
            <a:r>
              <a:rPr lang="ar" b="0" i="0" u="none" baseline="0" dirty="0">
                <a:latin typeface="Sakkal Majalla" panose="02000000000000000000" pitchFamily="2" charset="-78"/>
                <a:cs typeface="Sakkal Majalla" panose="02000000000000000000" pitchFamily="2" charset="-78"/>
              </a:rPr>
              <a:t>تواصل مع </a:t>
            </a:r>
            <a:r>
              <a:rPr lang="ar-SY" b="0" i="0" u="none" baseline="0" dirty="0">
                <a:latin typeface="Sakkal Majalla" panose="02000000000000000000" pitchFamily="2" charset="-78"/>
                <a:cs typeface="Sakkal Majalla" panose="02000000000000000000" pitchFamily="2" charset="-78"/>
              </a:rPr>
              <a:t>جهة </a:t>
            </a:r>
            <a:r>
              <a:rPr lang="ar" b="0" i="0" u="none" baseline="0" dirty="0">
                <a:latin typeface="Sakkal Majalla" panose="02000000000000000000" pitchFamily="2" charset="-78"/>
                <a:cs typeface="Sakkal Majalla" panose="02000000000000000000" pitchFamily="2" charset="-78"/>
              </a:rPr>
              <a:t>الاتصال المدرجة في فرصة العقد للاطلاع على أي معلومات إضافية والتواصل مع المسؤول الحكومي حول الخطوات التالية، عند الاقتضاء.</a:t>
            </a:r>
          </a:p>
        </p:txBody>
      </p:sp>
      <p:sp>
        <p:nvSpPr>
          <p:cNvPr id="5" name="TextBox 4">
            <a:extLst>
              <a:ext uri="{FF2B5EF4-FFF2-40B4-BE49-F238E27FC236}">
                <a16:creationId xmlns:a16="http://schemas.microsoft.com/office/drawing/2014/main" id="{FF484882-B06E-0C61-EA2D-49F3FBF483F3}"/>
              </a:ext>
            </a:extLst>
          </p:cNvPr>
          <p:cNvSpPr txBox="1"/>
          <p:nvPr/>
        </p:nvSpPr>
        <p:spPr>
          <a:xfrm>
            <a:off x="890631" y="4480819"/>
            <a:ext cx="10515599" cy="1569660"/>
          </a:xfrm>
          <a:prstGeom prst="rect">
            <a:avLst/>
          </a:prstGeom>
          <a:noFill/>
        </p:spPr>
        <p:txBody>
          <a:bodyPr wrap="square">
            <a:spAutoFit/>
          </a:bodyPr>
          <a:lstStyle/>
          <a:p>
            <a:pPr algn="r" rtl="1"/>
            <a:r>
              <a:rPr lang="ar" sz="2400" b="1" i="0" u="none" baseline="0" dirty="0">
                <a:latin typeface="Sakkal Majalla" panose="02000000000000000000" pitchFamily="2" charset="-78"/>
                <a:cs typeface="Sakkal Majalla" panose="02000000000000000000" pitchFamily="2" charset="-78"/>
              </a:rPr>
              <a:t>بالنسبة للفرص </a:t>
            </a:r>
            <a:r>
              <a:rPr lang="ar-SY" sz="2400" b="1" i="0" u="none" baseline="0" dirty="0">
                <a:latin typeface="Sakkal Majalla" panose="02000000000000000000" pitchFamily="2" charset="-78"/>
                <a:cs typeface="Sakkal Majalla" panose="02000000000000000000" pitchFamily="2" charset="-78"/>
              </a:rPr>
              <a:t>المتصلة بإنشاء محطات </a:t>
            </a:r>
            <a:r>
              <a:rPr lang="ar" sz="2400" b="1" i="0" u="none" baseline="0" dirty="0">
                <a:latin typeface="Sakkal Majalla" panose="02000000000000000000" pitchFamily="2" charset="-78"/>
                <a:cs typeface="Sakkal Majalla" panose="02000000000000000000" pitchFamily="2" charset="-78"/>
              </a:rPr>
              <a:t>شحن المركبات الكهربائية:</a:t>
            </a:r>
          </a:p>
          <a:p>
            <a:pPr algn="r" rtl="1"/>
            <a:r>
              <a:rPr lang="ar" sz="2400" b="1" i="0" u="none" baseline="0" dirty="0">
                <a:latin typeface="Sakkal Majalla" panose="02000000000000000000" pitchFamily="2" charset="-78"/>
                <a:cs typeface="Sakkal Majalla" panose="02000000000000000000" pitchFamily="2" charset="-78"/>
              </a:rPr>
              <a:t>الخطوة 1: </a:t>
            </a:r>
            <a:r>
              <a:rPr lang="ar" sz="2400" b="0" i="0" u="none" baseline="0" dirty="0">
                <a:latin typeface="Sakkal Majalla" panose="02000000000000000000" pitchFamily="2" charset="-78"/>
                <a:cs typeface="Sakkal Majalla" panose="02000000000000000000" pitchFamily="2" charset="-78"/>
              </a:rPr>
              <a:t>قم بزيارة المكتب المشترك للطاقة والنقل لمراجعة </a:t>
            </a:r>
            <a:r>
              <a:rPr lang="ar" sz="2400" b="0" i="0" u="none" baseline="0" dirty="0">
                <a:latin typeface="Sakkal Majalla" panose="02000000000000000000" pitchFamily="2" charset="-78"/>
                <a:cs typeface="Sakkal Majalla" panose="02000000000000000000" pitchFamily="2" charset="-78"/>
                <a:hlinkClick r:id="rId2"/>
              </a:rPr>
              <a:t>خطط الولاية لشحن المركبات الكهربائية</a:t>
            </a:r>
            <a:r>
              <a:rPr lang="ar" sz="2400" b="0" i="0" u="none" baseline="0" dirty="0">
                <a:latin typeface="Sakkal Majalla" panose="02000000000000000000" pitchFamily="2" charset="-78"/>
                <a:cs typeface="Sakkal Majalla" panose="02000000000000000000" pitchFamily="2" charset="-78"/>
              </a:rPr>
              <a:t> وتحديد الجهة الحكومية المسؤولة عن مشاريع </a:t>
            </a:r>
            <a:r>
              <a:rPr lang="ar-SY" sz="2400" b="0" i="0" u="none" baseline="0" dirty="0">
                <a:latin typeface="Sakkal Majalla" panose="02000000000000000000" pitchFamily="2" charset="-78"/>
                <a:cs typeface="Sakkal Majalla" panose="02000000000000000000" pitchFamily="2" charset="-78"/>
              </a:rPr>
              <a:t>محطات </a:t>
            </a:r>
            <a:r>
              <a:rPr lang="ar" sz="2400" b="0" i="0" u="none" baseline="0" dirty="0">
                <a:latin typeface="Sakkal Majalla" panose="02000000000000000000" pitchFamily="2" charset="-78"/>
                <a:cs typeface="Sakkal Majalla" panose="02000000000000000000" pitchFamily="2" charset="-78"/>
              </a:rPr>
              <a:t>شحن المركبات الكهربائية</a:t>
            </a:r>
          </a:p>
          <a:p>
            <a:pPr algn="r" rtl="1"/>
            <a:r>
              <a:rPr lang="ar" sz="2400" b="1" i="0" u="none" baseline="0" dirty="0">
                <a:latin typeface="Sakkal Majalla" panose="02000000000000000000" pitchFamily="2" charset="-78"/>
                <a:cs typeface="Sakkal Majalla" panose="02000000000000000000" pitchFamily="2" charset="-78"/>
              </a:rPr>
              <a:t>الخطوة 2: </a:t>
            </a:r>
            <a:r>
              <a:rPr lang="ar" sz="2400" b="0" i="0" u="none" baseline="0" dirty="0">
                <a:latin typeface="Sakkal Majalla" panose="02000000000000000000" pitchFamily="2" charset="-78"/>
                <a:cs typeface="Sakkal Majalla" panose="02000000000000000000" pitchFamily="2" charset="-78"/>
              </a:rPr>
              <a:t>تواصل مع جهة (جهات) الاتصال المدرجة في ولايتك لمعرفة المزيد حول المشاريع والفرص القادمة.</a:t>
            </a:r>
            <a:endParaRPr lang="ar" sz="2400" b="1" dirty="0">
              <a:latin typeface="Sakkal Majalla" panose="02000000000000000000" pitchFamily="2" charset="-78"/>
              <a:cs typeface="Sakkal Majalla" panose="02000000000000000000" pitchFamily="2" charset="-78"/>
            </a:endParaRPr>
          </a:p>
        </p:txBody>
      </p:sp>
      <p:sp>
        <p:nvSpPr>
          <p:cNvPr id="6" name="Rectangle 5">
            <a:extLst>
              <a:ext uri="{FF2B5EF4-FFF2-40B4-BE49-F238E27FC236}">
                <a16:creationId xmlns:a16="http://schemas.microsoft.com/office/drawing/2014/main" id="{04187AC7-3F4E-FC5B-D3FE-D941123F5079}"/>
              </a:ext>
              <a:ext uri="{C183D7F6-B498-43B3-948B-1728B52AA6E4}">
                <adec:decorative xmlns:adec="http://schemas.microsoft.com/office/drawing/2017/decorative" val="1"/>
              </a:ext>
            </a:extLst>
          </p:cNvPr>
          <p:cNvSpPr/>
          <p:nvPr/>
        </p:nvSpPr>
        <p:spPr>
          <a:xfrm>
            <a:off x="838200" y="4480819"/>
            <a:ext cx="10620462" cy="2078606"/>
          </a:xfrm>
          <a:prstGeom prst="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endParaRPr lang="ar">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7321911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507738" y="289301"/>
            <a:ext cx="9417311" cy="443284"/>
          </a:xfrm>
          <a:prstGeom prst="rect">
            <a:avLst/>
          </a:prstGeom>
        </p:spPr>
        <p:txBody>
          <a:bodyPr vert="horz" wrap="square" lIns="0" tIns="16087" rIns="0" bIns="0" rtlCol="0" anchor="ctr">
            <a:spAutoFit/>
          </a:bodyPr>
          <a:lstStyle/>
          <a:p>
            <a:pPr marL="16933" rtl="1">
              <a:spcBef>
                <a:spcPts val="127"/>
              </a:spcBef>
            </a:pPr>
            <a:r>
              <a:rPr lang="ar" sz="3000" b="1" i="0" u="none" baseline="0" dirty="0">
                <a:solidFill>
                  <a:srgbClr val="073963"/>
                </a:solidFill>
                <a:latin typeface="Sakkal Majalla" panose="02000000000000000000" pitchFamily="2" charset="-78"/>
                <a:ea typeface="Source Sans Pro" panose="020B0503030403020204" pitchFamily="34" charset="0"/>
                <a:cs typeface="Sakkal Majalla" panose="02000000000000000000" pitchFamily="2" charset="-78"/>
              </a:rPr>
              <a:t>مراكز موارد النقل للشركات الصغيرة (SBTRC)</a:t>
            </a:r>
            <a:endParaRPr sz="3000" dirty="0">
              <a:latin typeface="Sakkal Majalla" panose="02000000000000000000" pitchFamily="2" charset="-78"/>
              <a:ea typeface="Source Sans Pro" panose="020B0503030403020204" pitchFamily="34" charset="0"/>
              <a:cs typeface="Sakkal Majalla" panose="02000000000000000000" pitchFamily="2" charset="-78"/>
            </a:endParaRPr>
          </a:p>
        </p:txBody>
      </p:sp>
      <p:pic>
        <p:nvPicPr>
          <p:cNvPr id="4" name="object 4" descr="مراكز موارد النقل للشركات الصغيرة (SBTRC) تخدم المراكز مناطق وتوجد في واشنطن وكاليفورنيا وكولورادو وتكساس وإنديانا وجورجيا وأركنساس وفلوريدا وبنسلفانيا ونيوجيرسي ونورث كارولينا. يمكن العثور على عناوين محددة على موقع وزارة النقل."/>
          <p:cNvPicPr/>
          <p:nvPr/>
        </p:nvPicPr>
        <p:blipFill>
          <a:blip r:embed="rId2" cstate="print"/>
          <a:stretch>
            <a:fillRect/>
          </a:stretch>
        </p:blipFill>
        <p:spPr>
          <a:xfrm>
            <a:off x="406400" y="1430928"/>
            <a:ext cx="6400800" cy="4538073"/>
          </a:xfrm>
          <a:prstGeom prst="rect">
            <a:avLst/>
          </a:prstGeom>
        </p:spPr>
      </p:pic>
      <p:sp>
        <p:nvSpPr>
          <p:cNvPr id="6" name="TextBox 5">
            <a:extLst>
              <a:ext uri="{FF2B5EF4-FFF2-40B4-BE49-F238E27FC236}">
                <a16:creationId xmlns:a16="http://schemas.microsoft.com/office/drawing/2014/main" id="{EDF2AD0F-8F73-47FB-9FD7-CCE2D8E49AE5}"/>
              </a:ext>
            </a:extLst>
          </p:cNvPr>
          <p:cNvSpPr txBox="1"/>
          <p:nvPr/>
        </p:nvSpPr>
        <p:spPr>
          <a:xfrm>
            <a:off x="7131452" y="908378"/>
            <a:ext cx="4654148" cy="5293757"/>
          </a:xfrm>
          <a:prstGeom prst="rect">
            <a:avLst/>
          </a:prstGeom>
          <a:solidFill>
            <a:srgbClr val="7FA3CF">
              <a:alpha val="49804"/>
            </a:srgb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r" defTabSz="914377" rtl="1">
              <a:tabLst>
                <a:tab pos="283620" algn="l"/>
              </a:tabLst>
              <a:defRPr/>
            </a:pPr>
            <a:endParaRPr lang="ar" sz="2000" b="1" spc="-13" dirty="0">
              <a:solidFill>
                <a:schemeClr val="tx1"/>
              </a:solidFill>
              <a:latin typeface="Sakkal Majalla" panose="02000000000000000000" pitchFamily="2" charset="-78"/>
              <a:cs typeface="Sakkal Majalla" panose="02000000000000000000" pitchFamily="2" charset="-78"/>
            </a:endParaRPr>
          </a:p>
          <a:p>
            <a:pPr marL="285744" indent="-285744" algn="r" defTabSz="914377" rtl="1">
              <a:buFont typeface="Arial" panose="020B0604020202020204" pitchFamily="34" charset="0"/>
              <a:buChar char="•"/>
              <a:tabLst>
                <a:tab pos="283620" algn="l"/>
              </a:tabLst>
              <a:defRPr/>
            </a:pPr>
            <a:r>
              <a:rPr lang="ar" sz="2000" b="1" i="0" u="none" spc="-13" baseline="0" dirty="0">
                <a:solidFill>
                  <a:schemeClr val="tx1"/>
                </a:solidFill>
                <a:latin typeface="Sakkal Majalla" panose="02000000000000000000" pitchFamily="2" charset="-78"/>
                <a:ea typeface="Source Sans Pro" panose="020B0503030403020204" pitchFamily="34" charset="0"/>
                <a:cs typeface="Sakkal Majalla" panose="02000000000000000000" pitchFamily="2" charset="-78"/>
              </a:rPr>
              <a:t>ينشئ 11 مركزاً إقليمياً شبكة </a:t>
            </a:r>
            <a:r>
              <a:rPr lang="ar" sz="2000" b="0" i="0" u="none" spc="-13" baseline="0" dirty="0">
                <a:solidFill>
                  <a:schemeClr val="tx1"/>
                </a:solidFill>
                <a:latin typeface="Sakkal Majalla" panose="02000000000000000000" pitchFamily="2" charset="-78"/>
                <a:ea typeface="Source Sans Pro" panose="020B0503030403020204" pitchFamily="34" charset="0"/>
                <a:cs typeface="Sakkal Majalla" panose="02000000000000000000" pitchFamily="2" charset="-78"/>
              </a:rPr>
              <a:t>لتقديم الخدمات إلى الولايات المتحدة القارية، وجزر العذراء الأمريكية، وبورتوريكو</a:t>
            </a:r>
          </a:p>
          <a:p>
            <a:pPr marL="285744" indent="-285744" algn="r" defTabSz="914377" rtl="1">
              <a:buFont typeface="Arial" panose="020B0604020202020204" pitchFamily="34" charset="0"/>
              <a:buChar char="•"/>
              <a:tabLst>
                <a:tab pos="283620" algn="l"/>
              </a:tabLst>
              <a:defRPr/>
            </a:pPr>
            <a:endParaRPr lang="ar" sz="2000" spc="-13" dirty="0">
              <a:solidFill>
                <a:schemeClr val="tx1"/>
              </a:solidFill>
              <a:latin typeface="Sakkal Majalla" panose="02000000000000000000" pitchFamily="2" charset="-78"/>
              <a:ea typeface="Source Sans Pro" panose="020B0503030403020204" pitchFamily="34" charset="0"/>
              <a:cs typeface="Sakkal Majalla" panose="02000000000000000000" pitchFamily="2" charset="-78"/>
            </a:endParaRPr>
          </a:p>
          <a:p>
            <a:pPr marL="285744" indent="-285744" algn="r" defTabSz="914377" rtl="1">
              <a:buFont typeface="Arial" panose="020B0604020202020204" pitchFamily="34" charset="0"/>
              <a:buChar char="•"/>
              <a:tabLst>
                <a:tab pos="283620" algn="l"/>
              </a:tabLst>
              <a:defRPr/>
            </a:pPr>
            <a:r>
              <a:rPr lang="ar" sz="2000" b="0" i="0" u="none" baseline="0" dirty="0">
                <a:solidFill>
                  <a:schemeClr val="tx1"/>
                </a:solidFill>
                <a:latin typeface="Sakkal Majalla" panose="02000000000000000000" pitchFamily="2" charset="-78"/>
                <a:ea typeface="Source Sans Pro" panose="020B0503030403020204" pitchFamily="34" charset="0"/>
                <a:cs typeface="Sakkal Majalla" panose="02000000000000000000" pitchFamily="2" charset="-78"/>
              </a:rPr>
              <a:t>يقدّم </a:t>
            </a:r>
            <a:r>
              <a:rPr lang="ar" sz="2000" b="1" i="0" u="none" baseline="0" dirty="0">
                <a:solidFill>
                  <a:schemeClr val="tx1"/>
                </a:solidFill>
                <a:latin typeface="Sakkal Majalla" panose="02000000000000000000" pitchFamily="2" charset="-78"/>
                <a:ea typeface="Source Sans Pro" panose="020B0503030403020204" pitchFamily="34" charset="0"/>
                <a:cs typeface="Sakkal Majalla" panose="02000000000000000000" pitchFamily="2" charset="-78"/>
              </a:rPr>
              <a:t>حزمة شاملة من التدريب على الأعمال والمساعدة الفنية؛ ونشر المعلومات لزيادة </a:t>
            </a:r>
            <a:r>
              <a:rPr lang="ar" sz="2000" b="0" i="0" u="none" baseline="0" dirty="0">
                <a:solidFill>
                  <a:schemeClr val="tx1"/>
                </a:solidFill>
                <a:latin typeface="Sakkal Majalla" panose="02000000000000000000" pitchFamily="2" charset="-78"/>
                <a:ea typeface="Source Sans Pro" panose="020B0503030403020204" pitchFamily="34" charset="0"/>
                <a:cs typeface="Sakkal Majalla" panose="02000000000000000000" pitchFamily="2" charset="-78"/>
              </a:rPr>
              <a:t>قدرة مؤسسات النقل التجارية الصغيرة على المنافسة والحصول على العقود المتعلقة بالنقل</a:t>
            </a:r>
          </a:p>
          <a:p>
            <a:pPr marL="285744" indent="-285744" algn="r" defTabSz="914377" rtl="1">
              <a:buFont typeface="Arial" panose="020B0604020202020204" pitchFamily="34" charset="0"/>
              <a:buChar char="•"/>
              <a:tabLst>
                <a:tab pos="283620" algn="l"/>
              </a:tabLst>
              <a:defRPr/>
            </a:pPr>
            <a:endParaRPr lang="ar" sz="2000" b="1" dirty="0">
              <a:solidFill>
                <a:schemeClr val="tx1"/>
              </a:solidFill>
              <a:latin typeface="Sakkal Majalla" panose="02000000000000000000" pitchFamily="2" charset="-78"/>
              <a:ea typeface="Source Sans Pro" panose="020B0503030403020204" pitchFamily="34" charset="0"/>
              <a:cs typeface="Sakkal Majalla" panose="02000000000000000000" pitchFamily="2" charset="-78"/>
            </a:endParaRPr>
          </a:p>
          <a:p>
            <a:pPr marL="285744" indent="-285744" algn="r" defTabSz="914377" rtl="1">
              <a:buFont typeface="Arial" panose="020B0604020202020204" pitchFamily="34" charset="0"/>
              <a:buChar char="•"/>
              <a:tabLst>
                <a:tab pos="283620" algn="l"/>
              </a:tabLst>
              <a:defRPr/>
            </a:pPr>
            <a:r>
              <a:rPr lang="ar-SA" sz="2000" b="1" i="0" u="none" baseline="0" dirty="0">
                <a:solidFill>
                  <a:schemeClr val="tx1"/>
                </a:solidFill>
                <a:latin typeface="Sakkal Majalla" panose="02000000000000000000" pitchFamily="2" charset="-78"/>
                <a:ea typeface="Source Sans Pro" panose="020B0503030403020204" pitchFamily="34" charset="0"/>
                <a:cs typeface="Sakkal Majalla" panose="02000000000000000000" pitchFamily="2" charset="-78"/>
              </a:rPr>
              <a:t>توصيل البرامج الخاصة بوزارة النقل الفيدرالية:</a:t>
            </a:r>
            <a:endParaRPr lang="ar" sz="2000" b="1" i="0" u="none" baseline="0" dirty="0">
              <a:solidFill>
                <a:schemeClr val="tx1"/>
              </a:solidFill>
              <a:latin typeface="Sakkal Majalla" panose="02000000000000000000" pitchFamily="2" charset="-78"/>
              <a:ea typeface="Source Sans Pro" panose="020B0503030403020204" pitchFamily="34" charset="0"/>
              <a:cs typeface="Sakkal Majalla" panose="02000000000000000000" pitchFamily="2" charset="-78"/>
            </a:endParaRPr>
          </a:p>
          <a:p>
            <a:pPr algn="r" defTabSz="914377" rtl="1">
              <a:tabLst>
                <a:tab pos="283620" algn="l"/>
              </a:tabLst>
              <a:defRPr/>
            </a:pPr>
            <a:r>
              <a:rPr lang="ar" sz="2000" b="0" i="0" u="none" spc="-13" baseline="0" dirty="0">
                <a:solidFill>
                  <a:schemeClr val="tx1"/>
                </a:solidFill>
                <a:latin typeface="Sakkal Majalla" panose="02000000000000000000" pitchFamily="2" charset="-78"/>
                <a:ea typeface="Source Sans Pro" panose="020B0503030403020204" pitchFamily="34" charset="0"/>
                <a:cs typeface="Sakkal Majalla" panose="02000000000000000000" pitchFamily="2" charset="-78"/>
              </a:rPr>
              <a:t>	برنامج التثقيف حول إيداع الكفالة، والوصول إلى رأس المال</a:t>
            </a:r>
            <a:r>
              <a:rPr lang="ar-SY" sz="2000" b="0" i="0" u="none" spc="-13" baseline="0" dirty="0">
                <a:solidFill>
                  <a:schemeClr val="tx1"/>
                </a:solidFill>
                <a:latin typeface="Sakkal Majalla" panose="02000000000000000000" pitchFamily="2" charset="-78"/>
                <a:ea typeface="Source Sans Pro" panose="020B0503030403020204" pitchFamily="34" charset="0"/>
                <a:cs typeface="Sakkal Majalla" panose="02000000000000000000" pitchFamily="2" charset="-78"/>
              </a:rPr>
              <a:t>، </a:t>
            </a:r>
            <a:r>
              <a:rPr lang="ar" sz="2000" b="0" i="0" u="none" spc="-13" baseline="0" dirty="0">
                <a:solidFill>
                  <a:schemeClr val="tx1"/>
                </a:solidFill>
                <a:latin typeface="Sakkal Majalla" panose="02000000000000000000" pitchFamily="2" charset="-78"/>
                <a:ea typeface="Source Sans Pro" panose="020B0503030403020204" pitchFamily="34" charset="0"/>
                <a:cs typeface="Sakkal Majalla" panose="02000000000000000000" pitchFamily="2" charset="-78"/>
              </a:rPr>
              <a:t>ومبادرة النساء والفتيات في مجال النقل </a:t>
            </a:r>
          </a:p>
          <a:p>
            <a:pPr marL="285744" indent="-285744" algn="r" defTabSz="914377" rtl="1">
              <a:buFont typeface="Arial" panose="020B0604020202020204" pitchFamily="34" charset="0"/>
              <a:buChar char="•"/>
              <a:tabLst>
                <a:tab pos="283620" algn="l"/>
              </a:tabLst>
              <a:defRPr/>
            </a:pPr>
            <a:endParaRPr lang="ar" sz="2000" spc="-13" dirty="0">
              <a:solidFill>
                <a:schemeClr val="tx1"/>
              </a:solidFill>
              <a:latin typeface="Sakkal Majalla" panose="02000000000000000000" pitchFamily="2" charset="-78"/>
              <a:ea typeface="Source Sans Pro" panose="020B0503030403020204" pitchFamily="34" charset="0"/>
              <a:cs typeface="Sakkal Majalla" panose="02000000000000000000" pitchFamily="2" charset="-78"/>
            </a:endParaRPr>
          </a:p>
          <a:p>
            <a:pPr marL="285744" indent="-285744" algn="r" defTabSz="914377" rtl="1">
              <a:buFont typeface="Arial" panose="020B0604020202020204" pitchFamily="34" charset="0"/>
              <a:buChar char="•"/>
              <a:tabLst>
                <a:tab pos="283620" algn="l"/>
              </a:tabLst>
              <a:defRPr/>
            </a:pPr>
            <a:r>
              <a:rPr lang="ar" sz="2000" b="0" i="0" u="none" baseline="0" dirty="0">
                <a:solidFill>
                  <a:schemeClr val="tx1"/>
                </a:solidFill>
                <a:latin typeface="Sakkal Majalla" panose="02000000000000000000" pitchFamily="2" charset="-78"/>
                <a:ea typeface="Source Sans Pro" panose="020B0503030403020204" pitchFamily="34" charset="0"/>
                <a:cs typeface="Sakkal Majalla" panose="02000000000000000000" pitchFamily="2" charset="-78"/>
              </a:rPr>
              <a:t>المشاركة في </a:t>
            </a:r>
            <a:r>
              <a:rPr lang="ar" sz="2000" b="1" i="0" u="none" baseline="0" dirty="0">
                <a:solidFill>
                  <a:schemeClr val="tx1"/>
                </a:solidFill>
                <a:latin typeface="Sakkal Majalla" panose="02000000000000000000" pitchFamily="2" charset="-78"/>
                <a:ea typeface="Source Sans Pro" panose="020B0503030403020204" pitchFamily="34" charset="0"/>
                <a:cs typeface="Sakkal Majalla" panose="02000000000000000000" pitchFamily="2" charset="-78"/>
              </a:rPr>
              <a:t>العقود المتعلقة بالنقل والمشروعات الممولة من قانون البنية التحتية </a:t>
            </a:r>
            <a:r>
              <a:rPr lang="ar" sz="2000" b="0" i="0" u="none" baseline="0" dirty="0">
                <a:solidFill>
                  <a:schemeClr val="tx1"/>
                </a:solidFill>
                <a:latin typeface="Sakkal Majalla" panose="02000000000000000000" pitchFamily="2" charset="-78"/>
                <a:ea typeface="Source Sans Pro" panose="020B0503030403020204" pitchFamily="34" charset="0"/>
                <a:cs typeface="Sakkal Majalla" panose="02000000000000000000" pitchFamily="2" charset="-78"/>
              </a:rPr>
              <a:t>المشترك بين الحزبين</a:t>
            </a:r>
            <a:r>
              <a:rPr lang="ar" sz="2000" b="0" i="0" u="none" spc="-13" baseline="0" dirty="0">
                <a:solidFill>
                  <a:schemeClr val="tx1"/>
                </a:solidFill>
                <a:latin typeface="Sakkal Majalla" panose="02000000000000000000" pitchFamily="2" charset="-78"/>
                <a:ea typeface="Source Sans Pro" panose="020B0503030403020204" pitchFamily="34" charset="0"/>
                <a:cs typeface="Sakkal Majalla" panose="02000000000000000000" pitchFamily="2" charset="-78"/>
              </a:rPr>
              <a:t> من خلال تعزيز العلاقات الرئيسية مع المقاولين وأصحاب المصلحة الرئيسيين </a:t>
            </a:r>
          </a:p>
          <a:p>
            <a:pPr algn="r" defTabSz="914377" rtl="1">
              <a:tabLst>
                <a:tab pos="283620" algn="l"/>
              </a:tabLst>
              <a:defRPr/>
            </a:pPr>
            <a:endParaRPr lang="ar" sz="2000" spc="-13" dirty="0">
              <a:solidFill>
                <a:schemeClr val="tx1"/>
              </a:solidFill>
              <a:latin typeface="Sakkal Majalla" panose="02000000000000000000" pitchFamily="2" charset="-78"/>
              <a:cs typeface="Sakkal Majalla" panose="02000000000000000000" pitchFamily="2" charset="-78"/>
            </a:endParaRPr>
          </a:p>
        </p:txBody>
      </p:sp>
      <p:sp>
        <p:nvSpPr>
          <p:cNvPr id="7" name="TextBox 6">
            <a:extLst>
              <a:ext uri="{FF2B5EF4-FFF2-40B4-BE49-F238E27FC236}">
                <a16:creationId xmlns:a16="http://schemas.microsoft.com/office/drawing/2014/main" id="{B2DCACA8-2110-4CF9-9439-3119DAE60399}"/>
              </a:ext>
            </a:extLst>
          </p:cNvPr>
          <p:cNvSpPr txBox="1"/>
          <p:nvPr/>
        </p:nvSpPr>
        <p:spPr>
          <a:xfrm>
            <a:off x="244687" y="6123635"/>
            <a:ext cx="6908800" cy="425758"/>
          </a:xfrm>
          <a:prstGeom prst="rect">
            <a:avLst/>
          </a:prstGeom>
          <a:noFill/>
        </p:spPr>
        <p:txBody>
          <a:bodyPr wrap="square" rtlCol="0">
            <a:spAutoFit/>
          </a:bodyPr>
          <a:lstStyle/>
          <a:p>
            <a:pPr marL="325104" marR="6773" indent="-2540" algn="r" defTabSz="914377" rtl="1">
              <a:lnSpc>
                <a:spcPts val="2585"/>
              </a:lnSpc>
              <a:defRPr/>
            </a:pPr>
            <a:r>
              <a:rPr lang="ar" sz="2000" b="0" i="0" u="none" baseline="0" dirty="0">
                <a:solidFill>
                  <a:srgbClr val="1263FF"/>
                </a:solidFill>
                <a:uFill>
                  <a:solidFill>
                    <a:srgbClr val="1263FF"/>
                  </a:solidFill>
                </a:uFill>
                <a:latin typeface="Sakkal Majalla" panose="02000000000000000000" pitchFamily="2" charset="-78"/>
                <a:ea typeface="Source Sans Pro" panose="020B0503030403020204" pitchFamily="34" charset="0"/>
                <a:cs typeface="Sakkal Majalla" panose="02000000000000000000" pitchFamily="2" charset="-78"/>
                <a:hlinkClick r:id="rId3"/>
              </a:rPr>
              <a:t>مراكز الموارد للنقل للشركات الصغيرة</a:t>
            </a:r>
            <a:r>
              <a:rPr lang="ar" sz="2000" b="0" i="0" u="none" baseline="0" dirty="0">
                <a:solidFill>
                  <a:srgbClr val="1263FF"/>
                </a:solidFill>
                <a:latin typeface="Sakkal Majalla" panose="02000000000000000000" pitchFamily="2" charset="-78"/>
                <a:ea typeface="Source Sans Pro" panose="020B0503030403020204" pitchFamily="34" charset="0"/>
                <a:cs typeface="Sakkal Majalla" panose="02000000000000000000" pitchFamily="2" charset="-78"/>
                <a:hlinkClick r:id="rId3"/>
              </a:rPr>
              <a:t> </a:t>
            </a:r>
            <a:r>
              <a:rPr lang="ar" sz="2000" b="0" i="0" u="none" baseline="0" dirty="0">
                <a:solidFill>
                  <a:srgbClr val="1263FF"/>
                </a:solidFill>
                <a:uFill>
                  <a:solidFill>
                    <a:srgbClr val="1263FF"/>
                  </a:solidFill>
                </a:uFill>
                <a:latin typeface="Sakkal Majalla" panose="02000000000000000000" pitchFamily="2" charset="-78"/>
                <a:ea typeface="Source Sans Pro" panose="020B0503030403020204" pitchFamily="34" charset="0"/>
                <a:cs typeface="Sakkal Majalla" panose="02000000000000000000" pitchFamily="2" charset="-78"/>
                <a:hlinkClick r:id="rId3"/>
              </a:rPr>
              <a:t>| </a:t>
            </a:r>
            <a:r>
              <a:rPr lang="ar" sz="2000" b="0" i="0" u="none" baseline="0" dirty="0">
                <a:solidFill>
                  <a:srgbClr val="1263FF"/>
                </a:solidFill>
                <a:latin typeface="Sakkal Majalla" panose="02000000000000000000" pitchFamily="2" charset="-78"/>
                <a:ea typeface="Source Sans Pro" panose="020B0503030403020204" pitchFamily="34" charset="0"/>
                <a:cs typeface="Sakkal Majalla" panose="02000000000000000000" pitchFamily="2" charset="-78"/>
                <a:hlinkClick r:id="rId3"/>
              </a:rPr>
              <a:t> </a:t>
            </a:r>
            <a:r>
              <a:rPr lang="ar" sz="2000" b="0" i="0" u="none" baseline="0" dirty="0">
                <a:solidFill>
                  <a:srgbClr val="1263FF"/>
                </a:solidFill>
                <a:uFill>
                  <a:solidFill>
                    <a:srgbClr val="1263FF"/>
                  </a:solidFill>
                </a:uFill>
                <a:latin typeface="Sakkal Majalla" panose="02000000000000000000" pitchFamily="2" charset="-78"/>
                <a:ea typeface="Source Sans Pro" panose="020B0503030403020204" pitchFamily="34" charset="0"/>
                <a:cs typeface="Sakkal Majalla" panose="02000000000000000000" pitchFamily="2" charset="-78"/>
                <a:hlinkClick r:id="rId3"/>
              </a:rPr>
              <a:t>وزارة النقل الأمريكية</a:t>
            </a:r>
            <a:endParaRPr lang="ar" sz="3600" dirty="0">
              <a:solidFill>
                <a:prstClr val="black"/>
              </a:solidFill>
              <a:latin typeface="Sakkal Majalla" panose="02000000000000000000" pitchFamily="2" charset="-78"/>
              <a:cs typeface="Sakkal Majalla" panose="02000000000000000000" pitchFamily="2" charset="-78"/>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9B87E-0B6E-5849-632E-583BBDC55B8E}"/>
              </a:ext>
            </a:extLst>
          </p:cNvPr>
          <p:cNvSpPr>
            <a:spLocks noGrp="1"/>
          </p:cNvSpPr>
          <p:nvPr>
            <p:ph type="title"/>
          </p:nvPr>
        </p:nvSpPr>
        <p:spPr/>
        <p:txBody>
          <a:bodyPr>
            <a:normAutofit fontScale="90000"/>
          </a:bodyPr>
          <a:lstStyle/>
          <a:p>
            <a:pPr rtl="1"/>
            <a:r>
              <a:rPr lang="ar" b="1" i="0" u="none" baseline="0">
                <a:latin typeface="Sakkal Majalla" panose="02000000000000000000" pitchFamily="2" charset="-78"/>
                <a:cs typeface="Sakkal Majalla" panose="02000000000000000000" pitchFamily="2" charset="-78"/>
              </a:rPr>
              <a:t>لندرس هذا المثال ...</a:t>
            </a:r>
          </a:p>
        </p:txBody>
      </p:sp>
      <p:sp>
        <p:nvSpPr>
          <p:cNvPr id="7" name="Content Placeholder 6">
            <a:extLst>
              <a:ext uri="{FF2B5EF4-FFF2-40B4-BE49-F238E27FC236}">
                <a16:creationId xmlns:a16="http://schemas.microsoft.com/office/drawing/2014/main" id="{1EB22F89-4004-2AAB-B0DF-C589212A3549}"/>
              </a:ext>
            </a:extLst>
          </p:cNvPr>
          <p:cNvSpPr>
            <a:spLocks noGrp="1"/>
          </p:cNvSpPr>
          <p:nvPr>
            <p:ph idx="1"/>
          </p:nvPr>
        </p:nvSpPr>
        <p:spPr/>
        <p:txBody>
          <a:bodyPr>
            <a:normAutofit/>
          </a:bodyPr>
          <a:lstStyle/>
          <a:p>
            <a:pPr algn="r" rtl="1"/>
            <a:r>
              <a:rPr lang="ar-SA" b="0" i="0" u="none" baseline="0" dirty="0">
                <a:latin typeface="Sakkal Majalla" panose="02000000000000000000" pitchFamily="2" charset="-78"/>
                <a:cs typeface="Sakkal Majalla" panose="02000000000000000000" pitchFamily="2" charset="-78"/>
              </a:rPr>
              <a:t>يمتلك بوب شركة إنشاءات تحت القسم </a:t>
            </a:r>
            <a:r>
              <a:rPr lang="en-US" b="0" i="0" u="none" baseline="0" dirty="0">
                <a:latin typeface="Sakkal Majalla" panose="02000000000000000000" pitchFamily="2" charset="-78"/>
                <a:cs typeface="Sakkal Majalla" panose="02000000000000000000" pitchFamily="2" charset="-78"/>
              </a:rPr>
              <a:t>8(a)</a:t>
            </a:r>
            <a:r>
              <a:rPr lang="ar-SY" b="0" i="0" u="none" baseline="0" dirty="0">
                <a:latin typeface="Sakkal Majalla" panose="02000000000000000000" pitchFamily="2" charset="-78"/>
                <a:cs typeface="Sakkal Majalla" panose="02000000000000000000" pitchFamily="2" charset="-78"/>
              </a:rPr>
              <a:t>.</a:t>
            </a:r>
          </a:p>
          <a:p>
            <a:pPr algn="r" rtl="1"/>
            <a:r>
              <a:rPr lang="ar-SA" b="0" i="0" u="none" baseline="0" dirty="0">
                <a:latin typeface="Sakkal Majalla" panose="02000000000000000000" pitchFamily="2" charset="-78"/>
                <a:cs typeface="Sakkal Majalla" panose="02000000000000000000" pitchFamily="2" charset="-78"/>
              </a:rPr>
              <a:t>يسمع "بوب" بالتمويل المقدّم من قانون البنية التحتية المشترك بين الحزبين لوزارة النقل، ويريد معرفة ما إذا كان ثمة أي عقود في نطاقه.</a:t>
            </a:r>
            <a:endParaRPr lang="ar" b="0" i="0" u="none" baseline="0" dirty="0">
              <a:latin typeface="Sakkal Majalla" panose="02000000000000000000" pitchFamily="2" charset="-78"/>
              <a:cs typeface="Sakkal Majalla" panose="02000000000000000000" pitchFamily="2" charset="-78"/>
            </a:endParaRPr>
          </a:p>
          <a:p>
            <a:pPr algn="r" rtl="1"/>
            <a:r>
              <a:rPr lang="ar" b="0" i="0" u="none" baseline="0" dirty="0">
                <a:latin typeface="Sakkal Majalla" panose="02000000000000000000" pitchFamily="2" charset="-78"/>
                <a:cs typeface="Sakkal Majalla" panose="02000000000000000000" pitchFamily="2" charset="-78"/>
              </a:rPr>
              <a:t>يزور بوب </a:t>
            </a:r>
            <a:r>
              <a:rPr lang="ar-SY" b="0" i="0" u="none" baseline="0" dirty="0">
                <a:latin typeface="Sakkal Majalla" panose="02000000000000000000" pitchFamily="2" charset="-78"/>
                <a:cs typeface="Sakkal Majalla" panose="02000000000000000000" pitchFamily="2" charset="-78"/>
              </a:rPr>
              <a:t>صفحة </a:t>
            </a:r>
            <a:r>
              <a:rPr lang="ar" b="0" i="0" u="none" baseline="0" dirty="0">
                <a:latin typeface="Sakkal Majalla" panose="02000000000000000000" pitchFamily="2" charset="-78"/>
                <a:cs typeface="Sakkal Majalla" panose="02000000000000000000" pitchFamily="2" charset="-78"/>
                <a:hlinkClick r:id="rId2"/>
              </a:rPr>
              <a:t>Procurement Opportunity Forecast [توقعات فرص الشراء] | وزارة النقل الأمريكية</a:t>
            </a:r>
            <a:r>
              <a:rPr lang="ar" b="0" i="0" u="none" baseline="0" dirty="0">
                <a:latin typeface="Sakkal Majalla" panose="02000000000000000000" pitchFamily="2" charset="-78"/>
                <a:cs typeface="Sakkal Majalla" panose="02000000000000000000" pitchFamily="2" charset="-78"/>
              </a:rPr>
              <a:t> ويقوم ب</a:t>
            </a:r>
            <a:r>
              <a:rPr lang="ar-SY" dirty="0">
                <a:latin typeface="Sakkal Majalla" panose="02000000000000000000" pitchFamily="2" charset="-78"/>
                <a:cs typeface="Sakkal Majalla" panose="02000000000000000000" pitchFamily="2" charset="-78"/>
              </a:rPr>
              <a:t>غربلة </a:t>
            </a:r>
            <a:r>
              <a:rPr lang="ar" b="0" i="0" u="none" baseline="0" dirty="0">
                <a:latin typeface="Sakkal Majalla" panose="02000000000000000000" pitchFamily="2" charset="-78"/>
                <a:cs typeface="Sakkal Majalla" panose="02000000000000000000" pitchFamily="2" charset="-78"/>
              </a:rPr>
              <a:t>بحثه </a:t>
            </a:r>
            <a:r>
              <a:rPr lang="ar-SY" b="0" i="0" u="none" baseline="0" dirty="0">
                <a:latin typeface="Sakkal Majalla" panose="02000000000000000000" pitchFamily="2" charset="-78"/>
                <a:cs typeface="Sakkal Majalla" panose="02000000000000000000" pitchFamily="2" charset="-78"/>
              </a:rPr>
              <a:t>ب</a:t>
            </a:r>
            <a:r>
              <a:rPr lang="ar" b="0" i="0" u="none" baseline="0" dirty="0">
                <a:latin typeface="Sakkal Majalla" panose="02000000000000000000" pitchFamily="2" charset="-78"/>
                <a:cs typeface="Sakkal Majalla" panose="02000000000000000000" pitchFamily="2" charset="-78"/>
              </a:rPr>
              <a:t>حسب "</a:t>
            </a:r>
            <a:r>
              <a:rPr lang="en-US" b="0" i="0" u="none" baseline="0" dirty="0">
                <a:latin typeface="Sakkal Majalla" panose="02000000000000000000" pitchFamily="2" charset="-78"/>
                <a:cs typeface="Sakkal Majalla" panose="02000000000000000000" pitchFamily="2" charset="-78"/>
              </a:rPr>
              <a:t>8(a) Competitive</a:t>
            </a:r>
            <a:r>
              <a:rPr lang="ar" b="0" i="0" u="none" baseline="0" dirty="0">
                <a:latin typeface="Sakkal Majalla" panose="02000000000000000000" pitchFamily="2" charset="-78"/>
                <a:cs typeface="Sakkal Majalla" panose="02000000000000000000" pitchFamily="2" charset="-78"/>
              </a:rPr>
              <a:t>" [تنافسي</a:t>
            </a:r>
            <a:r>
              <a:rPr lang="ar-SY" b="0" i="0" u="none" baseline="0" dirty="0">
                <a:latin typeface="Sakkal Majalla" panose="02000000000000000000" pitchFamily="2" charset="-78"/>
                <a:cs typeface="Sakkal Majalla" panose="02000000000000000000" pitchFamily="2" charset="-78"/>
              </a:rPr>
              <a:t> </a:t>
            </a:r>
            <a:r>
              <a:rPr lang="en-US" b="0" i="0" u="none" baseline="0" dirty="0">
                <a:latin typeface="Sakkal Majalla" panose="02000000000000000000" pitchFamily="2" charset="-78"/>
                <a:cs typeface="Sakkal Majalla" panose="02000000000000000000" pitchFamily="2" charset="-78"/>
              </a:rPr>
              <a:t>8(a)</a:t>
            </a:r>
            <a:r>
              <a:rPr lang="ar" b="0" i="0" u="none" baseline="0" dirty="0">
                <a:latin typeface="Sakkal Majalla" panose="02000000000000000000" pitchFamily="2" charset="-78"/>
                <a:cs typeface="Sakkal Majalla" panose="02000000000000000000" pitchFamily="2" charset="-78"/>
              </a:rPr>
              <a:t>] و"Construction" [إنشاءات] و"BIL Opportunity" [فرص قانون البنية التحتية المشترك بين الحزبين]. </a:t>
            </a:r>
          </a:p>
          <a:p>
            <a:pPr algn="r" rtl="1"/>
            <a:r>
              <a:rPr lang="ar" b="0" i="0" u="none" baseline="0" dirty="0">
                <a:latin typeface="Sakkal Majalla" panose="02000000000000000000" pitchFamily="2" charset="-78"/>
                <a:cs typeface="Sakkal Majalla" panose="02000000000000000000" pitchFamily="2" charset="-78"/>
              </a:rPr>
              <a:t>ينقر بوب على "</a:t>
            </a:r>
            <a:r>
              <a:rPr lang="en-US" b="0" i="0" u="none" baseline="0" dirty="0">
                <a:latin typeface="Sakkal Majalla" panose="02000000000000000000" pitchFamily="2" charset="-78"/>
                <a:cs typeface="Sakkal Majalla" panose="02000000000000000000" pitchFamily="2" charset="-78"/>
              </a:rPr>
              <a:t> View Full Details</a:t>
            </a:r>
            <a:r>
              <a:rPr lang="ar" b="0" i="0" u="none" baseline="0" dirty="0">
                <a:latin typeface="Sakkal Majalla" panose="02000000000000000000" pitchFamily="2" charset="-78"/>
                <a:cs typeface="Sakkal Majalla" panose="02000000000000000000" pitchFamily="2" charset="-78"/>
              </a:rPr>
              <a:t>" [عرض التفاصيل الكاملة] بجوار العقد الذي يهتم به. </a:t>
            </a:r>
          </a:p>
          <a:p>
            <a:pPr algn="r" rtl="1"/>
            <a:r>
              <a:rPr lang="ar" b="0" i="0" u="none" baseline="0" dirty="0">
                <a:latin typeface="Sakkal Majalla" panose="02000000000000000000" pitchFamily="2" charset="-78"/>
                <a:cs typeface="Sakkal Majalla" panose="02000000000000000000" pitchFamily="2" charset="-78"/>
              </a:rPr>
              <a:t>يتواصل بوب مع جهة الاتصال المدرجة لمعرفة المزيد. </a:t>
            </a:r>
          </a:p>
          <a:p>
            <a:endParaRPr lang="ar"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10037520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8519A-5583-AF89-F212-0DEBBB74D68A}"/>
              </a:ext>
            </a:extLst>
          </p:cNvPr>
          <p:cNvSpPr>
            <a:spLocks noGrp="1"/>
          </p:cNvSpPr>
          <p:nvPr>
            <p:ph type="title"/>
          </p:nvPr>
        </p:nvSpPr>
        <p:spPr/>
        <p:txBody>
          <a:bodyPr>
            <a:normAutofit fontScale="90000"/>
          </a:bodyPr>
          <a:lstStyle/>
          <a:p>
            <a:pPr rtl="1"/>
            <a:r>
              <a:rPr lang="ar" b="1" i="0" u="none" baseline="0">
                <a:latin typeface="Sakkal Majalla" panose="02000000000000000000" pitchFamily="2" charset="-78"/>
                <a:cs typeface="Sakkal Majalla" panose="02000000000000000000" pitchFamily="2" charset="-78"/>
              </a:rPr>
              <a:t>الأسئلة الشائعة</a:t>
            </a:r>
          </a:p>
        </p:txBody>
      </p:sp>
      <p:sp>
        <p:nvSpPr>
          <p:cNvPr id="21" name="Content Placeholder 20">
            <a:extLst>
              <a:ext uri="{FF2B5EF4-FFF2-40B4-BE49-F238E27FC236}">
                <a16:creationId xmlns:a16="http://schemas.microsoft.com/office/drawing/2014/main" id="{363F74D5-C35C-F4D0-E30B-318C8D794045}"/>
              </a:ext>
            </a:extLst>
          </p:cNvPr>
          <p:cNvSpPr>
            <a:spLocks noGrp="1"/>
          </p:cNvSpPr>
          <p:nvPr>
            <p:ph idx="1"/>
          </p:nvPr>
        </p:nvSpPr>
        <p:spPr>
          <a:xfrm>
            <a:off x="343249" y="1268849"/>
            <a:ext cx="11461964" cy="4786156"/>
          </a:xfrm>
        </p:spPr>
        <p:txBody>
          <a:bodyPr>
            <a:noAutofit/>
          </a:bodyPr>
          <a:lstStyle/>
          <a:p>
            <a:pPr algn="r" rtl="1"/>
            <a:r>
              <a:rPr lang="ar" sz="2400" b="0" i="0" u="none" baseline="0" dirty="0">
                <a:latin typeface="Sakkal Majalla" panose="02000000000000000000" pitchFamily="2" charset="-78"/>
                <a:cs typeface="Sakkal Majalla" panose="02000000000000000000" pitchFamily="2" charset="-78"/>
              </a:rPr>
              <a:t>على المستوى الفيدرالي، لدي تعيين أو شهادة خاصة (على سبيل المثال، HUBZone). هل يمكنني استخدام ذلك لصالحي في مشروع </a:t>
            </a:r>
            <a:r>
              <a:rPr lang="ar-SY" sz="2400" b="0" i="0" u="none" baseline="0" dirty="0">
                <a:latin typeface="Sakkal Majalla" panose="02000000000000000000" pitchFamily="2" charset="-78"/>
                <a:cs typeface="Sakkal Majalla" panose="02000000000000000000" pitchFamily="2" charset="-78"/>
              </a:rPr>
              <a:t>على مستوى </a:t>
            </a:r>
            <a:r>
              <a:rPr lang="ar" sz="2400" b="0" i="0" u="none" baseline="0" dirty="0">
                <a:latin typeface="Sakkal Majalla" panose="02000000000000000000" pitchFamily="2" charset="-78"/>
                <a:cs typeface="Sakkal Majalla" panose="02000000000000000000" pitchFamily="2" charset="-78"/>
              </a:rPr>
              <a:t>الولاية؟</a:t>
            </a:r>
          </a:p>
          <a:p>
            <a:pPr lvl="1" algn="r" rtl="1"/>
            <a:r>
              <a:rPr lang="ar" b="0" i="0" u="none" baseline="0" dirty="0">
                <a:latin typeface="Sakkal Majalla" panose="02000000000000000000" pitchFamily="2" charset="-78"/>
                <a:cs typeface="Sakkal Majalla" panose="02000000000000000000" pitchFamily="2" charset="-78"/>
              </a:rPr>
              <a:t>لسوء الحظ، </a:t>
            </a:r>
            <a:r>
              <a:rPr lang="ar" b="1" i="0" u="none" baseline="0" dirty="0">
                <a:latin typeface="Sakkal Majalla" panose="02000000000000000000" pitchFamily="2" charset="-78"/>
                <a:cs typeface="Sakkal Majalla" panose="02000000000000000000" pitchFamily="2" charset="-78"/>
              </a:rPr>
              <a:t>لا تنطبق الشهادات الاجتماعية-الاقتصادية الفيدرالية على مستوى الولاية، والعكس صحيح.</a:t>
            </a:r>
            <a:r>
              <a:rPr lang="ar" b="0" i="0" u="none" baseline="0" dirty="0">
                <a:latin typeface="Sakkal Majalla" panose="02000000000000000000" pitchFamily="2" charset="-78"/>
                <a:cs typeface="Sakkal Majalla" panose="02000000000000000000" pitchFamily="2" charset="-78"/>
              </a:rPr>
              <a:t> ومع ذلك، فإن برنامج </a:t>
            </a:r>
            <a:r>
              <a:rPr lang="ar-SY" b="0" i="0" u="none" baseline="0" dirty="0">
                <a:latin typeface="Sakkal Majalla" panose="02000000000000000000" pitchFamily="2" charset="-78"/>
                <a:cs typeface="Sakkal Majalla" panose="02000000000000000000" pitchFamily="2" charset="-78"/>
              </a:rPr>
              <a:t>"</a:t>
            </a:r>
            <a:r>
              <a:rPr lang="ar" b="0" i="0" u="none" baseline="0" dirty="0">
                <a:latin typeface="Sakkal Majalla" panose="02000000000000000000" pitchFamily="2" charset="-78"/>
                <a:cs typeface="Sakkal Majalla" panose="02000000000000000000" pitchFamily="2" charset="-78"/>
              </a:rPr>
              <a:t>المؤسسة التجارية المحرومة</a:t>
            </a:r>
            <a:r>
              <a:rPr lang="ar-SY" b="0" i="0" u="none" baseline="0" dirty="0">
                <a:latin typeface="Sakkal Majalla" panose="02000000000000000000" pitchFamily="2" charset="-78"/>
                <a:cs typeface="Sakkal Majalla" panose="02000000000000000000" pitchFamily="2" charset="-78"/>
              </a:rPr>
              <a:t>"</a:t>
            </a:r>
            <a:r>
              <a:rPr lang="ar" b="0" i="0" u="none" baseline="0" dirty="0">
                <a:latin typeface="Sakkal Majalla" panose="02000000000000000000" pitchFamily="2" charset="-78"/>
                <a:cs typeface="Sakkal Majalla" panose="02000000000000000000" pitchFamily="2" charset="-78"/>
              </a:rPr>
              <a:t> (DBE) يشبه تماماً شهادة البرنامج (a)</a:t>
            </a:r>
            <a:r>
              <a:rPr lang="en-US" b="0" i="0" u="none" baseline="0" dirty="0">
                <a:latin typeface="Sakkal Majalla" panose="02000000000000000000" pitchFamily="2" charset="-78"/>
                <a:cs typeface="Sakkal Majalla" panose="02000000000000000000" pitchFamily="2" charset="-78"/>
              </a:rPr>
              <a:t>8</a:t>
            </a:r>
            <a:r>
              <a:rPr lang="ar" b="0" i="0" u="none" baseline="0" dirty="0">
                <a:latin typeface="Sakkal Majalla" panose="02000000000000000000" pitchFamily="2" charset="-78"/>
                <a:cs typeface="Sakkal Majalla" panose="02000000000000000000" pitchFamily="2" charset="-78"/>
              </a:rPr>
              <a:t>. وقد تتمكن من استخدام معظم الوثائق بين برنامج </a:t>
            </a:r>
            <a:r>
              <a:rPr lang="en-US" b="0" i="0" u="none" baseline="0" dirty="0">
                <a:latin typeface="Sakkal Majalla" panose="02000000000000000000" pitchFamily="2" charset="-78"/>
                <a:cs typeface="Sakkal Majalla" panose="02000000000000000000" pitchFamily="2" charset="-78"/>
              </a:rPr>
              <a:t>8(a)</a:t>
            </a:r>
            <a:r>
              <a:rPr lang="ar" b="0" i="0" u="none" baseline="0" dirty="0">
                <a:latin typeface="Sakkal Majalla" panose="02000000000000000000" pitchFamily="2" charset="-78"/>
                <a:cs typeface="Sakkal Majalla" panose="02000000000000000000" pitchFamily="2" charset="-78"/>
              </a:rPr>
              <a:t> وشهادات المؤسسة التجارية المحرومة (DBE) على الرغم من عدم وجود معاملة بالمثل بين هذه البرامج.</a:t>
            </a:r>
          </a:p>
          <a:p>
            <a:pPr algn="r" rtl="1"/>
            <a:r>
              <a:rPr lang="ar" sz="2400" b="0" i="0" u="none" baseline="0" dirty="0">
                <a:latin typeface="Sakkal Majalla" panose="02000000000000000000" pitchFamily="2" charset="-78"/>
                <a:cs typeface="Sakkal Majalla" panose="02000000000000000000" pitchFamily="2" charset="-78"/>
              </a:rPr>
              <a:t>ما هي متطلبات إيداع الكفالة بالولاية التي أحاول العمل فيها؟ كيف أتأكد من استيفائي للقواعد؟</a:t>
            </a:r>
          </a:p>
          <a:p>
            <a:pPr lvl="1" algn="r" rtl="1"/>
            <a:r>
              <a:rPr lang="ar" b="0" i="0" u="none" baseline="0" dirty="0">
                <a:latin typeface="Sakkal Majalla" panose="02000000000000000000" pitchFamily="2" charset="-78"/>
                <a:cs typeface="Sakkal Majalla" panose="02000000000000000000" pitchFamily="2" charset="-78"/>
              </a:rPr>
              <a:t>لكل ولاية قواعدها ولوائحها الخاصة بالتعاقد. </a:t>
            </a:r>
            <a:r>
              <a:rPr lang="ar" b="1" i="0" u="none" baseline="0" dirty="0">
                <a:latin typeface="Sakkal Majalla" panose="02000000000000000000" pitchFamily="2" charset="-78"/>
                <a:cs typeface="Sakkal Majalla" panose="02000000000000000000" pitchFamily="2" charset="-78"/>
              </a:rPr>
              <a:t>ستختلف مستويات إيداع الكفالة من ولاية إلى أخرى.</a:t>
            </a:r>
            <a:r>
              <a:rPr lang="ar" b="0" i="0" u="none" baseline="0" dirty="0">
                <a:latin typeface="Sakkal Majalla" panose="02000000000000000000" pitchFamily="2" charset="-78"/>
                <a:cs typeface="Sakkal Majalla" panose="02000000000000000000" pitchFamily="2" charset="-78"/>
              </a:rPr>
              <a:t> ينبغي أن تكون مكاتب الحقوق المدنية بالولاية أو مكاتب تطوير الأعمال الصغيرة قادرة على إرشادك بشأن متطلبات إيداع الكفالة.</a:t>
            </a:r>
          </a:p>
          <a:p>
            <a:pPr algn="r" rtl="1"/>
            <a:r>
              <a:rPr lang="ar" sz="2400" b="0" i="0" u="none" baseline="0" dirty="0">
                <a:latin typeface="Sakkal Majalla" panose="02000000000000000000" pitchFamily="2" charset="-78"/>
                <a:cs typeface="Sakkal Majalla" panose="02000000000000000000" pitchFamily="2" charset="-78"/>
              </a:rPr>
              <a:t>كيف أتأكد من أنني أتلقى المدفوعات في الوقت المحدد؟</a:t>
            </a:r>
          </a:p>
          <a:p>
            <a:pPr lvl="1" algn="r" rtl="1"/>
            <a:r>
              <a:rPr lang="ar" b="0" i="0" u="none" baseline="0" dirty="0">
                <a:latin typeface="Sakkal Majalla" panose="02000000000000000000" pitchFamily="2" charset="-78"/>
                <a:cs typeface="Sakkal Majalla" panose="02000000000000000000" pitchFamily="2" charset="-78"/>
              </a:rPr>
              <a:t>تأكد من تقديم فاتورة ووثائق كاملة إلى المقاول الرئيسي أو الوكالة الحكومية. يجب على متلقي تمويل وزارة النقل الذين لديهم برنامج المؤسسة التجارية المحرومة (DBE) وضع بند عقد يطلب من المقاولين الرئيسيين الدفع للمقاولين من الباطن مقابل الأداء المرضي لعقودهم في موعد لا يتجاوز 30 يوماً من استلام كل دفعة مقدمة إلى المقاول الرئيسي.</a:t>
            </a:r>
          </a:p>
        </p:txBody>
      </p:sp>
    </p:spTree>
    <p:extLst>
      <p:ext uri="{BB962C8B-B14F-4D97-AF65-F5344CB8AC3E}">
        <p14:creationId xmlns:p14="http://schemas.microsoft.com/office/powerpoint/2010/main" val="6933305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9B87E-0B6E-5849-632E-583BBDC55B8E}"/>
              </a:ext>
            </a:extLst>
          </p:cNvPr>
          <p:cNvSpPr>
            <a:spLocks noGrp="1"/>
          </p:cNvSpPr>
          <p:nvPr>
            <p:ph type="title"/>
          </p:nvPr>
        </p:nvSpPr>
        <p:spPr/>
        <p:txBody>
          <a:bodyPr>
            <a:normAutofit fontScale="90000"/>
          </a:bodyPr>
          <a:lstStyle/>
          <a:p>
            <a:pPr rtl="1"/>
            <a:r>
              <a:rPr lang="ar" b="1" i="0" u="none" baseline="0">
                <a:latin typeface="Sakkal Majalla" panose="02000000000000000000" pitchFamily="2" charset="-78"/>
                <a:cs typeface="Sakkal Majalla" panose="02000000000000000000" pitchFamily="2" charset="-78"/>
              </a:rPr>
              <a:t>كيف يمكن لهيئة المشاريع الصغيرة مساعدتي في أن أصبح مقاولاً حكومياً ناجحاً؟</a:t>
            </a:r>
          </a:p>
        </p:txBody>
      </p:sp>
      <p:sp>
        <p:nvSpPr>
          <p:cNvPr id="3" name="Content Placeholder 2">
            <a:extLst>
              <a:ext uri="{FF2B5EF4-FFF2-40B4-BE49-F238E27FC236}">
                <a16:creationId xmlns:a16="http://schemas.microsoft.com/office/drawing/2014/main" id="{FEF3A1BE-47F3-ACDF-B91F-7824CD42F58F}"/>
              </a:ext>
            </a:extLst>
          </p:cNvPr>
          <p:cNvSpPr>
            <a:spLocks noGrp="1"/>
          </p:cNvSpPr>
          <p:nvPr>
            <p:ph idx="1"/>
          </p:nvPr>
        </p:nvSpPr>
        <p:spPr>
          <a:xfrm>
            <a:off x="838200" y="2285999"/>
            <a:ext cx="5257800" cy="703485"/>
          </a:xfrm>
        </p:spPr>
        <p:txBody>
          <a:bodyPr>
            <a:normAutofit lnSpcReduction="10000"/>
          </a:bodyPr>
          <a:lstStyle/>
          <a:p>
            <a:pPr marL="0" indent="0" algn="r" rtl="1">
              <a:buNone/>
            </a:pPr>
            <a:r>
              <a:rPr lang="ar" sz="2400" b="0" i="0" u="none" baseline="0" dirty="0">
                <a:latin typeface="Sakkal Majalla" panose="02000000000000000000" pitchFamily="2" charset="-78"/>
                <a:cs typeface="Sakkal Majalla" panose="02000000000000000000" pitchFamily="2" charset="-78"/>
              </a:rPr>
              <a:t>أحتاج إلى رأس مال عامل لزيادة قدرتي بشكل فعال على إكمال عقدي.</a:t>
            </a:r>
          </a:p>
        </p:txBody>
      </p:sp>
      <p:sp>
        <p:nvSpPr>
          <p:cNvPr id="7" name="Arrow: Chevron 6" descr="لاحقاً:">
            <a:extLst>
              <a:ext uri="{FF2B5EF4-FFF2-40B4-BE49-F238E27FC236}">
                <a16:creationId xmlns:a16="http://schemas.microsoft.com/office/drawing/2014/main" id="{C0A9EB63-3705-7091-105C-A20893059513}"/>
              </a:ext>
            </a:extLst>
          </p:cNvPr>
          <p:cNvSpPr/>
          <p:nvPr/>
        </p:nvSpPr>
        <p:spPr>
          <a:xfrm>
            <a:off x="6185042" y="2180275"/>
            <a:ext cx="452063" cy="410966"/>
          </a:xfrm>
          <a:prstGeom prst="chevron">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endParaRPr lang="ar">
              <a:solidFill>
                <a:schemeClr val="tx1"/>
              </a:solidFill>
              <a:latin typeface="Sakkal Majalla" panose="02000000000000000000" pitchFamily="2" charset="-78"/>
              <a:cs typeface="Sakkal Majalla" panose="02000000000000000000" pitchFamily="2" charset="-78"/>
            </a:endParaRPr>
          </a:p>
        </p:txBody>
      </p:sp>
      <p:sp>
        <p:nvSpPr>
          <p:cNvPr id="5" name="Content Placeholder 2">
            <a:extLst>
              <a:ext uri="{FF2B5EF4-FFF2-40B4-BE49-F238E27FC236}">
                <a16:creationId xmlns:a16="http://schemas.microsoft.com/office/drawing/2014/main" id="{85A47D50-1962-B8A3-A3F7-AA4BB7CD46F5}"/>
              </a:ext>
            </a:extLst>
          </p:cNvPr>
          <p:cNvSpPr txBox="1">
            <a:spLocks/>
          </p:cNvSpPr>
          <p:nvPr/>
        </p:nvSpPr>
        <p:spPr>
          <a:xfrm>
            <a:off x="6579948" y="2078007"/>
            <a:ext cx="5257800" cy="911478"/>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4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100000"/>
              </a:lnSpc>
              <a:spcBef>
                <a:spcPts val="500"/>
              </a:spcBef>
              <a:buFont typeface="Source Sans Pro" panose="020B0503030403020204" pitchFamily="34" charset="0"/>
              <a:buChar char="‒"/>
              <a:defRPr sz="20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100000"/>
              </a:lnSpc>
              <a:spcBef>
                <a:spcPts val="500"/>
              </a:spcBef>
              <a:buFont typeface="Source Sans Pro" panose="020B0503030403020204" pitchFamily="34" charset="0"/>
              <a:buChar char="•"/>
              <a:defRPr sz="18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100000"/>
              </a:lnSpc>
              <a:spcBef>
                <a:spcPts val="500"/>
              </a:spcBef>
              <a:buFont typeface="Courier New" panose="02070309020205020404" pitchFamily="49" charset="0"/>
              <a:buChar char="o"/>
              <a:defRPr sz="16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100000"/>
              </a:lnSpc>
              <a:spcBef>
                <a:spcPts val="500"/>
              </a:spcBef>
              <a:buFont typeface="Source Sans Pro" panose="020B0503030403020204" pitchFamily="34" charset="0"/>
              <a:buChar char="&gt;"/>
              <a:defRPr sz="16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r" rtl="1">
              <a:buNone/>
            </a:pPr>
            <a:r>
              <a:rPr lang="ar" b="0" i="0" u="none" baseline="0" dirty="0">
                <a:latin typeface="Sakkal Majalla" panose="02000000000000000000" pitchFamily="2" charset="-78"/>
                <a:cs typeface="Sakkal Majalla" panose="02000000000000000000" pitchFamily="2" charset="-78"/>
              </a:rPr>
              <a:t>فكر في مطالبة المقرض المحلي الخاص بك بالحصول على قرض </a:t>
            </a:r>
            <a:r>
              <a:rPr lang="ar" b="0" i="0" u="none" baseline="0" dirty="0">
                <a:latin typeface="Sakkal Majalla" panose="02000000000000000000" pitchFamily="2" charset="-78"/>
                <a:cs typeface="Sakkal Majalla" panose="02000000000000000000" pitchFamily="2" charset="-78"/>
                <a:hlinkClick r:id="rId2"/>
              </a:rPr>
              <a:t>SBA Express </a:t>
            </a:r>
            <a:r>
              <a:rPr lang="ar" b="0" i="0" u="none" baseline="0" dirty="0">
                <a:latin typeface="Sakkal Majalla" panose="02000000000000000000" pitchFamily="2" charset="-78"/>
                <a:cs typeface="Sakkal Majalla" panose="02000000000000000000" pitchFamily="2" charset="-78"/>
              </a:rPr>
              <a:t>لتلبية احتياجات رأس المال العامل لديك.</a:t>
            </a:r>
          </a:p>
        </p:txBody>
      </p:sp>
      <p:sp>
        <p:nvSpPr>
          <p:cNvPr id="8" name="Content Placeholder 2">
            <a:extLst>
              <a:ext uri="{FF2B5EF4-FFF2-40B4-BE49-F238E27FC236}">
                <a16:creationId xmlns:a16="http://schemas.microsoft.com/office/drawing/2014/main" id="{E62A29C8-D826-FCDC-B6B4-932141F6DDD6}"/>
              </a:ext>
            </a:extLst>
          </p:cNvPr>
          <p:cNvSpPr txBox="1">
            <a:spLocks/>
          </p:cNvSpPr>
          <p:nvPr/>
        </p:nvSpPr>
        <p:spPr>
          <a:xfrm>
            <a:off x="838200" y="3343588"/>
            <a:ext cx="5257800" cy="750012"/>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4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100000"/>
              </a:lnSpc>
              <a:spcBef>
                <a:spcPts val="500"/>
              </a:spcBef>
              <a:buFont typeface="Source Sans Pro" panose="020B0503030403020204" pitchFamily="34" charset="0"/>
              <a:buChar char="‒"/>
              <a:defRPr sz="20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100000"/>
              </a:lnSpc>
              <a:spcBef>
                <a:spcPts val="500"/>
              </a:spcBef>
              <a:buFont typeface="Source Sans Pro" panose="020B0503030403020204" pitchFamily="34" charset="0"/>
              <a:buChar char="•"/>
              <a:defRPr sz="18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100000"/>
              </a:lnSpc>
              <a:spcBef>
                <a:spcPts val="500"/>
              </a:spcBef>
              <a:buFont typeface="Courier New" panose="02070309020205020404" pitchFamily="49" charset="0"/>
              <a:buChar char="o"/>
              <a:defRPr sz="16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100000"/>
              </a:lnSpc>
              <a:spcBef>
                <a:spcPts val="500"/>
              </a:spcBef>
              <a:buFont typeface="Source Sans Pro" panose="020B0503030403020204" pitchFamily="34" charset="0"/>
              <a:buChar char="&gt;"/>
              <a:defRPr sz="16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r" rtl="1">
              <a:buNone/>
            </a:pPr>
            <a:r>
              <a:rPr lang="ar" b="0" i="0" u="none" baseline="0" dirty="0">
                <a:latin typeface="Sakkal Majalla" panose="02000000000000000000" pitchFamily="2" charset="-78"/>
                <a:cs typeface="Sakkal Majalla" panose="02000000000000000000" pitchFamily="2" charset="-78"/>
              </a:rPr>
              <a:t>أريد معرفة المزيد عن التعاقدات الحكومية. </a:t>
            </a:r>
          </a:p>
        </p:txBody>
      </p:sp>
      <p:sp>
        <p:nvSpPr>
          <p:cNvPr id="10" name="Arrow: Chevron 9" descr="لاحقاً:">
            <a:extLst>
              <a:ext uri="{FF2B5EF4-FFF2-40B4-BE49-F238E27FC236}">
                <a16:creationId xmlns:a16="http://schemas.microsoft.com/office/drawing/2014/main" id="{D5185CE5-298D-FDDC-E30B-581EF23FDC8E}"/>
              </a:ext>
            </a:extLst>
          </p:cNvPr>
          <p:cNvSpPr/>
          <p:nvPr/>
        </p:nvSpPr>
        <p:spPr>
          <a:xfrm>
            <a:off x="6134841" y="3324110"/>
            <a:ext cx="452063" cy="410966"/>
          </a:xfrm>
          <a:prstGeom prst="chevron">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endParaRPr lang="ar">
              <a:solidFill>
                <a:schemeClr val="tx1"/>
              </a:solidFill>
              <a:latin typeface="Sakkal Majalla" panose="02000000000000000000" pitchFamily="2" charset="-78"/>
              <a:cs typeface="Sakkal Majalla" panose="02000000000000000000" pitchFamily="2" charset="-78"/>
            </a:endParaRPr>
          </a:p>
        </p:txBody>
      </p:sp>
      <p:sp>
        <p:nvSpPr>
          <p:cNvPr id="9" name="Content Placeholder 2">
            <a:extLst>
              <a:ext uri="{FF2B5EF4-FFF2-40B4-BE49-F238E27FC236}">
                <a16:creationId xmlns:a16="http://schemas.microsoft.com/office/drawing/2014/main" id="{1418679A-9B86-0C62-6844-52E66B3D1D31}"/>
              </a:ext>
            </a:extLst>
          </p:cNvPr>
          <p:cNvSpPr txBox="1">
            <a:spLocks/>
          </p:cNvSpPr>
          <p:nvPr/>
        </p:nvSpPr>
        <p:spPr>
          <a:xfrm>
            <a:off x="6579948" y="3182122"/>
            <a:ext cx="5257800" cy="911478"/>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4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100000"/>
              </a:lnSpc>
              <a:spcBef>
                <a:spcPts val="500"/>
              </a:spcBef>
              <a:buFont typeface="Source Sans Pro" panose="020B0503030403020204" pitchFamily="34" charset="0"/>
              <a:buChar char="‒"/>
              <a:defRPr sz="20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100000"/>
              </a:lnSpc>
              <a:spcBef>
                <a:spcPts val="500"/>
              </a:spcBef>
              <a:buFont typeface="Source Sans Pro" panose="020B0503030403020204" pitchFamily="34" charset="0"/>
              <a:buChar char="•"/>
              <a:defRPr sz="18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100000"/>
              </a:lnSpc>
              <a:spcBef>
                <a:spcPts val="500"/>
              </a:spcBef>
              <a:buFont typeface="Courier New" panose="02070309020205020404" pitchFamily="49" charset="0"/>
              <a:buChar char="o"/>
              <a:defRPr sz="16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100000"/>
              </a:lnSpc>
              <a:spcBef>
                <a:spcPts val="500"/>
              </a:spcBef>
              <a:buFont typeface="Source Sans Pro" panose="020B0503030403020204" pitchFamily="34" charset="0"/>
              <a:buChar char="&gt;"/>
              <a:defRPr sz="16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indent="0" algn="r" rtl="1">
              <a:lnSpc>
                <a:spcPct val="107000"/>
              </a:lnSpc>
              <a:spcBef>
                <a:spcPts val="0"/>
              </a:spcBef>
              <a:spcAft>
                <a:spcPts val="0"/>
              </a:spcAft>
              <a:buNone/>
            </a:pPr>
            <a:r>
              <a:rPr lang="ar" b="0" i="0" u="none" kern="100" baseline="0" dirty="0">
                <a:effectLst/>
                <a:latin typeface="Sakkal Majalla" panose="02000000000000000000" pitchFamily="2" charset="-78"/>
                <a:ea typeface="Source Sans Pro" panose="020B0503030403020204" pitchFamily="34" charset="0"/>
                <a:cs typeface="Sakkal Majalla" panose="02000000000000000000" pitchFamily="2" charset="-78"/>
              </a:rPr>
              <a:t>ابحث عن </a:t>
            </a:r>
            <a:r>
              <a:rPr lang="ar" b="0" i="0" u="none" kern="100" baseline="0" dirty="0">
                <a:solidFill>
                  <a:srgbClr val="0563C1"/>
                </a:solidFill>
                <a:effectLst/>
                <a:latin typeface="Sakkal Majalla" panose="02000000000000000000" pitchFamily="2" charset="-78"/>
                <a:ea typeface="Source Sans Pro" panose="020B0503030403020204" pitchFamily="34" charset="0"/>
                <a:cs typeface="Sakkal Majalla" panose="02000000000000000000" pitchFamily="2" charset="-78"/>
                <a:hlinkClick r:id="rId3"/>
              </a:rPr>
              <a:t>مكتب محلي</a:t>
            </a:r>
            <a:r>
              <a:rPr lang="ar" b="0" i="0" u="none" kern="100" baseline="0" dirty="0">
                <a:effectLst/>
                <a:latin typeface="Sakkal Majalla" panose="02000000000000000000" pitchFamily="2" charset="-78"/>
                <a:ea typeface="Source Sans Pro" panose="020B0503030403020204" pitchFamily="34" charset="0"/>
                <a:cs typeface="Sakkal Majalla" panose="02000000000000000000" pitchFamily="2" charset="-78"/>
              </a:rPr>
              <a:t> أو </a:t>
            </a:r>
            <a:r>
              <a:rPr lang="ar" b="0" i="0" u="none" kern="100" baseline="0" dirty="0">
                <a:solidFill>
                  <a:srgbClr val="0563C1"/>
                </a:solidFill>
                <a:effectLst/>
                <a:latin typeface="Sakkal Majalla" panose="02000000000000000000" pitchFamily="2" charset="-78"/>
                <a:ea typeface="Source Sans Pro" panose="020B0503030403020204" pitchFamily="34" charset="0"/>
                <a:cs typeface="Sakkal Majalla" panose="02000000000000000000" pitchFamily="2" charset="-78"/>
                <a:hlinkClick r:id="rId4"/>
              </a:rPr>
              <a:t>شريك موارد</a:t>
            </a:r>
            <a:r>
              <a:rPr lang="ar" b="0" i="0" u="none" kern="100" baseline="0" dirty="0">
                <a:effectLst/>
                <a:latin typeface="Sakkal Majalla" panose="02000000000000000000" pitchFamily="2" charset="-78"/>
                <a:ea typeface="Source Sans Pro" panose="020B0503030403020204" pitchFamily="34" charset="0"/>
                <a:cs typeface="Sakkal Majalla" panose="02000000000000000000" pitchFamily="2" charset="-78"/>
              </a:rPr>
              <a:t> أو </a:t>
            </a:r>
            <a:r>
              <a:rPr lang="ar" b="0" i="0" u="none" baseline="0" dirty="0">
                <a:latin typeface="Sakkal Majalla" panose="02000000000000000000" pitchFamily="2" charset="-78"/>
                <a:cs typeface="Sakkal Majalla" panose="02000000000000000000" pitchFamily="2" charset="-78"/>
                <a:hlinkClick r:id="rId5"/>
              </a:rPr>
              <a:t>APEX Accelerators </a:t>
            </a:r>
            <a:r>
              <a:rPr lang="ar" b="0" i="0" u="none" baseline="0" dirty="0">
                <a:latin typeface="Sakkal Majalla" panose="02000000000000000000" pitchFamily="2" charset="-78"/>
                <a:cs typeface="Sakkal Majalla" panose="02000000000000000000" pitchFamily="2" charset="-78"/>
              </a:rPr>
              <a:t>بالقرب منك</a:t>
            </a:r>
            <a:endParaRPr lang="ar" kern="100" dirty="0">
              <a:effectLst/>
              <a:latin typeface="Sakkal Majalla" panose="02000000000000000000" pitchFamily="2" charset="-78"/>
              <a:ea typeface="Source Sans Pro" panose="020B0503030403020204" pitchFamily="34" charset="0"/>
              <a:cs typeface="Sakkal Majalla" panose="02000000000000000000" pitchFamily="2" charset="-78"/>
            </a:endParaRPr>
          </a:p>
        </p:txBody>
      </p:sp>
      <p:sp>
        <p:nvSpPr>
          <p:cNvPr id="11" name="Content Placeholder 2">
            <a:extLst>
              <a:ext uri="{FF2B5EF4-FFF2-40B4-BE49-F238E27FC236}">
                <a16:creationId xmlns:a16="http://schemas.microsoft.com/office/drawing/2014/main" id="{CC510898-CC37-9824-1BBF-8F1975FC6AB0}"/>
              </a:ext>
            </a:extLst>
          </p:cNvPr>
          <p:cNvSpPr txBox="1">
            <a:spLocks/>
          </p:cNvSpPr>
          <p:nvPr/>
        </p:nvSpPr>
        <p:spPr>
          <a:xfrm>
            <a:off x="838200" y="4428225"/>
            <a:ext cx="5257800" cy="750012"/>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4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100000"/>
              </a:lnSpc>
              <a:spcBef>
                <a:spcPts val="500"/>
              </a:spcBef>
              <a:buFont typeface="Source Sans Pro" panose="020B0503030403020204" pitchFamily="34" charset="0"/>
              <a:buChar char="‒"/>
              <a:defRPr sz="20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100000"/>
              </a:lnSpc>
              <a:spcBef>
                <a:spcPts val="500"/>
              </a:spcBef>
              <a:buFont typeface="Source Sans Pro" panose="020B0503030403020204" pitchFamily="34" charset="0"/>
              <a:buChar char="•"/>
              <a:defRPr sz="18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100000"/>
              </a:lnSpc>
              <a:spcBef>
                <a:spcPts val="500"/>
              </a:spcBef>
              <a:buFont typeface="Courier New" panose="02070309020205020404" pitchFamily="49" charset="0"/>
              <a:buChar char="o"/>
              <a:defRPr sz="16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100000"/>
              </a:lnSpc>
              <a:spcBef>
                <a:spcPts val="500"/>
              </a:spcBef>
              <a:buFont typeface="Source Sans Pro" panose="020B0503030403020204" pitchFamily="34" charset="0"/>
              <a:buChar char="&gt;"/>
              <a:defRPr sz="16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r" rtl="1">
              <a:buNone/>
            </a:pPr>
            <a:r>
              <a:rPr lang="ar" b="0" i="0" u="none" baseline="0" dirty="0">
                <a:latin typeface="Sakkal Majalla" panose="02000000000000000000" pitchFamily="2" charset="-78"/>
                <a:cs typeface="Sakkal Majalla" panose="02000000000000000000" pitchFamily="2" charset="-78"/>
              </a:rPr>
              <a:t>أحتاج إلى دعم إيداع الكفالة.</a:t>
            </a:r>
          </a:p>
        </p:txBody>
      </p:sp>
      <p:sp>
        <p:nvSpPr>
          <p:cNvPr id="13" name="Arrow: Chevron 12" descr="لاحقاً:">
            <a:extLst>
              <a:ext uri="{FF2B5EF4-FFF2-40B4-BE49-F238E27FC236}">
                <a16:creationId xmlns:a16="http://schemas.microsoft.com/office/drawing/2014/main" id="{F311FB1B-1F2A-A641-A802-FFC9033F1A07}"/>
              </a:ext>
            </a:extLst>
          </p:cNvPr>
          <p:cNvSpPr/>
          <p:nvPr/>
        </p:nvSpPr>
        <p:spPr>
          <a:xfrm>
            <a:off x="6127885" y="4428225"/>
            <a:ext cx="452063" cy="410966"/>
          </a:xfrm>
          <a:prstGeom prst="chevron">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endParaRPr lang="ar">
              <a:solidFill>
                <a:schemeClr val="tx1"/>
              </a:solidFill>
              <a:latin typeface="Sakkal Majalla" panose="02000000000000000000" pitchFamily="2" charset="-78"/>
              <a:cs typeface="Sakkal Majalla" panose="02000000000000000000" pitchFamily="2" charset="-78"/>
            </a:endParaRPr>
          </a:p>
        </p:txBody>
      </p:sp>
      <p:sp>
        <p:nvSpPr>
          <p:cNvPr id="12" name="Content Placeholder 2">
            <a:extLst>
              <a:ext uri="{FF2B5EF4-FFF2-40B4-BE49-F238E27FC236}">
                <a16:creationId xmlns:a16="http://schemas.microsoft.com/office/drawing/2014/main" id="{85184821-60EE-1E6E-6D77-5357A473DD27}"/>
              </a:ext>
            </a:extLst>
          </p:cNvPr>
          <p:cNvSpPr txBox="1">
            <a:spLocks/>
          </p:cNvSpPr>
          <p:nvPr/>
        </p:nvSpPr>
        <p:spPr>
          <a:xfrm>
            <a:off x="6579948" y="4266759"/>
            <a:ext cx="5257800" cy="911478"/>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4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100000"/>
              </a:lnSpc>
              <a:spcBef>
                <a:spcPts val="500"/>
              </a:spcBef>
              <a:buFont typeface="Source Sans Pro" panose="020B0503030403020204" pitchFamily="34" charset="0"/>
              <a:buChar char="‒"/>
              <a:defRPr sz="20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100000"/>
              </a:lnSpc>
              <a:spcBef>
                <a:spcPts val="500"/>
              </a:spcBef>
              <a:buFont typeface="Source Sans Pro" panose="020B0503030403020204" pitchFamily="34" charset="0"/>
              <a:buChar char="•"/>
              <a:defRPr sz="18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100000"/>
              </a:lnSpc>
              <a:spcBef>
                <a:spcPts val="500"/>
              </a:spcBef>
              <a:buFont typeface="Courier New" panose="02070309020205020404" pitchFamily="49" charset="0"/>
              <a:buChar char="o"/>
              <a:defRPr sz="16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100000"/>
              </a:lnSpc>
              <a:spcBef>
                <a:spcPts val="500"/>
              </a:spcBef>
              <a:buFont typeface="Source Sans Pro" panose="020B0503030403020204" pitchFamily="34" charset="0"/>
              <a:buChar char="&gt;"/>
              <a:defRPr sz="16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indent="0" algn="r" rtl="1">
              <a:lnSpc>
                <a:spcPct val="107000"/>
              </a:lnSpc>
              <a:spcBef>
                <a:spcPts val="0"/>
              </a:spcBef>
              <a:spcAft>
                <a:spcPts val="800"/>
              </a:spcAft>
              <a:buNone/>
            </a:pPr>
            <a:r>
              <a:rPr lang="ar" b="0" i="0" u="sng" kern="100" baseline="0" dirty="0">
                <a:solidFill>
                  <a:srgbClr val="0000FF"/>
                </a:solidFill>
                <a:effectLst/>
                <a:latin typeface="Sakkal Majalla" panose="02000000000000000000" pitchFamily="2" charset="-78"/>
                <a:ea typeface="Source Sans Pro" panose="020B0503030403020204" pitchFamily="34" charset="0"/>
                <a:cs typeface="Sakkal Majalla" panose="02000000000000000000" pitchFamily="2" charset="-78"/>
                <a:hlinkClick r:id="rId6"/>
              </a:rPr>
              <a:t>ابحث عن وكالات السندات في ولايتك.</a:t>
            </a:r>
            <a:endParaRPr lang="ar" kern="100" dirty="0">
              <a:effectLst/>
              <a:latin typeface="Sakkal Majalla" panose="02000000000000000000" pitchFamily="2" charset="-78"/>
              <a:ea typeface="Source Sans Pro" panose="020B0503030403020204" pitchFamily="34" charset="0"/>
              <a:cs typeface="Sakkal Majalla" panose="02000000000000000000" pitchFamily="2" charset="-78"/>
            </a:endParaRPr>
          </a:p>
        </p:txBody>
      </p:sp>
    </p:spTree>
    <p:extLst>
      <p:ext uri="{BB962C8B-B14F-4D97-AF65-F5344CB8AC3E}">
        <p14:creationId xmlns:p14="http://schemas.microsoft.com/office/powerpoint/2010/main" val="8817755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9B87E-0B6E-5849-632E-583BBDC55B8E}"/>
              </a:ext>
            </a:extLst>
          </p:cNvPr>
          <p:cNvSpPr>
            <a:spLocks noGrp="1"/>
          </p:cNvSpPr>
          <p:nvPr>
            <p:ph type="title"/>
          </p:nvPr>
        </p:nvSpPr>
        <p:spPr/>
        <p:txBody>
          <a:bodyPr>
            <a:normAutofit fontScale="90000"/>
          </a:bodyPr>
          <a:lstStyle/>
          <a:p>
            <a:pPr rtl="1"/>
            <a:r>
              <a:rPr lang="ar" b="1" i="0" u="none" baseline="0">
                <a:latin typeface="Sakkal Majalla" panose="02000000000000000000" pitchFamily="2" charset="-78"/>
                <a:cs typeface="Sakkal Majalla" panose="02000000000000000000" pitchFamily="2" charset="-78"/>
              </a:rPr>
              <a:t>نظرة متعمقة على دعم إيداع الكفالة من هيئة المشاريع الصغيرة</a:t>
            </a:r>
          </a:p>
        </p:txBody>
      </p:sp>
      <p:sp>
        <p:nvSpPr>
          <p:cNvPr id="3" name="Content Placeholder 2">
            <a:extLst>
              <a:ext uri="{FF2B5EF4-FFF2-40B4-BE49-F238E27FC236}">
                <a16:creationId xmlns:a16="http://schemas.microsoft.com/office/drawing/2014/main" id="{FEF3A1BE-47F3-ACDF-B91F-7824CD42F58F}"/>
              </a:ext>
            </a:extLst>
          </p:cNvPr>
          <p:cNvSpPr>
            <a:spLocks noGrp="1"/>
          </p:cNvSpPr>
          <p:nvPr>
            <p:ph idx="1"/>
          </p:nvPr>
        </p:nvSpPr>
        <p:spPr>
          <a:xfrm>
            <a:off x="838200" y="1129554"/>
            <a:ext cx="10515600" cy="5313330"/>
          </a:xfrm>
        </p:spPr>
        <p:txBody>
          <a:bodyPr>
            <a:noAutofit/>
          </a:bodyPr>
          <a:lstStyle/>
          <a:p>
            <a:pPr algn="r" rtl="1"/>
            <a:r>
              <a:rPr lang="ar" sz="2200" b="0" i="0" u="none" baseline="0" dirty="0">
                <a:latin typeface="Sakkal Majalla" panose="02000000000000000000" pitchFamily="2" charset="-78"/>
                <a:cs typeface="Sakkal Majalla" panose="02000000000000000000" pitchFamily="2" charset="-78"/>
              </a:rPr>
              <a:t>تضمن هيئة المشاريع الصغيرة (SBA) سندات ضمان لبعض شركات الضمان، مما يسمح للشركات بتقديم سندات ضمان للشركات الصغيرة التي قد لا تستوفي معايير الضمان الأخرى.</a:t>
            </a:r>
          </a:p>
          <a:p>
            <a:pPr algn="r" rtl="1"/>
            <a:r>
              <a:rPr lang="ar" sz="2200" b="0" i="0" u="none" baseline="0" dirty="0">
                <a:latin typeface="Sakkal Majalla" panose="02000000000000000000" pitchFamily="2" charset="-78"/>
                <a:cs typeface="Sakkal Majalla" panose="02000000000000000000" pitchFamily="2" charset="-78"/>
              </a:rPr>
              <a:t>تتطلب بعض العقود سندات ضمان تغطي حالات محددة. تضمن هيئة المشاريع الصغيرة (SBA) سندات ضمان تغطي عدة فئات رئيسية من العمل:</a:t>
            </a:r>
          </a:p>
          <a:p>
            <a:pPr lvl="1" algn="r" rtl="1"/>
            <a:r>
              <a:rPr lang="ar" sz="2200" b="0" i="0" u="none" baseline="0" dirty="0">
                <a:latin typeface="Sakkal Majalla" panose="02000000000000000000" pitchFamily="2" charset="-78"/>
                <a:cs typeface="Sakkal Majalla" panose="02000000000000000000" pitchFamily="2" charset="-78"/>
              </a:rPr>
              <a:t>العطاء - تضمن السداد الكامل وأداء إيداع الكفالة من مقدم العطاء المتعاقد عليه</a:t>
            </a:r>
          </a:p>
          <a:p>
            <a:pPr lvl="1" algn="r" rtl="1"/>
            <a:r>
              <a:rPr lang="ar" sz="2200" b="0" i="0" u="none" baseline="0" dirty="0">
                <a:latin typeface="Sakkal Majalla" panose="02000000000000000000" pitchFamily="2" charset="-78"/>
                <a:cs typeface="Sakkal Majalla" panose="02000000000000000000" pitchFamily="2" charset="-78"/>
              </a:rPr>
              <a:t>الدفع - تضمن السداد الكامل للموردين والمقاولين من الباطن</a:t>
            </a:r>
          </a:p>
          <a:p>
            <a:pPr lvl="1" algn="r" rtl="1"/>
            <a:r>
              <a:rPr lang="ar" sz="2200" b="0" i="0" u="none" baseline="0" dirty="0">
                <a:latin typeface="Sakkal Majalla" panose="02000000000000000000" pitchFamily="2" charset="-78"/>
                <a:cs typeface="Sakkal Majalla" panose="02000000000000000000" pitchFamily="2" charset="-78"/>
              </a:rPr>
              <a:t>الأداء - تضمن الإكمال الكامل للعقد من قبل الشركات الصغيرة</a:t>
            </a:r>
          </a:p>
          <a:p>
            <a:pPr lvl="1" algn="r" rtl="1"/>
            <a:r>
              <a:rPr lang="ar" sz="2200" b="0" i="0" u="none" baseline="0" dirty="0">
                <a:latin typeface="Sakkal Majalla" panose="02000000000000000000" pitchFamily="2" charset="-78"/>
                <a:cs typeface="Sakkal Majalla" panose="02000000000000000000" pitchFamily="2" charset="-78"/>
              </a:rPr>
              <a:t>تكميلي - تضمن استكمال المتطلبات خارج نطاق الأداء أو الدفع، مثل الصيانة</a:t>
            </a:r>
          </a:p>
          <a:p>
            <a:pPr algn="r" rtl="1"/>
            <a:r>
              <a:rPr lang="ar" sz="2200" b="0" i="0" u="none" baseline="0" dirty="0">
                <a:latin typeface="Sakkal Majalla" panose="02000000000000000000" pitchFamily="2" charset="-78"/>
                <a:cs typeface="Sakkal Majalla" panose="02000000000000000000" pitchFamily="2" charset="-78"/>
              </a:rPr>
              <a:t>تتطلب جميع ضمانات الأداء والدفع من الشركات الصغيرة الدفع لهيئة المشاريع الصغيرة رسوماً قدرها 0.6% من سعر العقد. إذا تم إلغاء السند أو عدم إصداره لأي سبب من الأسباب، فسوف تقوم هيئة المشاريع الصغيرة (SBA) بإرجاع رسوم الضمان. لا تفرض هيئة المشاريع الصغيرة أي رسوم مقابل ضمانات سندات العطاء.</a:t>
            </a:r>
          </a:p>
          <a:p>
            <a:pPr algn="r" rtl="1"/>
            <a:r>
              <a:rPr lang="ar" sz="2200" b="0" i="0" u="none" baseline="0" dirty="0">
                <a:latin typeface="Sakkal Majalla" panose="02000000000000000000" pitchFamily="2" charset="-78"/>
                <a:cs typeface="Sakkal Majalla" panose="02000000000000000000" pitchFamily="2" charset="-78"/>
              </a:rPr>
              <a:t>تشمل الشركات المؤهلة ما يلي: </a:t>
            </a:r>
            <a:r>
              <a:rPr lang="ar-SA" sz="2200" b="0" i="0" u="none" baseline="0" dirty="0">
                <a:latin typeface="Sakkal Majalla" panose="02000000000000000000" pitchFamily="2" charset="-78"/>
                <a:cs typeface="Sakkal Majalla" panose="02000000000000000000" pitchFamily="2" charset="-78"/>
              </a:rPr>
              <a:t>1) الشركات الصغيرة وفقاً لمعايير حجم هيئة المشاريع الصغيرة (</a:t>
            </a:r>
            <a:r>
              <a:rPr lang="en-US" sz="2200" b="0" i="0" u="none" baseline="0" dirty="0">
                <a:latin typeface="Sakkal Majalla" panose="02000000000000000000" pitchFamily="2" charset="-78"/>
                <a:cs typeface="Sakkal Majalla" panose="02000000000000000000" pitchFamily="2" charset="-78"/>
              </a:rPr>
              <a:t>SBA</a:t>
            </a:r>
            <a:r>
              <a:rPr lang="ar-SY" sz="2200" b="0" i="0" u="none" baseline="0" dirty="0">
                <a:latin typeface="Sakkal Majalla" panose="02000000000000000000" pitchFamily="2" charset="-78"/>
                <a:cs typeface="Sakkal Majalla" panose="02000000000000000000" pitchFamily="2" charset="-78"/>
              </a:rPr>
              <a:t>)، 2) </a:t>
            </a:r>
            <a:r>
              <a:rPr lang="ar-SA" sz="2200" b="0" i="0" u="none" baseline="0" dirty="0">
                <a:latin typeface="Sakkal Majalla" panose="02000000000000000000" pitchFamily="2" charset="-78"/>
                <a:cs typeface="Sakkal Majalla" panose="02000000000000000000" pitchFamily="2" charset="-78"/>
              </a:rPr>
              <a:t>الشركات الصغيرة بعقد يصل إلى 9 ملايين دولار أمريكي للعقود غير الفيدرالية وما يصل إلى 14 مليون دولار أمريكي للعقود الفيدرالية، و3) الشركات الصغيرة التي تلبي متطلبات الائتمان والقدرة والشخصية لشركة الضمان.</a:t>
            </a:r>
            <a:endParaRPr lang="ar" sz="2200" b="0" i="0" u="none" baseline="0" dirty="0">
              <a:latin typeface="Sakkal Majalla" panose="02000000000000000000" pitchFamily="2" charset="-78"/>
              <a:cs typeface="Sakkal Majalla" panose="02000000000000000000" pitchFamily="2" charset="-78"/>
            </a:endParaRPr>
          </a:p>
          <a:p>
            <a:pPr algn="r" rtl="1"/>
            <a:r>
              <a:rPr lang="ar" sz="2200" b="0" i="0" u="none" baseline="0" dirty="0">
                <a:latin typeface="Sakkal Majalla" panose="02000000000000000000" pitchFamily="2" charset="-78"/>
                <a:cs typeface="Sakkal Majalla" panose="02000000000000000000" pitchFamily="2" charset="-78"/>
                <a:hlinkClick r:id="rId2"/>
              </a:rPr>
              <a:t>ابحث عن وكالات السندات في ولايتك</a:t>
            </a:r>
            <a:r>
              <a:rPr lang="ar" sz="2200" b="0" i="0" u="none" baseline="0" dirty="0">
                <a:latin typeface="Sakkal Majalla" panose="02000000000000000000" pitchFamily="2" charset="-78"/>
                <a:cs typeface="Sakkal Majalla" panose="02000000000000000000" pitchFamily="2" charset="-78"/>
              </a:rPr>
              <a:t>.</a:t>
            </a:r>
          </a:p>
        </p:txBody>
      </p:sp>
    </p:spTree>
    <p:extLst>
      <p:ext uri="{BB962C8B-B14F-4D97-AF65-F5344CB8AC3E}">
        <p14:creationId xmlns:p14="http://schemas.microsoft.com/office/powerpoint/2010/main" val="15909220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596209" y="329315"/>
            <a:ext cx="11014766" cy="1028144"/>
          </a:xfrm>
          <a:prstGeom prst="rect">
            <a:avLst/>
          </a:prstGeom>
        </p:spPr>
        <p:txBody>
          <a:bodyPr vert="horz" wrap="square" lIns="0" tIns="16933" rIns="0" bIns="0" rtlCol="0">
            <a:spAutoFit/>
          </a:bodyPr>
          <a:lstStyle/>
          <a:p>
            <a:pPr marL="16933" rtl="1">
              <a:spcBef>
                <a:spcPts val="133"/>
              </a:spcBef>
            </a:pPr>
            <a:r>
              <a:rPr lang="ar" sz="3600" b="1" i="0" u="none" baseline="0" dirty="0">
                <a:solidFill>
                  <a:srgbClr val="143963"/>
                </a:solidFill>
                <a:latin typeface="Sakkal Majalla" panose="02000000000000000000" pitchFamily="2" charset="-78"/>
                <a:ea typeface="Source Sans Pro" panose="020B0503030403020204" pitchFamily="34" charset="0"/>
                <a:cs typeface="Sakkal Majalla" panose="02000000000000000000" pitchFamily="2" charset="-78"/>
              </a:rPr>
              <a:t>العرض التفصيلي لإيداع الكفالة لدى وزارة النقل: برنامج التثقيف حول إيداع الكفالة التابع لوزارة النقل</a:t>
            </a:r>
            <a:endParaRPr sz="3600" dirty="0">
              <a:latin typeface="Sakkal Majalla" panose="02000000000000000000" pitchFamily="2" charset="-78"/>
              <a:ea typeface="Source Sans Pro" panose="020B0503030403020204" pitchFamily="34" charset="0"/>
              <a:cs typeface="Sakkal Majalla" panose="02000000000000000000" pitchFamily="2" charset="-78"/>
            </a:endParaRPr>
          </a:p>
        </p:txBody>
      </p:sp>
      <p:grpSp>
        <p:nvGrpSpPr>
          <p:cNvPr id="4" name="object 4" descr="صورة لوحة المفاتيح">
            <a:extLst>
              <a:ext uri="{C183D7F6-B498-43B3-948B-1728B52AA6E4}">
                <adec:decorative xmlns:adec="http://schemas.microsoft.com/office/drawing/2017/decorative" val="1"/>
              </a:ext>
            </a:extLst>
          </p:cNvPr>
          <p:cNvGrpSpPr/>
          <p:nvPr/>
        </p:nvGrpSpPr>
        <p:grpSpPr>
          <a:xfrm>
            <a:off x="6648705" y="1109489"/>
            <a:ext cx="4564380" cy="5399193"/>
            <a:chOff x="4986528" y="832116"/>
            <a:chExt cx="3423285" cy="4049395"/>
          </a:xfrm>
        </p:grpSpPr>
        <p:pic>
          <p:nvPicPr>
            <p:cNvPr id="5" name="object 5"/>
            <p:cNvPicPr/>
            <p:nvPr/>
          </p:nvPicPr>
          <p:blipFill>
            <a:blip r:embed="rId2" cstate="print"/>
            <a:stretch>
              <a:fillRect/>
            </a:stretch>
          </p:blipFill>
          <p:spPr>
            <a:xfrm>
              <a:off x="4986528" y="832116"/>
              <a:ext cx="3422903" cy="4049254"/>
            </a:xfrm>
            <a:prstGeom prst="rect">
              <a:avLst/>
            </a:prstGeom>
          </p:spPr>
        </p:pic>
        <p:pic>
          <p:nvPicPr>
            <p:cNvPr id="6" name="object 6"/>
            <p:cNvPicPr/>
            <p:nvPr/>
          </p:nvPicPr>
          <p:blipFill>
            <a:blip r:embed="rId3" cstate="print"/>
            <a:stretch>
              <a:fillRect/>
            </a:stretch>
          </p:blipFill>
          <p:spPr>
            <a:xfrm>
              <a:off x="5181600" y="1027176"/>
              <a:ext cx="2833695" cy="3461003"/>
            </a:xfrm>
            <a:prstGeom prst="rect">
              <a:avLst/>
            </a:prstGeom>
          </p:spPr>
        </p:pic>
      </p:grpSp>
      <p:sp>
        <p:nvSpPr>
          <p:cNvPr id="7" name="object 7"/>
          <p:cNvSpPr txBox="1"/>
          <p:nvPr/>
        </p:nvSpPr>
        <p:spPr>
          <a:xfrm>
            <a:off x="700999" y="1826055"/>
            <a:ext cx="5525347" cy="2344659"/>
          </a:xfrm>
          <a:prstGeom prst="rect">
            <a:avLst/>
          </a:prstGeom>
        </p:spPr>
        <p:txBody>
          <a:bodyPr vert="horz" wrap="square" lIns="0" tIns="16933" rIns="0" bIns="0" rtlCol="0">
            <a:spAutoFit/>
          </a:bodyPr>
          <a:lstStyle/>
          <a:p>
            <a:pPr marL="16933" marR="6773" indent="-847" algn="r" defTabSz="1219170" rtl="1">
              <a:lnSpc>
                <a:spcPts val="3000"/>
              </a:lnSpc>
              <a:spcBef>
                <a:spcPts val="1947"/>
              </a:spcBef>
            </a:pPr>
            <a:r>
              <a:rPr lang="ar" sz="3000" b="0" i="0" u="none" kern="0" baseline="0" dirty="0">
                <a:solidFill>
                  <a:srgbClr val="073963"/>
                </a:solidFill>
                <a:latin typeface="Sakkal Majalla" panose="02000000000000000000" pitchFamily="2" charset="-78"/>
                <a:ea typeface="Source Sans Pro" panose="020B0503030403020204" pitchFamily="34" charset="0"/>
                <a:cs typeface="Sakkal Majalla" panose="02000000000000000000" pitchFamily="2" charset="-78"/>
              </a:rPr>
              <a:t>تتمثل مهمة برنامج التثقيف حول إيداع الكفالة في زيادة القدرة التنافسية الاقتصادية للشركات الصغيرة لتعظيم الفرص من خلال أن تصبح جهات مضمونة وتتنافس على العقود المتعلقة بالنقل من خلال التعليم والموارد لفهم إدارة المخاطر والسلامة وتطوير القوى العاملة وقدرات الشركة.</a:t>
            </a:r>
            <a:endParaRPr sz="3000" kern="0" dirty="0">
              <a:solidFill>
                <a:sysClr val="windowText" lastClr="000000"/>
              </a:solidFill>
              <a:latin typeface="Sakkal Majalla" panose="02000000000000000000" pitchFamily="2" charset="-78"/>
              <a:ea typeface="Source Sans Pro" panose="020B0503030403020204" pitchFamily="34" charset="0"/>
              <a:cs typeface="Sakkal Majalla" panose="02000000000000000000" pitchFamily="2" charset="-78"/>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2">
            <a:extLst>
              <a:ext uri="{FF2B5EF4-FFF2-40B4-BE49-F238E27FC236}">
                <a16:creationId xmlns:a16="http://schemas.microsoft.com/office/drawing/2014/main" id="{AD954B7A-4CB6-45E0-A0AA-ED53EA1ABC04}"/>
              </a:ext>
            </a:extLst>
          </p:cNvPr>
          <p:cNvSpPr txBox="1">
            <a:spLocks noGrp="1"/>
          </p:cNvSpPr>
          <p:nvPr>
            <p:ph type="title" idx="4294967295"/>
          </p:nvPr>
        </p:nvSpPr>
        <p:spPr>
          <a:xfrm>
            <a:off x="4644277" y="471010"/>
            <a:ext cx="6874017" cy="590697"/>
          </a:xfrm>
          <a:prstGeom prst="rect">
            <a:avLst/>
          </a:prstGeom>
          <a:noFill/>
          <a:ln>
            <a:noFill/>
            <a:prstDash/>
          </a:ln>
          <a:effectLst/>
        </p:spPr>
        <p:txBody>
          <a:bodyPr rot="0" spcFirstLastPara="0" vertOverflow="overflow" horzOverflow="overflow" vert="horz" wrap="square" lIns="0" tIns="16087" rIns="0" bIns="0" numCol="1" spcCol="0" rtlCol="0" fromWordArt="0" anchor="t" anchorCtr="0" forceAA="0" compatLnSpc="1">
            <a:prstTxWarp prst="textNoShape">
              <a:avLst/>
            </a:prstTxWarp>
            <a:spAutoFit/>
          </a:bodyPr>
          <a:lstStyle>
            <a:lvl1pPr>
              <a:defRPr sz="3200" b="1" i="0">
                <a:solidFill>
                  <a:schemeClr val="bg1"/>
                </a:solidFill>
                <a:latin typeface="Century Gothic"/>
                <a:ea typeface="+mj-ea"/>
                <a:cs typeface="Century Gothic"/>
              </a:defRPr>
            </a:lvl1pPr>
          </a:lstStyle>
          <a:p>
            <a:pPr marL="16933" marR="0" lvl="0" indent="0" algn="r" defTabSz="914400" rtl="1" eaLnBrk="1" fontAlgn="auto" latinLnBrk="0" hangingPunct="1">
              <a:lnSpc>
                <a:spcPct val="100000"/>
              </a:lnSpc>
              <a:spcBef>
                <a:spcPts val="127"/>
              </a:spcBef>
              <a:spcAft>
                <a:spcPts val="0"/>
              </a:spcAft>
              <a:buClrTx/>
              <a:buSzTx/>
              <a:buFontTx/>
              <a:buNone/>
              <a:tabLst/>
              <a:defRPr/>
            </a:pPr>
            <a:r>
              <a:rPr kumimoji="0" lang="ar" sz="3600" b="1" i="0" u="none" strike="noStrike" kern="1200" cap="none" spc="-152" normalizeH="0" baseline="0" dirty="0">
                <a:ln>
                  <a:noFill/>
                </a:ln>
                <a:solidFill>
                  <a:srgbClr val="073963"/>
                </a:solidFill>
                <a:effectLst/>
                <a:uLnTx/>
                <a:uFillTx/>
                <a:latin typeface="Sakkal Majalla" panose="02000000000000000000" pitchFamily="2" charset="-78"/>
                <a:cs typeface="Sakkal Majalla" panose="02000000000000000000" pitchFamily="2" charset="-78"/>
              </a:rPr>
              <a:t>برنامج التثقيف حول إيداع الكفالة التابع لوزارة النقل</a:t>
            </a:r>
            <a:endParaRPr kumimoji="0" lang="ar" sz="3600" b="1" i="0" u="none" strike="noStrike" kern="1200" cap="none" spc="0" normalizeH="0" baseline="0" noProof="0" dirty="0">
              <a:ln>
                <a:noFill/>
              </a:ln>
              <a:solidFill>
                <a:schemeClr val="bg1"/>
              </a:solidFill>
              <a:effectLst/>
              <a:uLnTx/>
              <a:uFillTx/>
              <a:latin typeface="Sakkal Majalla" panose="02000000000000000000" pitchFamily="2" charset="-78"/>
              <a:ea typeface="Source Sans Pro" panose="020B0503030403020204" pitchFamily="34" charset="0"/>
              <a:cs typeface="Sakkal Majalla" panose="02000000000000000000" pitchFamily="2" charset="-78"/>
            </a:endParaRPr>
          </a:p>
        </p:txBody>
      </p:sp>
      <p:sp>
        <p:nvSpPr>
          <p:cNvPr id="3" name="Text Placeholder 2">
            <a:extLst>
              <a:ext uri="{FF2B5EF4-FFF2-40B4-BE49-F238E27FC236}">
                <a16:creationId xmlns:a16="http://schemas.microsoft.com/office/drawing/2014/main" id="{79E20528-C667-4569-93CF-982D65450E2F}"/>
              </a:ext>
            </a:extLst>
          </p:cNvPr>
          <p:cNvSpPr>
            <a:spLocks noGrp="1"/>
          </p:cNvSpPr>
          <p:nvPr>
            <p:ph type="body" idx="1"/>
          </p:nvPr>
        </p:nvSpPr>
        <p:spPr>
          <a:xfrm>
            <a:off x="5689600" y="1683840"/>
            <a:ext cx="6096000" cy="4103688"/>
          </a:xfrm>
        </p:spPr>
        <p:txBody>
          <a:bodyPr>
            <a:normAutofit/>
          </a:bodyPr>
          <a:lstStyle/>
          <a:p>
            <a:pPr marL="380990" indent="-380990" algn="r" rtl="1"/>
            <a:r>
              <a:rPr lang="ar" sz="2200" b="0" i="0" u="none" baseline="0" dirty="0">
                <a:solidFill>
                  <a:srgbClr val="1A3F6C"/>
                </a:solidFill>
                <a:latin typeface="Sakkal Majalla" panose="02000000000000000000" pitchFamily="2" charset="-78"/>
                <a:ea typeface="Source Sans Pro" panose="020B0503030403020204" pitchFamily="34" charset="0"/>
                <a:cs typeface="Sakkal Majalla" panose="02000000000000000000" pitchFamily="2" charset="-78"/>
              </a:rPr>
              <a:t>تقديم برنامجين تثقيفين حول إيداع الكفالة على الأقل سنوياً = 10 ساعات من التدريس</a:t>
            </a:r>
            <a:endParaRPr lang="ar" sz="2200" dirty="0">
              <a:solidFill>
                <a:srgbClr val="1A3F6C"/>
              </a:solidFill>
              <a:latin typeface="Sakkal Majalla" panose="02000000000000000000" pitchFamily="2" charset="-78"/>
              <a:ea typeface="Source Sans Pro" panose="020B0503030403020204" pitchFamily="34" charset="0"/>
              <a:cs typeface="Sakkal Majalla" panose="02000000000000000000" pitchFamily="2" charset="-78"/>
            </a:endParaRPr>
          </a:p>
          <a:p>
            <a:pPr marL="380990" indent="-380990" algn="r" rtl="1"/>
            <a:r>
              <a:rPr lang="ar" sz="2200" b="0" i="0" u="none" baseline="0" dirty="0">
                <a:solidFill>
                  <a:srgbClr val="1A3F6C"/>
                </a:solidFill>
                <a:latin typeface="Sakkal Majalla" panose="02000000000000000000" pitchFamily="2" charset="-78"/>
                <a:ea typeface="Source Sans Pro" panose="020B0503030403020204" pitchFamily="34" charset="0"/>
                <a:cs typeface="Sakkal Majalla" panose="02000000000000000000" pitchFamily="2" charset="-78"/>
              </a:rPr>
              <a:t>بالنسبة لكل فعالية من فعاليات البرنامج التثقيفي حول إيداع الكفالة، اعمل مع منتجي/وكلاء السندات المحليين في منطقتك والمشاركين من الشركات الصغيرة المحرومة لتقديم ما لا يقل عن 10 شركات في البرنامج التثقيفي حول إيداع الكفالة مع إمكانية الوصول إلى السندات أو زيادة في قدرة إيداع الكفالة</a:t>
            </a:r>
          </a:p>
          <a:p>
            <a:pPr marL="380990" indent="-380990" algn="r" rtl="1"/>
            <a:r>
              <a:rPr lang="ar" sz="2200" b="1" i="0" u="none" baseline="0" dirty="0">
                <a:solidFill>
                  <a:srgbClr val="1A3F6C"/>
                </a:solidFill>
                <a:latin typeface="Sakkal Majalla" panose="02000000000000000000" pitchFamily="2" charset="-78"/>
                <a:ea typeface="Source Sans Pro" panose="020B0503030403020204" pitchFamily="34" charset="0"/>
                <a:cs typeface="Sakkal Majalla" panose="02000000000000000000" pitchFamily="2" charset="-78"/>
              </a:rPr>
              <a:t>مذكرة التفاهم بين وزارة النقل الأمريكية وهيئة المشاريع الصغيرة:</a:t>
            </a:r>
            <a:r>
              <a:rPr lang="ar" sz="2200" b="0" i="0" u="none" baseline="0" dirty="0">
                <a:solidFill>
                  <a:srgbClr val="1A3F6C"/>
                </a:solidFill>
                <a:latin typeface="Sakkal Majalla" panose="02000000000000000000" pitchFamily="2" charset="-78"/>
                <a:ea typeface="Source Sans Pro" panose="020B0503030403020204" pitchFamily="34" charset="0"/>
                <a:cs typeface="Sakkal Majalla" panose="02000000000000000000" pitchFamily="2" charset="-78"/>
              </a:rPr>
              <a:t> التعاون المستمر لدعم الشركات الصغيرة للحصول على خدمات الدعم فيما يتعلق بإيداع الكفالة </a:t>
            </a:r>
          </a:p>
          <a:p>
            <a:pPr marL="380990" indent="-380990" algn="r" rtl="1"/>
            <a:r>
              <a:rPr lang="ar" sz="2200" b="0" i="0" u="none" baseline="0" dirty="0">
                <a:solidFill>
                  <a:srgbClr val="1A3F6C"/>
                </a:solidFill>
                <a:latin typeface="Sakkal Majalla" panose="02000000000000000000" pitchFamily="2" charset="-78"/>
                <a:ea typeface="Source Sans Pro" panose="020B0503030403020204" pitchFamily="34" charset="0"/>
                <a:cs typeface="Sakkal Majalla" panose="02000000000000000000" pitchFamily="2" charset="-78"/>
              </a:rPr>
              <a:t>معرفة المزيد:  </a:t>
            </a:r>
            <a:r>
              <a:rPr lang="ar" sz="2200" b="0" i="0" u="none" baseline="0" dirty="0">
                <a:latin typeface="Sakkal Majalla" panose="02000000000000000000" pitchFamily="2" charset="-78"/>
                <a:cs typeface="Sakkal Majalla" panose="02000000000000000000" pitchFamily="2" charset="-78"/>
                <a:hlinkClick r:id="rId3"/>
              </a:rPr>
              <a:t>برنامج التثقيف حول إيداع الكفالة | وزارة النقل الأمريكية</a:t>
            </a:r>
            <a:endParaRPr lang="ar" sz="2200" dirty="0">
              <a:solidFill>
                <a:srgbClr val="1A3F6C"/>
              </a:solidFill>
              <a:latin typeface="Sakkal Majalla" panose="02000000000000000000" pitchFamily="2" charset="-78"/>
              <a:ea typeface="Source Sans Pro" panose="020B0503030403020204" pitchFamily="34" charset="0"/>
              <a:cs typeface="Sakkal Majalla" panose="02000000000000000000" pitchFamily="2" charset="-78"/>
            </a:endParaRPr>
          </a:p>
        </p:txBody>
      </p:sp>
      <p:pic>
        <p:nvPicPr>
          <p:cNvPr id="5122" name="Picture 2" descr="صورة نظام النقل">
            <a:extLst>
              <a:ext uri="{FF2B5EF4-FFF2-40B4-BE49-F238E27FC236}">
                <a16:creationId xmlns:a16="http://schemas.microsoft.com/office/drawing/2014/main" id="{8B087138-71C1-4588-A70D-20DFAF65BFA0}"/>
              </a:ext>
              <a:ext uri="{C183D7F6-B498-43B3-948B-1728B52AA6E4}">
                <adec:decorative xmlns:adec="http://schemas.microsoft.com/office/drawing/2017/decorative" val="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3575" y="1683840"/>
            <a:ext cx="4572000" cy="30517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81555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F36FA5-4DE5-E552-3ECE-D4F39B4C07BA}"/>
              </a:ext>
            </a:extLst>
          </p:cNvPr>
          <p:cNvSpPr>
            <a:spLocks noGrp="1"/>
          </p:cNvSpPr>
          <p:nvPr>
            <p:ph type="title"/>
          </p:nvPr>
        </p:nvSpPr>
        <p:spPr/>
        <p:txBody>
          <a:bodyPr>
            <a:normAutofit/>
          </a:bodyPr>
          <a:lstStyle/>
          <a:p>
            <a:pPr rtl="1"/>
            <a:r>
              <a:rPr lang="ar" sz="3300" b="1" i="0" u="none" baseline="0" dirty="0">
                <a:latin typeface="Sakkal Majalla" panose="02000000000000000000" pitchFamily="2" charset="-78"/>
                <a:ea typeface="Source Sans Pro" panose="020F0502020204030204" pitchFamily="34" charset="0"/>
                <a:cs typeface="Sakkal Majalla" panose="02000000000000000000" pitchFamily="2" charset="-78"/>
              </a:rPr>
              <a:t>موارد إضافية قد تكون ذات صلة بشركتك الصغيرة</a:t>
            </a:r>
          </a:p>
        </p:txBody>
      </p:sp>
      <p:sp>
        <p:nvSpPr>
          <p:cNvPr id="5" name="Content Placeholder 4">
            <a:extLst>
              <a:ext uri="{FF2B5EF4-FFF2-40B4-BE49-F238E27FC236}">
                <a16:creationId xmlns:a16="http://schemas.microsoft.com/office/drawing/2014/main" id="{AF7A526A-242C-B072-892F-5C9BC2B73662}"/>
              </a:ext>
            </a:extLst>
          </p:cNvPr>
          <p:cNvSpPr>
            <a:spLocks noGrp="1"/>
          </p:cNvSpPr>
          <p:nvPr>
            <p:ph idx="1"/>
          </p:nvPr>
        </p:nvSpPr>
        <p:spPr>
          <a:xfrm>
            <a:off x="838200" y="1681261"/>
            <a:ext cx="10515600" cy="4532224"/>
          </a:xfrm>
        </p:spPr>
        <p:txBody>
          <a:bodyPr>
            <a:normAutofit/>
          </a:bodyPr>
          <a:lstStyle/>
          <a:p>
            <a:pPr algn="r" rtl="1"/>
            <a:r>
              <a:rPr lang="ar" sz="2200" b="0" i="0" u="none" baseline="0" dirty="0">
                <a:latin typeface="Sakkal Majalla" panose="02000000000000000000" pitchFamily="2" charset="-78"/>
                <a:ea typeface="Source Sans Pro" panose="020F0502020204030204" pitchFamily="34" charset="0"/>
                <a:cs typeface="Sakkal Majalla" panose="02000000000000000000" pitchFamily="2" charset="-78"/>
              </a:rPr>
              <a:t>معلومات عامة وأفضل الممارسات بشأن التعاقد مع وزارة النقل - </a:t>
            </a:r>
            <a:r>
              <a:rPr lang="ar" sz="2200" b="0" i="0" u="none" baseline="0" dirty="0">
                <a:latin typeface="Sakkal Majalla" panose="02000000000000000000" pitchFamily="2" charset="-78"/>
                <a:ea typeface="Source Sans Pro" panose="020F0502020204030204" pitchFamily="34" charset="0"/>
                <a:cs typeface="Sakkal Majalla" panose="02000000000000000000" pitchFamily="2" charset="-78"/>
                <a:hlinkClick r:id="rId2"/>
              </a:rPr>
              <a:t>معلومات عامة عن التعاقد مع وزارة النقل</a:t>
            </a:r>
            <a:endParaRPr lang="ar" sz="2200" dirty="0">
              <a:latin typeface="Sakkal Majalla" panose="02000000000000000000" pitchFamily="2" charset="-78"/>
              <a:ea typeface="Source Sans Pro" panose="020F0502020204030204" pitchFamily="34" charset="0"/>
              <a:cs typeface="Sakkal Majalla" panose="02000000000000000000" pitchFamily="2" charset="-78"/>
            </a:endParaRPr>
          </a:p>
          <a:p>
            <a:pPr algn="r" rtl="1"/>
            <a:r>
              <a:rPr lang="ar" sz="2200" b="0" i="0" u="none" baseline="0" dirty="0">
                <a:latin typeface="Sakkal Majalla" panose="02000000000000000000" pitchFamily="2" charset="-78"/>
                <a:ea typeface="Source Sans Pro" panose="020F0502020204030204" pitchFamily="34" charset="0"/>
                <a:cs typeface="Sakkal Majalla" panose="02000000000000000000" pitchFamily="2" charset="-78"/>
              </a:rPr>
              <a:t>توقعات فرص المشتريات لقسم النقل للشركات الصغيرة - </a:t>
            </a:r>
            <a:r>
              <a:rPr lang="ar" sz="2200" b="0" i="0" u="none" baseline="0" dirty="0">
                <a:latin typeface="Sakkal Majalla" panose="02000000000000000000" pitchFamily="2" charset="-78"/>
                <a:ea typeface="Source Sans Pro" panose="020F0502020204030204" pitchFamily="34" charset="0"/>
                <a:cs typeface="Sakkal Majalla" panose="02000000000000000000" pitchFamily="2" charset="-78"/>
                <a:hlinkClick r:id="rId3"/>
              </a:rPr>
              <a:t>توقعات فرص المشتريات | وزارة النقل الأمريكية</a:t>
            </a:r>
            <a:endParaRPr lang="ar" sz="2200" dirty="0">
              <a:latin typeface="Sakkal Majalla" panose="02000000000000000000" pitchFamily="2" charset="-78"/>
              <a:ea typeface="Source Sans Pro" panose="020F0502020204030204" pitchFamily="34" charset="0"/>
              <a:cs typeface="Sakkal Majalla" panose="02000000000000000000" pitchFamily="2" charset="-78"/>
            </a:endParaRPr>
          </a:p>
          <a:p>
            <a:pPr algn="r" rtl="1"/>
            <a:r>
              <a:rPr lang="ar" sz="2200" b="0" i="0" u="none" baseline="0" dirty="0">
                <a:latin typeface="Sakkal Majalla" panose="02000000000000000000" pitchFamily="2" charset="-78"/>
                <a:ea typeface="Source Sans Pro" panose="020F0502020204030204" pitchFamily="34" charset="0"/>
                <a:cs typeface="Sakkal Majalla" panose="02000000000000000000" pitchFamily="2" charset="-78"/>
              </a:rPr>
              <a:t>فرص التعاقد الاتحادية - </a:t>
            </a:r>
            <a:r>
              <a:rPr lang="ar" sz="2200" b="0" i="0" u="none" baseline="0" dirty="0">
                <a:latin typeface="Sakkal Majalla" panose="02000000000000000000" pitchFamily="2" charset="-78"/>
                <a:ea typeface="Source Sans Pro" panose="020F0502020204030204" pitchFamily="34" charset="0"/>
                <a:cs typeface="Sakkal Majalla" panose="02000000000000000000" pitchFamily="2" charset="-78"/>
                <a:hlinkClick r:id="rId4"/>
              </a:rPr>
              <a:t>SAM.gov | الصفحة الرئيسية</a:t>
            </a:r>
            <a:endParaRPr lang="ar" sz="2200" dirty="0">
              <a:solidFill>
                <a:schemeClr val="accent1">
                  <a:lumMod val="75000"/>
                </a:schemeClr>
              </a:solidFill>
              <a:latin typeface="Sakkal Majalla" panose="02000000000000000000" pitchFamily="2" charset="-78"/>
              <a:ea typeface="Source Sans Pro" panose="020F0502020204030204" pitchFamily="34" charset="0"/>
              <a:cs typeface="Sakkal Majalla" panose="02000000000000000000" pitchFamily="2" charset="-78"/>
            </a:endParaRPr>
          </a:p>
          <a:p>
            <a:pPr algn="r" rtl="1"/>
            <a:r>
              <a:rPr lang="ar" sz="2200" b="0" i="0" u="none" baseline="0" dirty="0">
                <a:latin typeface="Sakkal Majalla" panose="02000000000000000000" pitchFamily="2" charset="-78"/>
                <a:ea typeface="Source Sans Pro" panose="020F0502020204030204" pitchFamily="34" charset="0"/>
                <a:cs typeface="Sakkal Majalla" panose="02000000000000000000" pitchFamily="2" charset="-78"/>
              </a:rPr>
              <a:t> مراكز الموارد لمكتب انتفاع الأعمال التجارية الصغيرة والمحرومة لوزارة النقل الأمريكية - </a:t>
            </a:r>
            <a:r>
              <a:rPr lang="ar" sz="2200" b="0" i="0" u="none" baseline="0" dirty="0">
                <a:latin typeface="Sakkal Majalla" panose="02000000000000000000" pitchFamily="2" charset="-78"/>
                <a:ea typeface="Source Sans Pro" panose="020F0502020204030204" pitchFamily="34" charset="0"/>
                <a:cs typeface="Sakkal Majalla" panose="02000000000000000000" pitchFamily="2" charset="-78"/>
                <a:hlinkClick r:id="rId5"/>
              </a:rPr>
              <a:t>مراكز موارد النقل للشركات الصغيرة | وزارة النقل الأمريكية</a:t>
            </a:r>
            <a:endParaRPr lang="ar" sz="2200" dirty="0">
              <a:latin typeface="Sakkal Majalla" panose="02000000000000000000" pitchFamily="2" charset="-78"/>
              <a:ea typeface="Source Sans Pro" panose="020F0502020204030204" pitchFamily="34" charset="0"/>
              <a:cs typeface="Sakkal Majalla" panose="02000000000000000000" pitchFamily="2" charset="-78"/>
            </a:endParaRPr>
          </a:p>
          <a:p>
            <a:pPr algn="r" rtl="1"/>
            <a:r>
              <a:rPr lang="ar" sz="2200" b="0" i="0" u="none" baseline="0" dirty="0">
                <a:latin typeface="Sakkal Majalla" panose="02000000000000000000" pitchFamily="2" charset="-78"/>
                <a:ea typeface="Source Sans Pro" panose="020F0502020204030204" pitchFamily="34" charset="0"/>
                <a:cs typeface="Sakkal Majalla" panose="02000000000000000000" pitchFamily="2" charset="-78"/>
              </a:rPr>
              <a:t>USDOT Connections MarketPlace - </a:t>
            </a:r>
            <a:r>
              <a:rPr lang="ar" sz="2200" b="0" i="0" u="none" baseline="0" dirty="0">
                <a:latin typeface="Sakkal Majalla" panose="02000000000000000000" pitchFamily="2" charset="-78"/>
                <a:ea typeface="Source Sans Pro" panose="020F0502020204030204" pitchFamily="34" charset="0"/>
                <a:cs typeface="Sakkal Majalla" panose="02000000000000000000" pitchFamily="2" charset="-78"/>
                <a:hlinkClick r:id="rId6"/>
              </a:rPr>
              <a:t>مكتب انتفاع الأعمال التجارية الصغيرة والمحرومة لوزارة النقل: سوق</a:t>
            </a:r>
            <a:r>
              <a:rPr lang="ar-SY" sz="2200" b="0" i="0" u="none" baseline="0" dirty="0">
                <a:latin typeface="Sakkal Majalla" panose="02000000000000000000" pitchFamily="2" charset="-78"/>
                <a:ea typeface="Source Sans Pro" panose="020F0502020204030204" pitchFamily="34" charset="0"/>
                <a:cs typeface="Sakkal Majalla" panose="02000000000000000000" pitchFamily="2" charset="-78"/>
                <a:hlinkClick r:id="rId6"/>
              </a:rPr>
              <a:t> </a:t>
            </a:r>
            <a:r>
              <a:rPr lang="en-US" sz="2200" b="0" i="0" u="none" baseline="0" dirty="0">
                <a:latin typeface="Sakkal Majalla" panose="02000000000000000000" pitchFamily="2" charset="-78"/>
                <a:ea typeface="Source Sans Pro" panose="020F0502020204030204" pitchFamily="34" charset="0"/>
                <a:cs typeface="Sakkal Majalla" panose="02000000000000000000" pitchFamily="2" charset="-78"/>
                <a:hlinkClick r:id="rId6"/>
              </a:rPr>
              <a:t>Connections </a:t>
            </a:r>
            <a:r>
              <a:rPr lang="en-US" sz="2200" b="0" i="0" u="none" baseline="0" dirty="0" err="1">
                <a:latin typeface="Sakkal Majalla" panose="02000000000000000000" pitchFamily="2" charset="-78"/>
                <a:ea typeface="Source Sans Pro" panose="020F0502020204030204" pitchFamily="34" charset="0"/>
                <a:cs typeface="Sakkal Majalla" panose="02000000000000000000" pitchFamily="2" charset="-78"/>
                <a:hlinkClick r:id="rId6"/>
              </a:rPr>
              <a:t>MarketPlace</a:t>
            </a:r>
            <a:r>
              <a:rPr lang="ar-SY" sz="2200" dirty="0">
                <a:latin typeface="Sakkal Majalla" panose="02000000000000000000" pitchFamily="2" charset="-78"/>
                <a:ea typeface="Source Sans Pro" panose="020F0502020204030204" pitchFamily="34" charset="0"/>
                <a:cs typeface="Sakkal Majalla" panose="02000000000000000000" pitchFamily="2" charset="-78"/>
                <a:hlinkClick r:id="rId6"/>
              </a:rPr>
              <a:t> </a:t>
            </a:r>
            <a:r>
              <a:rPr lang="ar-SA" sz="2200" b="0" i="0" u="none" baseline="0" dirty="0">
                <a:latin typeface="Sakkal Majalla" panose="02000000000000000000" pitchFamily="2" charset="-78"/>
                <a:ea typeface="Source Sans Pro" panose="020F0502020204030204" pitchFamily="34" charset="0"/>
                <a:cs typeface="Sakkal Majalla" panose="02000000000000000000" pitchFamily="2" charset="-78"/>
                <a:hlinkClick r:id="rId6"/>
              </a:rPr>
              <a:t>المدعوم من</a:t>
            </a:r>
            <a:r>
              <a:rPr lang="ar" sz="2200" b="0" i="0" u="none" baseline="0" dirty="0">
                <a:latin typeface="Sakkal Majalla" panose="02000000000000000000" pitchFamily="2" charset="-78"/>
                <a:ea typeface="Source Sans Pro" panose="020F0502020204030204" pitchFamily="34" charset="0"/>
                <a:cs typeface="Sakkal Majalla" panose="02000000000000000000" pitchFamily="2" charset="-78"/>
                <a:hlinkClick r:id="rId6"/>
              </a:rPr>
              <a:t>: </a:t>
            </a:r>
            <a:r>
              <a:rPr lang="en-US" sz="2200" b="0" i="0" u="none" baseline="0" dirty="0">
                <a:latin typeface="Sakkal Majalla" panose="02000000000000000000" pitchFamily="2" charset="-78"/>
                <a:ea typeface="Source Sans Pro" panose="020F0502020204030204" pitchFamily="34" charset="0"/>
                <a:cs typeface="Sakkal Majalla" panose="02000000000000000000" pitchFamily="2" charset="-78"/>
                <a:hlinkClick r:id="rId6"/>
              </a:rPr>
              <a:t>My Business Matches</a:t>
            </a:r>
            <a:r>
              <a:rPr lang="ar" sz="2200" b="0" i="0" u="none" baseline="0" dirty="0">
                <a:latin typeface="Sakkal Majalla" panose="02000000000000000000" pitchFamily="2" charset="-78"/>
                <a:ea typeface="Source Sans Pro" panose="020F0502020204030204" pitchFamily="34" charset="0"/>
                <a:cs typeface="Sakkal Majalla" panose="02000000000000000000" pitchFamily="2" charset="-78"/>
                <a:hlinkClick r:id="rId6"/>
              </a:rPr>
              <a:t> (dotcmp.com)</a:t>
            </a:r>
            <a:endParaRPr lang="ar" sz="2200" dirty="0">
              <a:latin typeface="Sakkal Majalla" panose="02000000000000000000" pitchFamily="2" charset="-78"/>
              <a:ea typeface="Source Sans Pro" panose="020F0502020204030204" pitchFamily="34" charset="0"/>
              <a:cs typeface="Sakkal Majalla" panose="02000000000000000000" pitchFamily="2" charset="-78"/>
            </a:endParaRPr>
          </a:p>
          <a:p>
            <a:pPr algn="r" rtl="1"/>
            <a:r>
              <a:rPr lang="ar" sz="2200" b="0" i="0" u="none" baseline="0" dirty="0">
                <a:latin typeface="Sakkal Majalla" panose="02000000000000000000" pitchFamily="2" charset="-78"/>
                <a:ea typeface="Source Sans Pro" panose="020F0502020204030204" pitchFamily="34" charset="0"/>
                <a:cs typeface="Sakkal Majalla" panose="02000000000000000000" pitchFamily="2" charset="-78"/>
              </a:rPr>
              <a:t>فرص التمويل عبر ملاح قانون البنية التحتية المشترك بين الحزبين لوزارة النقل الأمريكية </a:t>
            </a:r>
            <a:r>
              <a:rPr lang="ar" sz="2200" b="0" i="0" u="none" baseline="0" dirty="0">
                <a:latin typeface="Sakkal Majalla" panose="02000000000000000000" pitchFamily="2" charset="-78"/>
                <a:ea typeface="Source Sans Pro" panose="020F0502020204030204" pitchFamily="34" charset="0"/>
                <a:cs typeface="Sakkal Majalla" panose="02000000000000000000" pitchFamily="2" charset="-78"/>
                <a:hlinkClick r:id="rId7"/>
              </a:rPr>
              <a:t>فرص تمويل قانون البنية التحتية المشترك بين الحزبين | وزارة النقل الأمريكية</a:t>
            </a:r>
            <a:endParaRPr lang="ar" sz="2200" dirty="0">
              <a:latin typeface="Sakkal Majalla" panose="02000000000000000000" pitchFamily="2" charset="-78"/>
              <a:ea typeface="Source Sans Pro" panose="020F0502020204030204" pitchFamily="34" charset="0"/>
              <a:cs typeface="Sakkal Majalla" panose="02000000000000000000" pitchFamily="2" charset="-78"/>
            </a:endParaRPr>
          </a:p>
          <a:p>
            <a:endParaRPr lang="ar" sz="2200" dirty="0">
              <a:latin typeface="Sakkal Majalla" panose="02000000000000000000" pitchFamily="2" charset="-78"/>
              <a:ea typeface="Source Sans Pro" panose="020F0502020204030204" pitchFamily="34" charset="0"/>
              <a:cs typeface="Sakkal Majalla" panose="02000000000000000000" pitchFamily="2" charset="-78"/>
            </a:endParaRPr>
          </a:p>
          <a:p>
            <a:endParaRPr lang="ar" sz="2200" dirty="0">
              <a:latin typeface="Sakkal Majalla" panose="02000000000000000000" pitchFamily="2" charset="-78"/>
              <a:ea typeface="Source Sans Pro" panose="020F0502020204030204" pitchFamily="34" charset="0"/>
              <a:cs typeface="Sakkal Majalla" panose="02000000000000000000" pitchFamily="2" charset="-78"/>
            </a:endParaRPr>
          </a:p>
        </p:txBody>
      </p:sp>
    </p:spTree>
    <p:extLst>
      <p:ext uri="{BB962C8B-B14F-4D97-AF65-F5344CB8AC3E}">
        <p14:creationId xmlns:p14="http://schemas.microsoft.com/office/powerpoint/2010/main" val="1031815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62CE617A-42C0-4693-BB46-D65F2E2E9283}"/>
              </a:ext>
            </a:extLst>
          </p:cNvPr>
          <p:cNvSpPr>
            <a:spLocks noGrp="1"/>
          </p:cNvSpPr>
          <p:nvPr>
            <p:ph type="ctrTitle"/>
          </p:nvPr>
        </p:nvSpPr>
        <p:spPr>
          <a:xfrm>
            <a:off x="2667000" y="2525132"/>
            <a:ext cx="6391275" cy="2387600"/>
          </a:xfrm>
        </p:spPr>
        <p:txBody>
          <a:bodyPr/>
          <a:lstStyle/>
          <a:p>
            <a:pPr rtl="1"/>
            <a:r>
              <a:rPr lang="ar" b="1" i="0" u="none" spc="0" baseline="0">
                <a:latin typeface="Sakkal Majalla" panose="02000000000000000000" pitchFamily="2" charset="-78"/>
                <a:cs typeface="Sakkal Majalla" panose="02000000000000000000" pitchFamily="2" charset="-78"/>
              </a:rPr>
              <a:t>كيف يمكن القيام بما يلي:  </a:t>
            </a:r>
            <a:br>
              <a:rPr lang="ar" spc="0">
                <a:latin typeface="Sakkal Majalla" panose="02000000000000000000" pitchFamily="2" charset="-78"/>
                <a:cs typeface="Sakkal Majalla" panose="02000000000000000000" pitchFamily="2" charset="-78"/>
              </a:rPr>
            </a:br>
            <a:r>
              <a:rPr lang="ar" b="1" i="0" u="none" spc="0" baseline="0">
                <a:latin typeface="Sakkal Majalla" panose="02000000000000000000" pitchFamily="2" charset="-78"/>
                <a:cs typeface="Sakkal Majalla" panose="02000000000000000000" pitchFamily="2" charset="-78"/>
              </a:rPr>
              <a:t>التعاقد مع وزارة النقل الأمريكية</a:t>
            </a:r>
            <a:endParaRPr lang="ar" i="1" spc="0"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10248819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8519A-5583-AF89-F212-0DEBBB74D68A}"/>
              </a:ext>
            </a:extLst>
          </p:cNvPr>
          <p:cNvSpPr>
            <a:spLocks noGrp="1"/>
          </p:cNvSpPr>
          <p:nvPr>
            <p:ph type="title"/>
          </p:nvPr>
        </p:nvSpPr>
        <p:spPr/>
        <p:txBody>
          <a:bodyPr>
            <a:normAutofit fontScale="90000"/>
          </a:bodyPr>
          <a:lstStyle/>
          <a:p>
            <a:pPr rtl="1"/>
            <a:r>
              <a:rPr lang="ar" sz="3600" b="1" i="0" u="none" baseline="0">
                <a:latin typeface="Sakkal Majalla" panose="02000000000000000000" pitchFamily="2" charset="-78"/>
                <a:cs typeface="Sakkal Majalla" panose="02000000000000000000" pitchFamily="2" charset="-78"/>
              </a:rPr>
              <a:t>أهداف دليل التوجيه الخاص بنا</a:t>
            </a:r>
          </a:p>
        </p:txBody>
      </p:sp>
      <p:sp>
        <p:nvSpPr>
          <p:cNvPr id="3" name="Content Placeholder 2">
            <a:extLst>
              <a:ext uri="{FF2B5EF4-FFF2-40B4-BE49-F238E27FC236}">
                <a16:creationId xmlns:a16="http://schemas.microsoft.com/office/drawing/2014/main" id="{B533AA94-F383-F6E0-D2BA-418CCCF44A12}"/>
              </a:ext>
            </a:extLst>
          </p:cNvPr>
          <p:cNvSpPr>
            <a:spLocks noGrp="1"/>
          </p:cNvSpPr>
          <p:nvPr>
            <p:ph idx="1"/>
          </p:nvPr>
        </p:nvSpPr>
        <p:spPr>
          <a:xfrm>
            <a:off x="838200" y="1246095"/>
            <a:ext cx="10967013" cy="4786156"/>
          </a:xfrm>
        </p:spPr>
        <p:txBody>
          <a:bodyPr/>
          <a:lstStyle/>
          <a:p>
            <a:pPr marL="0" indent="0" algn="r" rtl="1">
              <a:buNone/>
            </a:pPr>
            <a:r>
              <a:rPr lang="ar" sz="2000" b="0" i="0" u="none" baseline="0" dirty="0">
                <a:latin typeface="Sakkal Majalla" panose="02000000000000000000" pitchFamily="2" charset="-78"/>
                <a:cs typeface="Sakkal Majalla" panose="02000000000000000000" pitchFamily="2" charset="-78"/>
              </a:rPr>
              <a:t>نأمل أن نصل إلى نهاية العرض وقد تكون فهمت ما يلي:</a:t>
            </a:r>
          </a:p>
          <a:p>
            <a:pPr algn="r" rtl="1">
              <a:buFont typeface="Arial" panose="020B0604020202020204" pitchFamily="34" charset="0"/>
              <a:buChar char="•"/>
            </a:pPr>
            <a:r>
              <a:rPr lang="ar" sz="2000" b="0" i="0" u="none" baseline="0" dirty="0">
                <a:latin typeface="Sakkal Majalla" panose="02000000000000000000" pitchFamily="2" charset="-78"/>
                <a:cs typeface="Sakkal Majalla" panose="02000000000000000000" pitchFamily="2" charset="-78"/>
              </a:rPr>
              <a:t>ما هي مصادر تمويل وزارة النقل التي قد تكون ذات صلة بشركتك الصغيرة؟ </a:t>
            </a:r>
          </a:p>
          <a:p>
            <a:pPr algn="r" rtl="1">
              <a:buFont typeface="Arial" panose="020B0604020202020204" pitchFamily="34" charset="0"/>
              <a:buChar char="•"/>
            </a:pPr>
            <a:r>
              <a:rPr lang="ar" sz="2000" b="0" i="0" u="none" baseline="0" dirty="0">
                <a:latin typeface="Sakkal Majalla" panose="02000000000000000000" pitchFamily="2" charset="-78"/>
                <a:cs typeface="Sakkal Majalla" panose="02000000000000000000" pitchFamily="2" charset="-78"/>
              </a:rPr>
              <a:t>كيف ومتى يتم الوصول إلى العقود من خلال مصادر التمويل هذه</a:t>
            </a:r>
          </a:p>
          <a:p>
            <a:pPr algn="r" rtl="1">
              <a:buFont typeface="Arial" panose="020B0604020202020204" pitchFamily="34" charset="0"/>
              <a:buChar char="•"/>
            </a:pPr>
            <a:r>
              <a:rPr lang="ar" sz="2000" b="0" i="0" u="none" baseline="0" dirty="0">
                <a:latin typeface="Sakkal Majalla" panose="02000000000000000000" pitchFamily="2" charset="-78"/>
                <a:cs typeface="Sakkal Majalla" panose="02000000000000000000" pitchFamily="2" charset="-78"/>
              </a:rPr>
              <a:t>كيفية التنقل بين القواعد والمتطلبات التي قد تختلف بين ولاية وأخرى  </a:t>
            </a:r>
          </a:p>
          <a:p>
            <a:pPr algn="r" rtl="1">
              <a:buFont typeface="Arial" panose="020B0604020202020204" pitchFamily="34" charset="0"/>
              <a:buChar char="•"/>
            </a:pPr>
            <a:r>
              <a:rPr lang="ar" sz="2000" b="0" i="0" u="none" baseline="0" dirty="0">
                <a:latin typeface="Sakkal Majalla" panose="02000000000000000000" pitchFamily="2" charset="-78"/>
                <a:cs typeface="Sakkal Majalla" panose="02000000000000000000" pitchFamily="2" charset="-78"/>
              </a:rPr>
              <a:t>كيف يمكن لهيئة المشاريع الصغيرة مساعدتك على الاستعداد للتعاقد مع الحكومة </a:t>
            </a:r>
          </a:p>
          <a:p>
            <a:pPr lvl="1" algn="r" rtl="1"/>
            <a:endParaRPr lang="ar" dirty="0">
              <a:latin typeface="Sakkal Majalla" panose="02000000000000000000" pitchFamily="2" charset="-78"/>
              <a:cs typeface="Sakkal Majalla" panose="02000000000000000000" pitchFamily="2" charset="-78"/>
            </a:endParaRPr>
          </a:p>
          <a:p>
            <a:pPr marL="0" indent="0" algn="r" rtl="1">
              <a:buNone/>
            </a:pPr>
            <a:endParaRPr lang="ar"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26573357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781611" y="445783"/>
            <a:ext cx="11241121" cy="528692"/>
          </a:xfrm>
          <a:prstGeom prst="rect">
            <a:avLst/>
          </a:prstGeom>
        </p:spPr>
        <p:txBody>
          <a:bodyPr vert="horz" wrap="square" lIns="0" tIns="16087" rIns="0" bIns="0" rtlCol="0" anchor="ctr">
            <a:spAutoFit/>
          </a:bodyPr>
          <a:lstStyle/>
          <a:p>
            <a:pPr marL="16933" rtl="1">
              <a:spcBef>
                <a:spcPts val="127"/>
              </a:spcBef>
            </a:pPr>
            <a:r>
              <a:rPr lang="ar" sz="3600" b="1" i="0" u="none" spc="-127" baseline="0" dirty="0">
                <a:solidFill>
                  <a:srgbClr val="073963"/>
                </a:solidFill>
                <a:latin typeface="Sakkal Majalla" panose="02000000000000000000" pitchFamily="2" charset="-78"/>
                <a:ea typeface="Source Sans Pro" panose="020B0503030403020204" pitchFamily="34" charset="0"/>
                <a:cs typeface="Sakkal Majalla" panose="02000000000000000000" pitchFamily="2" charset="-78"/>
              </a:rPr>
              <a:t>قانون البنية التحتية المشترك بين الحزبين: الاستثمارات في النقل</a:t>
            </a:r>
            <a:endParaRPr sz="3600" dirty="0">
              <a:latin typeface="Sakkal Majalla" panose="02000000000000000000" pitchFamily="2" charset="-78"/>
              <a:ea typeface="Source Sans Pro" panose="020B0503030403020204" pitchFamily="34" charset="0"/>
              <a:cs typeface="Sakkal Majalla" panose="02000000000000000000" pitchFamily="2" charset="-78"/>
            </a:endParaRPr>
          </a:p>
        </p:txBody>
      </p:sp>
      <p:grpSp>
        <p:nvGrpSpPr>
          <p:cNvPr id="11" name="object 11" descr="صورة نظام النقل">
            <a:extLst>
              <a:ext uri="{C183D7F6-B498-43B3-948B-1728B52AA6E4}">
                <adec:decorative xmlns:adec="http://schemas.microsoft.com/office/drawing/2017/decorative" val="1"/>
              </a:ext>
            </a:extLst>
          </p:cNvPr>
          <p:cNvGrpSpPr/>
          <p:nvPr/>
        </p:nvGrpSpPr>
        <p:grpSpPr>
          <a:xfrm>
            <a:off x="296869" y="1243584"/>
            <a:ext cx="3221952" cy="5385816"/>
            <a:chOff x="68580" y="932688"/>
            <a:chExt cx="2658110" cy="3839210"/>
          </a:xfrm>
        </p:grpSpPr>
        <p:pic>
          <p:nvPicPr>
            <p:cNvPr id="12" name="object 12"/>
            <p:cNvPicPr/>
            <p:nvPr/>
          </p:nvPicPr>
          <p:blipFill>
            <a:blip r:embed="rId2" cstate="print"/>
            <a:stretch>
              <a:fillRect/>
            </a:stretch>
          </p:blipFill>
          <p:spPr>
            <a:xfrm>
              <a:off x="70104" y="932688"/>
              <a:ext cx="2656332" cy="2112263"/>
            </a:xfrm>
            <a:prstGeom prst="rect">
              <a:avLst/>
            </a:prstGeom>
          </p:spPr>
        </p:pic>
        <p:pic>
          <p:nvPicPr>
            <p:cNvPr id="13" name="object 13" descr="صورة نظام النقل"/>
            <p:cNvPicPr/>
            <p:nvPr/>
          </p:nvPicPr>
          <p:blipFill>
            <a:blip r:embed="rId3" cstate="print"/>
            <a:stretch>
              <a:fillRect/>
            </a:stretch>
          </p:blipFill>
          <p:spPr>
            <a:xfrm>
              <a:off x="262127" y="1124712"/>
              <a:ext cx="2272284" cy="1728215"/>
            </a:xfrm>
            <a:prstGeom prst="rect">
              <a:avLst/>
            </a:prstGeom>
          </p:spPr>
        </p:pic>
        <p:pic>
          <p:nvPicPr>
            <p:cNvPr id="14" name="object 14"/>
            <p:cNvPicPr/>
            <p:nvPr/>
          </p:nvPicPr>
          <p:blipFill>
            <a:blip r:embed="rId4" cstate="print"/>
            <a:stretch>
              <a:fillRect/>
            </a:stretch>
          </p:blipFill>
          <p:spPr>
            <a:xfrm>
              <a:off x="68580" y="2654807"/>
              <a:ext cx="2657855" cy="2116835"/>
            </a:xfrm>
            <a:prstGeom prst="rect">
              <a:avLst/>
            </a:prstGeom>
          </p:spPr>
        </p:pic>
        <p:pic>
          <p:nvPicPr>
            <p:cNvPr id="15" name="object 15" descr="صورة نظام النقل"/>
            <p:cNvPicPr/>
            <p:nvPr/>
          </p:nvPicPr>
          <p:blipFill>
            <a:blip r:embed="rId5" cstate="print"/>
            <a:stretch>
              <a:fillRect/>
            </a:stretch>
          </p:blipFill>
          <p:spPr>
            <a:xfrm>
              <a:off x="260604" y="2846832"/>
              <a:ext cx="2273347" cy="1732787"/>
            </a:xfrm>
            <a:prstGeom prst="rect">
              <a:avLst/>
            </a:prstGeom>
          </p:spPr>
        </p:pic>
      </p:grpSp>
      <p:graphicFrame>
        <p:nvGraphicFramePr>
          <p:cNvPr id="4" name="object 4"/>
          <p:cNvGraphicFramePr>
            <a:graphicFrameLocks noGrp="1"/>
          </p:cNvGraphicFramePr>
          <p:nvPr>
            <p:extLst>
              <p:ext uri="{D42A27DB-BD31-4B8C-83A1-F6EECF244321}">
                <p14:modId xmlns:p14="http://schemas.microsoft.com/office/powerpoint/2010/main" val="563818709"/>
              </p:ext>
            </p:extLst>
          </p:nvPr>
        </p:nvGraphicFramePr>
        <p:xfrm>
          <a:off x="3518821" y="1499616"/>
          <a:ext cx="2458720" cy="4837006"/>
        </p:xfrm>
        <a:graphic>
          <a:graphicData uri="http://schemas.openxmlformats.org/drawingml/2006/table">
            <a:tbl>
              <a:tblPr firstRow="1" bandRow="1">
                <a:tableStyleId>{2D5ABB26-0587-4C30-8999-92F81FD0307C}</a:tableStyleId>
              </a:tblPr>
              <a:tblGrid>
                <a:gridCol w="2458720">
                  <a:extLst>
                    <a:ext uri="{9D8B030D-6E8A-4147-A177-3AD203B41FA5}">
                      <a16:colId xmlns:a16="http://schemas.microsoft.com/office/drawing/2014/main" val="20000"/>
                    </a:ext>
                  </a:extLst>
                </a:gridCol>
              </a:tblGrid>
              <a:tr h="1183956">
                <a:tc>
                  <a:txBody>
                    <a:bodyPr/>
                    <a:lstStyle/>
                    <a:p>
                      <a:pPr marL="112395" marR="105410" algn="ctr" rtl="1">
                        <a:lnSpc>
                          <a:spcPct val="100000"/>
                        </a:lnSpc>
                        <a:spcBef>
                          <a:spcPts val="840"/>
                        </a:spcBef>
                      </a:pPr>
                      <a:r>
                        <a:rPr lang="ar" sz="1800" b="1" i="0" u="none" baseline="0" dirty="0">
                          <a:solidFill>
                            <a:srgbClr val="FFFFFF"/>
                          </a:solidFill>
                          <a:latin typeface="Sakkal Majalla" panose="02000000000000000000" pitchFamily="2" charset="-78"/>
                          <a:ea typeface="Source Sans Pro" panose="020B0503030403020204" pitchFamily="34" charset="0"/>
                          <a:cs typeface="Sakkal Majalla" panose="02000000000000000000" pitchFamily="2" charset="-78"/>
                        </a:rPr>
                        <a:t>الطرق والجسور والمشاريع الكبرى</a:t>
                      </a:r>
                      <a:endParaRPr sz="1800" dirty="0">
                        <a:latin typeface="Sakkal Majalla" panose="02000000000000000000" pitchFamily="2" charset="-78"/>
                        <a:ea typeface="Source Sans Pro" panose="020B0503030403020204" pitchFamily="34" charset="0"/>
                        <a:cs typeface="Sakkal Majalla" panose="02000000000000000000" pitchFamily="2" charset="-78"/>
                      </a:endParaRPr>
                    </a:p>
                    <a:p>
                      <a:pPr algn="ctr" rtl="1">
                        <a:lnSpc>
                          <a:spcPts val="1620"/>
                        </a:lnSpc>
                      </a:pPr>
                      <a:endParaRPr lang="ar-SY" sz="1800" b="0" i="0" u="none" baseline="0" dirty="0">
                        <a:solidFill>
                          <a:srgbClr val="B5DAF8"/>
                        </a:solidFill>
                        <a:latin typeface="Sakkal Majalla" panose="02000000000000000000" pitchFamily="2" charset="-78"/>
                        <a:ea typeface="Source Sans Pro" panose="020B0503030403020204" pitchFamily="34" charset="0"/>
                        <a:cs typeface="Sakkal Majalla" panose="02000000000000000000" pitchFamily="2" charset="-78"/>
                      </a:endParaRPr>
                    </a:p>
                    <a:p>
                      <a:pPr algn="ctr" rtl="1">
                        <a:lnSpc>
                          <a:spcPts val="1620"/>
                        </a:lnSpc>
                      </a:pPr>
                      <a:r>
                        <a:rPr lang="ar" sz="1800" b="0" i="0" u="none" baseline="0" dirty="0">
                          <a:solidFill>
                            <a:srgbClr val="B5DAF8"/>
                          </a:solidFill>
                          <a:latin typeface="Sakkal Majalla" panose="02000000000000000000" pitchFamily="2" charset="-78"/>
                          <a:ea typeface="Source Sans Pro" panose="020B0503030403020204" pitchFamily="34" charset="0"/>
                          <a:cs typeface="Sakkal Majalla" panose="02000000000000000000" pitchFamily="2" charset="-78"/>
                        </a:rPr>
                        <a:t>110 مليار دولار</a:t>
                      </a:r>
                      <a:endParaRPr sz="1800" dirty="0">
                        <a:latin typeface="Sakkal Majalla" panose="02000000000000000000" pitchFamily="2" charset="-78"/>
                        <a:ea typeface="Source Sans Pro" panose="020B0503030403020204" pitchFamily="34" charset="0"/>
                        <a:cs typeface="Sakkal Majalla" panose="02000000000000000000" pitchFamily="2" charset="-78"/>
                      </a:endParaRPr>
                    </a:p>
                  </a:txBody>
                  <a:tcPr marL="0" marR="0" marT="142240" marB="0">
                    <a:lnB w="76200">
                      <a:solidFill>
                        <a:srgbClr val="FFFFFF"/>
                      </a:solidFill>
                      <a:prstDash val="solid"/>
                    </a:lnB>
                    <a:solidFill>
                      <a:srgbClr val="073963"/>
                    </a:solidFill>
                  </a:tcPr>
                </a:tc>
                <a:extLst>
                  <a:ext uri="{0D108BD9-81ED-4DB2-BD59-A6C34878D82A}">
                    <a16:rowId xmlns:a16="http://schemas.microsoft.com/office/drawing/2014/main" val="10000"/>
                  </a:ext>
                </a:extLst>
              </a:tr>
              <a:tr h="1230657">
                <a:tc>
                  <a:txBody>
                    <a:bodyPr/>
                    <a:lstStyle/>
                    <a:p>
                      <a:pPr algn="r" rtl="1">
                        <a:lnSpc>
                          <a:spcPct val="100000"/>
                        </a:lnSpc>
                        <a:spcBef>
                          <a:spcPts val="45"/>
                        </a:spcBef>
                      </a:pPr>
                      <a:endParaRPr sz="2100" dirty="0">
                        <a:latin typeface="Sakkal Majalla" panose="02000000000000000000" pitchFamily="2" charset="-78"/>
                        <a:ea typeface="Source Sans Pro" panose="020B0503030403020204" pitchFamily="34" charset="0"/>
                        <a:cs typeface="Sakkal Majalla" panose="02000000000000000000" pitchFamily="2" charset="-78"/>
                      </a:endParaRPr>
                    </a:p>
                    <a:p>
                      <a:pPr marL="285750" algn="ctr" rtl="1">
                        <a:lnSpc>
                          <a:spcPct val="100000"/>
                        </a:lnSpc>
                      </a:pPr>
                      <a:r>
                        <a:rPr lang="ar" sz="1800" b="1" i="0" u="none" baseline="0" dirty="0">
                          <a:solidFill>
                            <a:srgbClr val="FFFFFF"/>
                          </a:solidFill>
                          <a:latin typeface="Sakkal Majalla" panose="02000000000000000000" pitchFamily="2" charset="-78"/>
                          <a:ea typeface="Source Sans Pro" panose="020B0503030403020204" pitchFamily="34" charset="0"/>
                          <a:cs typeface="Sakkal Majalla" panose="02000000000000000000" pitchFamily="2" charset="-78"/>
                        </a:rPr>
                        <a:t>النقل العام</a:t>
                      </a:r>
                      <a:endParaRPr lang="ar" sz="1800" b="1" spc="-10" dirty="0">
                        <a:solidFill>
                          <a:schemeClr val="tx1"/>
                        </a:solidFill>
                        <a:latin typeface="Sakkal Majalla" panose="02000000000000000000" pitchFamily="2" charset="-78"/>
                        <a:ea typeface="Source Sans Pro" panose="020B0503030403020204" pitchFamily="34" charset="0"/>
                        <a:cs typeface="Sakkal Majalla" panose="02000000000000000000" pitchFamily="2" charset="-78"/>
                      </a:endParaRPr>
                    </a:p>
                    <a:p>
                      <a:pPr marL="285750" algn="ctr" rtl="1">
                        <a:lnSpc>
                          <a:spcPct val="100000"/>
                        </a:lnSpc>
                      </a:pPr>
                      <a:endParaRPr lang="ar-SY" sz="800" b="0" i="0" u="none" baseline="0" dirty="0">
                        <a:solidFill>
                          <a:srgbClr val="B5DAF8"/>
                        </a:solidFill>
                        <a:latin typeface="Sakkal Majalla" panose="02000000000000000000" pitchFamily="2" charset="-78"/>
                        <a:ea typeface="Source Sans Pro" panose="020B0503030403020204" pitchFamily="34" charset="0"/>
                        <a:cs typeface="Sakkal Majalla" panose="02000000000000000000" pitchFamily="2" charset="-78"/>
                      </a:endParaRPr>
                    </a:p>
                    <a:p>
                      <a:pPr marL="285750" algn="ctr" rtl="1">
                        <a:lnSpc>
                          <a:spcPct val="100000"/>
                        </a:lnSpc>
                      </a:pPr>
                      <a:r>
                        <a:rPr lang="ar" sz="1800" b="0" i="0" u="none" baseline="0" dirty="0">
                          <a:solidFill>
                            <a:srgbClr val="B5DAF8"/>
                          </a:solidFill>
                          <a:latin typeface="Sakkal Majalla" panose="02000000000000000000" pitchFamily="2" charset="-78"/>
                          <a:ea typeface="Source Sans Pro" panose="020B0503030403020204" pitchFamily="34" charset="0"/>
                          <a:cs typeface="Sakkal Majalla" panose="02000000000000000000" pitchFamily="2" charset="-78"/>
                        </a:rPr>
                        <a:t>89.9 مليار دولار</a:t>
                      </a:r>
                      <a:endParaRPr sz="1800" dirty="0">
                        <a:latin typeface="Sakkal Majalla" panose="02000000000000000000" pitchFamily="2" charset="-78"/>
                        <a:ea typeface="Source Sans Pro" panose="020B0503030403020204" pitchFamily="34" charset="0"/>
                        <a:cs typeface="Sakkal Majalla" panose="02000000000000000000" pitchFamily="2" charset="-78"/>
                      </a:endParaRPr>
                    </a:p>
                  </a:txBody>
                  <a:tcPr marL="0" marR="0" marT="7620" marB="0">
                    <a:lnT w="76200">
                      <a:solidFill>
                        <a:srgbClr val="FFFFFF"/>
                      </a:solidFill>
                      <a:prstDash val="solid"/>
                    </a:lnT>
                    <a:lnB w="76200">
                      <a:solidFill>
                        <a:srgbClr val="FFFFFF"/>
                      </a:solidFill>
                      <a:prstDash val="solid"/>
                    </a:lnB>
                    <a:solidFill>
                      <a:srgbClr val="073963"/>
                    </a:solidFill>
                  </a:tcPr>
                </a:tc>
                <a:extLst>
                  <a:ext uri="{0D108BD9-81ED-4DB2-BD59-A6C34878D82A}">
                    <a16:rowId xmlns:a16="http://schemas.microsoft.com/office/drawing/2014/main" val="10001"/>
                  </a:ext>
                </a:extLst>
              </a:tr>
              <a:tr h="1234114">
                <a:tc>
                  <a:txBody>
                    <a:bodyPr/>
                    <a:lstStyle/>
                    <a:p>
                      <a:pPr marL="191770" marR="182880" algn="ctr" rtl="1">
                        <a:lnSpc>
                          <a:spcPct val="100000"/>
                        </a:lnSpc>
                        <a:spcBef>
                          <a:spcPts val="1045"/>
                        </a:spcBef>
                      </a:pPr>
                      <a:r>
                        <a:rPr lang="ar" sz="1800" b="1" i="0" u="none" baseline="0" dirty="0">
                          <a:solidFill>
                            <a:srgbClr val="FFFFFF"/>
                          </a:solidFill>
                          <a:latin typeface="Sakkal Majalla" panose="02000000000000000000" pitchFamily="2" charset="-78"/>
                          <a:ea typeface="Source Sans Pro" panose="020B0503030403020204" pitchFamily="34" charset="0"/>
                          <a:cs typeface="Sakkal Majalla" panose="02000000000000000000" pitchFamily="2" charset="-78"/>
                        </a:rPr>
                        <a:t>المركبات والحافلات الكهربائية</a:t>
                      </a:r>
                      <a:endParaRPr sz="1800" dirty="0">
                        <a:latin typeface="Sakkal Majalla" panose="02000000000000000000" pitchFamily="2" charset="-78"/>
                        <a:ea typeface="Source Sans Pro" panose="020B0503030403020204" pitchFamily="34" charset="0"/>
                        <a:cs typeface="Sakkal Majalla" panose="02000000000000000000" pitchFamily="2" charset="-78"/>
                      </a:endParaRPr>
                    </a:p>
                    <a:p>
                      <a:pPr marL="1270" algn="ctr" rtl="1">
                        <a:lnSpc>
                          <a:spcPct val="100000"/>
                        </a:lnSpc>
                      </a:pPr>
                      <a:endParaRPr lang="ar-SY" sz="1050" b="0" i="0" u="none" baseline="0" dirty="0">
                        <a:solidFill>
                          <a:srgbClr val="B5DAF8"/>
                        </a:solidFill>
                        <a:latin typeface="Sakkal Majalla" panose="02000000000000000000" pitchFamily="2" charset="-78"/>
                        <a:ea typeface="Source Sans Pro" panose="020B0503030403020204" pitchFamily="34" charset="0"/>
                        <a:cs typeface="Sakkal Majalla" panose="02000000000000000000" pitchFamily="2" charset="-78"/>
                      </a:endParaRPr>
                    </a:p>
                    <a:p>
                      <a:pPr marL="1270" algn="ctr" rtl="1">
                        <a:lnSpc>
                          <a:spcPct val="100000"/>
                        </a:lnSpc>
                      </a:pPr>
                      <a:r>
                        <a:rPr lang="ar" sz="1800" b="0" i="0" u="none" baseline="0" dirty="0">
                          <a:solidFill>
                            <a:srgbClr val="B5DAF8"/>
                          </a:solidFill>
                          <a:latin typeface="Sakkal Majalla" panose="02000000000000000000" pitchFamily="2" charset="-78"/>
                          <a:ea typeface="Source Sans Pro" panose="020B0503030403020204" pitchFamily="34" charset="0"/>
                          <a:cs typeface="Sakkal Majalla" panose="02000000000000000000" pitchFamily="2" charset="-78"/>
                        </a:rPr>
                        <a:t>15 مليار دولار</a:t>
                      </a:r>
                      <a:endParaRPr sz="1800" dirty="0">
                        <a:latin typeface="Sakkal Majalla" panose="02000000000000000000" pitchFamily="2" charset="-78"/>
                        <a:ea typeface="Source Sans Pro" panose="020B0503030403020204" pitchFamily="34" charset="0"/>
                        <a:cs typeface="Sakkal Majalla" panose="02000000000000000000" pitchFamily="2" charset="-78"/>
                      </a:endParaRPr>
                    </a:p>
                  </a:txBody>
                  <a:tcPr marL="0" marR="0" marT="176953" marB="0">
                    <a:lnT w="76200">
                      <a:solidFill>
                        <a:srgbClr val="FFFFFF"/>
                      </a:solidFill>
                      <a:prstDash val="solid"/>
                    </a:lnT>
                    <a:lnB w="76200">
                      <a:solidFill>
                        <a:srgbClr val="FFFFFF"/>
                      </a:solidFill>
                      <a:prstDash val="solid"/>
                    </a:lnB>
                    <a:solidFill>
                      <a:srgbClr val="073963"/>
                    </a:solidFill>
                  </a:tcPr>
                </a:tc>
                <a:extLst>
                  <a:ext uri="{0D108BD9-81ED-4DB2-BD59-A6C34878D82A}">
                    <a16:rowId xmlns:a16="http://schemas.microsoft.com/office/drawing/2014/main" val="10002"/>
                  </a:ext>
                </a:extLst>
              </a:tr>
              <a:tr h="1188279">
                <a:tc>
                  <a:txBody>
                    <a:bodyPr/>
                    <a:lstStyle/>
                    <a:p>
                      <a:pPr marL="104775" marR="96520" algn="ctr" rtl="1">
                        <a:lnSpc>
                          <a:spcPct val="100000"/>
                        </a:lnSpc>
                        <a:spcBef>
                          <a:spcPts val="525"/>
                        </a:spcBef>
                      </a:pPr>
                      <a:r>
                        <a:rPr lang="ar" sz="1800" b="1" i="0" u="none" baseline="0" dirty="0">
                          <a:solidFill>
                            <a:srgbClr val="FFFFFF"/>
                          </a:solidFill>
                          <a:latin typeface="Sakkal Majalla" panose="02000000000000000000" pitchFamily="2" charset="-78"/>
                          <a:ea typeface="Source Sans Pro" panose="020B0503030403020204" pitchFamily="34" charset="0"/>
                          <a:cs typeface="Sakkal Majalla" panose="02000000000000000000" pitchFamily="2" charset="-78"/>
                        </a:rPr>
                        <a:t>المعالجة البيئية والبنية التحتية للطاقة</a:t>
                      </a:r>
                      <a:endParaRPr sz="1800" dirty="0">
                        <a:latin typeface="Sakkal Majalla" panose="02000000000000000000" pitchFamily="2" charset="-78"/>
                        <a:ea typeface="Source Sans Pro" panose="020B0503030403020204" pitchFamily="34" charset="0"/>
                        <a:cs typeface="Sakkal Majalla" panose="02000000000000000000" pitchFamily="2" charset="-78"/>
                      </a:endParaRPr>
                    </a:p>
                    <a:p>
                      <a:pPr marL="1270" algn="ctr" rtl="1">
                        <a:lnSpc>
                          <a:spcPts val="1600"/>
                        </a:lnSpc>
                      </a:pPr>
                      <a:r>
                        <a:rPr lang="ar" sz="1800" b="0" i="0" u="none" baseline="0" dirty="0">
                          <a:solidFill>
                            <a:srgbClr val="B5DAF8"/>
                          </a:solidFill>
                          <a:latin typeface="Sakkal Majalla" panose="02000000000000000000" pitchFamily="2" charset="-78"/>
                          <a:ea typeface="Source Sans Pro" panose="020B0503030403020204" pitchFamily="34" charset="0"/>
                          <a:cs typeface="Sakkal Majalla" panose="02000000000000000000" pitchFamily="2" charset="-78"/>
                        </a:rPr>
                        <a:t>86 مليار دولار</a:t>
                      </a:r>
                      <a:endParaRPr sz="1800" dirty="0">
                        <a:latin typeface="Sakkal Majalla" panose="02000000000000000000" pitchFamily="2" charset="-78"/>
                        <a:ea typeface="Source Sans Pro" panose="020B0503030403020204" pitchFamily="34" charset="0"/>
                        <a:cs typeface="Sakkal Majalla" panose="02000000000000000000" pitchFamily="2" charset="-78"/>
                      </a:endParaRPr>
                    </a:p>
                  </a:txBody>
                  <a:tcPr marL="0" marR="0" marT="88900" marB="0">
                    <a:lnT w="76200">
                      <a:solidFill>
                        <a:srgbClr val="FFFFFF"/>
                      </a:solidFill>
                      <a:prstDash val="solid"/>
                    </a:lnT>
                    <a:solidFill>
                      <a:srgbClr val="073963"/>
                    </a:solidFill>
                  </a:tcPr>
                </a:tc>
                <a:extLst>
                  <a:ext uri="{0D108BD9-81ED-4DB2-BD59-A6C34878D82A}">
                    <a16:rowId xmlns:a16="http://schemas.microsoft.com/office/drawing/2014/main" val="10003"/>
                  </a:ext>
                </a:extLst>
              </a:tr>
            </a:tbl>
          </a:graphicData>
        </a:graphic>
      </p:graphicFrame>
      <p:graphicFrame>
        <p:nvGraphicFramePr>
          <p:cNvPr id="5" name="object 5"/>
          <p:cNvGraphicFramePr>
            <a:graphicFrameLocks noGrp="1"/>
          </p:cNvGraphicFramePr>
          <p:nvPr>
            <p:extLst>
              <p:ext uri="{D42A27DB-BD31-4B8C-83A1-F6EECF244321}">
                <p14:modId xmlns:p14="http://schemas.microsoft.com/office/powerpoint/2010/main" val="984286545"/>
              </p:ext>
            </p:extLst>
          </p:nvPr>
        </p:nvGraphicFramePr>
        <p:xfrm>
          <a:off x="6402172" y="1488313"/>
          <a:ext cx="2458720" cy="4848309"/>
        </p:xfrm>
        <a:graphic>
          <a:graphicData uri="http://schemas.openxmlformats.org/drawingml/2006/table">
            <a:tbl>
              <a:tblPr firstRow="1" bandRow="1">
                <a:tableStyleId>{2D5ABB26-0587-4C30-8999-92F81FD0307C}</a:tableStyleId>
              </a:tblPr>
              <a:tblGrid>
                <a:gridCol w="2458720">
                  <a:extLst>
                    <a:ext uri="{9D8B030D-6E8A-4147-A177-3AD203B41FA5}">
                      <a16:colId xmlns:a16="http://schemas.microsoft.com/office/drawing/2014/main" val="20000"/>
                    </a:ext>
                  </a:extLst>
                </a:gridCol>
              </a:tblGrid>
              <a:tr h="1188277">
                <a:tc>
                  <a:txBody>
                    <a:bodyPr/>
                    <a:lstStyle/>
                    <a:p>
                      <a:pPr marL="234950" marR="229235" algn="ctr" rtl="1">
                        <a:lnSpc>
                          <a:spcPct val="100000"/>
                        </a:lnSpc>
                        <a:spcBef>
                          <a:spcPts val="770"/>
                        </a:spcBef>
                      </a:pPr>
                      <a:r>
                        <a:rPr lang="ar" sz="1800" b="1" i="0" u="none" spc="-20" baseline="0" dirty="0">
                          <a:solidFill>
                            <a:srgbClr val="FFFFFF"/>
                          </a:solidFill>
                          <a:latin typeface="Sakkal Majalla" panose="02000000000000000000" pitchFamily="2" charset="-78"/>
                          <a:ea typeface="Source Sans Pro" panose="020B0503030403020204" pitchFamily="34" charset="0"/>
                          <a:cs typeface="Sakkal Majalla" panose="02000000000000000000" pitchFamily="2" charset="-78"/>
                        </a:rPr>
                        <a:t>سلامة النقل</a:t>
                      </a:r>
                      <a:endParaRPr sz="1800" dirty="0">
                        <a:latin typeface="Sakkal Majalla" panose="02000000000000000000" pitchFamily="2" charset="-78"/>
                        <a:ea typeface="Source Sans Pro" panose="020B0503030403020204" pitchFamily="34" charset="0"/>
                        <a:cs typeface="Sakkal Majalla" panose="02000000000000000000" pitchFamily="2" charset="-78"/>
                      </a:endParaRPr>
                    </a:p>
                    <a:p>
                      <a:pPr algn="ctr" rtl="1">
                        <a:lnSpc>
                          <a:spcPct val="100000"/>
                        </a:lnSpc>
                        <a:spcBef>
                          <a:spcPts val="5"/>
                        </a:spcBef>
                      </a:pPr>
                      <a:endParaRPr lang="ar-SY" sz="1100" b="0" i="0" u="none" baseline="0" dirty="0">
                        <a:solidFill>
                          <a:srgbClr val="B5DAF8"/>
                        </a:solidFill>
                        <a:latin typeface="Sakkal Majalla" panose="02000000000000000000" pitchFamily="2" charset="-78"/>
                        <a:ea typeface="Source Sans Pro" panose="020B0503030403020204" pitchFamily="34" charset="0"/>
                        <a:cs typeface="Sakkal Majalla" panose="02000000000000000000" pitchFamily="2" charset="-78"/>
                      </a:endParaRPr>
                    </a:p>
                    <a:p>
                      <a:pPr algn="ctr" rtl="1">
                        <a:lnSpc>
                          <a:spcPct val="100000"/>
                        </a:lnSpc>
                        <a:spcBef>
                          <a:spcPts val="5"/>
                        </a:spcBef>
                      </a:pPr>
                      <a:r>
                        <a:rPr lang="ar" sz="1800" b="0" i="0" u="none" baseline="0" dirty="0">
                          <a:solidFill>
                            <a:srgbClr val="B5DAF8"/>
                          </a:solidFill>
                          <a:latin typeface="Sakkal Majalla" panose="02000000000000000000" pitchFamily="2" charset="-78"/>
                          <a:ea typeface="Source Sans Pro" panose="020B0503030403020204" pitchFamily="34" charset="0"/>
                          <a:cs typeface="Sakkal Majalla" panose="02000000000000000000" pitchFamily="2" charset="-78"/>
                        </a:rPr>
                        <a:t>11 مليار دولار</a:t>
                      </a:r>
                      <a:endParaRPr sz="1800" dirty="0">
                        <a:latin typeface="Sakkal Majalla" panose="02000000000000000000" pitchFamily="2" charset="-78"/>
                        <a:ea typeface="Source Sans Pro" panose="020B0503030403020204" pitchFamily="34" charset="0"/>
                        <a:cs typeface="Sakkal Majalla" panose="02000000000000000000" pitchFamily="2" charset="-78"/>
                      </a:endParaRPr>
                    </a:p>
                  </a:txBody>
                  <a:tcPr marL="0" marR="0" marT="130387" marB="0">
                    <a:lnB w="76200">
                      <a:solidFill>
                        <a:srgbClr val="FFFFFF"/>
                      </a:solidFill>
                      <a:prstDash val="solid"/>
                    </a:lnB>
                    <a:solidFill>
                      <a:srgbClr val="073963"/>
                    </a:solidFill>
                  </a:tcPr>
                </a:tc>
                <a:extLst>
                  <a:ext uri="{0D108BD9-81ED-4DB2-BD59-A6C34878D82A}">
                    <a16:rowId xmlns:a16="http://schemas.microsoft.com/office/drawing/2014/main" val="10000"/>
                  </a:ext>
                </a:extLst>
              </a:tr>
              <a:tr h="1235878">
                <a:tc>
                  <a:txBody>
                    <a:bodyPr/>
                    <a:lstStyle/>
                    <a:p>
                      <a:pPr marL="252095" marR="243840" algn="ctr" rtl="1">
                        <a:lnSpc>
                          <a:spcPct val="100000"/>
                        </a:lnSpc>
                        <a:spcBef>
                          <a:spcPts val="1045"/>
                        </a:spcBef>
                      </a:pPr>
                      <a:r>
                        <a:rPr lang="ar" sz="1800" b="1" i="0" u="none" baseline="0" dirty="0">
                          <a:solidFill>
                            <a:srgbClr val="FFFFFF"/>
                          </a:solidFill>
                          <a:latin typeface="Sakkal Majalla" panose="02000000000000000000" pitchFamily="2" charset="-78"/>
                          <a:ea typeface="Source Sans Pro" panose="020B0503030403020204" pitchFamily="34" charset="0"/>
                          <a:cs typeface="Sakkal Majalla" panose="02000000000000000000" pitchFamily="2" charset="-78"/>
                        </a:rPr>
                        <a:t>السكك الحديدية للركاب والشحن</a:t>
                      </a:r>
                      <a:endParaRPr sz="1800" dirty="0">
                        <a:latin typeface="Sakkal Majalla" panose="02000000000000000000" pitchFamily="2" charset="-78"/>
                        <a:ea typeface="Source Sans Pro" panose="020B0503030403020204" pitchFamily="34" charset="0"/>
                        <a:cs typeface="Sakkal Majalla" panose="02000000000000000000" pitchFamily="2" charset="-78"/>
                      </a:endParaRPr>
                    </a:p>
                    <a:p>
                      <a:pPr algn="ctr" rtl="1">
                        <a:lnSpc>
                          <a:spcPct val="100000"/>
                        </a:lnSpc>
                      </a:pPr>
                      <a:r>
                        <a:rPr lang="ar" sz="1800" b="0" i="0" u="none" baseline="0" dirty="0">
                          <a:solidFill>
                            <a:srgbClr val="B5DAF8"/>
                          </a:solidFill>
                          <a:latin typeface="Sakkal Majalla" panose="02000000000000000000" pitchFamily="2" charset="-78"/>
                          <a:ea typeface="Source Sans Pro" panose="020B0503030403020204" pitchFamily="34" charset="0"/>
                          <a:cs typeface="Sakkal Majalla" panose="02000000000000000000" pitchFamily="2" charset="-78"/>
                        </a:rPr>
                        <a:t>66 مليار دولار</a:t>
                      </a:r>
                      <a:endParaRPr sz="1800" dirty="0">
                        <a:latin typeface="Sakkal Majalla" panose="02000000000000000000" pitchFamily="2" charset="-78"/>
                        <a:ea typeface="Source Sans Pro" panose="020B0503030403020204" pitchFamily="34" charset="0"/>
                        <a:cs typeface="Sakkal Majalla" panose="02000000000000000000" pitchFamily="2" charset="-78"/>
                      </a:endParaRPr>
                    </a:p>
                  </a:txBody>
                  <a:tcPr marL="0" marR="0" marT="176953" marB="0">
                    <a:lnT w="76200">
                      <a:solidFill>
                        <a:srgbClr val="FFFFFF"/>
                      </a:solidFill>
                      <a:prstDash val="solid"/>
                    </a:lnT>
                    <a:lnB w="76200">
                      <a:solidFill>
                        <a:srgbClr val="FFFFFF"/>
                      </a:solidFill>
                      <a:prstDash val="solid"/>
                    </a:lnB>
                    <a:solidFill>
                      <a:srgbClr val="073963"/>
                    </a:solidFill>
                  </a:tcPr>
                </a:tc>
                <a:extLst>
                  <a:ext uri="{0D108BD9-81ED-4DB2-BD59-A6C34878D82A}">
                    <a16:rowId xmlns:a16="http://schemas.microsoft.com/office/drawing/2014/main" val="10001"/>
                  </a:ext>
                </a:extLst>
              </a:tr>
              <a:tr h="1235011">
                <a:tc>
                  <a:txBody>
                    <a:bodyPr/>
                    <a:lstStyle/>
                    <a:p>
                      <a:pPr marL="210820" marR="202565" indent="-635" algn="ctr" rtl="1">
                        <a:lnSpc>
                          <a:spcPct val="100000"/>
                        </a:lnSpc>
                        <a:spcBef>
                          <a:spcPts val="1045"/>
                        </a:spcBef>
                      </a:pPr>
                      <a:r>
                        <a:rPr lang="ar" sz="1800" b="1" i="0" u="none" baseline="0" dirty="0">
                          <a:solidFill>
                            <a:srgbClr val="FFFFFF"/>
                          </a:solidFill>
                          <a:latin typeface="Sakkal Majalla" panose="02000000000000000000" pitchFamily="2" charset="-78"/>
                          <a:ea typeface="Source Sans Pro" panose="020B0503030403020204" pitchFamily="34" charset="0"/>
                          <a:cs typeface="Sakkal Majalla" panose="02000000000000000000" pitchFamily="2" charset="-78"/>
                        </a:rPr>
                        <a:t>المطارات والموانئ والممرات المائية</a:t>
                      </a:r>
                      <a:endParaRPr sz="1800" dirty="0">
                        <a:latin typeface="Sakkal Majalla" panose="02000000000000000000" pitchFamily="2" charset="-78"/>
                        <a:ea typeface="Source Sans Pro" panose="020B0503030403020204" pitchFamily="34" charset="0"/>
                        <a:cs typeface="Sakkal Majalla" panose="02000000000000000000" pitchFamily="2" charset="-78"/>
                      </a:endParaRPr>
                    </a:p>
                    <a:p>
                      <a:pPr algn="ctr" rtl="1">
                        <a:lnSpc>
                          <a:spcPct val="100000"/>
                        </a:lnSpc>
                      </a:pPr>
                      <a:r>
                        <a:rPr lang="ar" sz="1800" b="0" i="0" u="none" baseline="0" dirty="0">
                          <a:solidFill>
                            <a:srgbClr val="B5DAF8"/>
                          </a:solidFill>
                          <a:latin typeface="Sakkal Majalla" panose="02000000000000000000" pitchFamily="2" charset="-78"/>
                          <a:ea typeface="Source Sans Pro" panose="020B0503030403020204" pitchFamily="34" charset="0"/>
                          <a:cs typeface="Sakkal Majalla" panose="02000000000000000000" pitchFamily="2" charset="-78"/>
                        </a:rPr>
                        <a:t>42 مليار دولار</a:t>
                      </a:r>
                      <a:endParaRPr sz="1800" dirty="0">
                        <a:latin typeface="Sakkal Majalla" panose="02000000000000000000" pitchFamily="2" charset="-78"/>
                        <a:ea typeface="Source Sans Pro" panose="020B0503030403020204" pitchFamily="34" charset="0"/>
                        <a:cs typeface="Sakkal Majalla" panose="02000000000000000000" pitchFamily="2" charset="-78"/>
                      </a:endParaRPr>
                    </a:p>
                  </a:txBody>
                  <a:tcPr marL="0" marR="0" marT="176953" marB="0">
                    <a:lnT w="76200">
                      <a:solidFill>
                        <a:srgbClr val="FFFFFF"/>
                      </a:solidFill>
                      <a:prstDash val="solid"/>
                    </a:lnT>
                    <a:lnB w="76200">
                      <a:solidFill>
                        <a:srgbClr val="FFFFFF"/>
                      </a:solidFill>
                      <a:prstDash val="solid"/>
                    </a:lnB>
                    <a:solidFill>
                      <a:srgbClr val="073963"/>
                    </a:solidFill>
                  </a:tcPr>
                </a:tc>
                <a:extLst>
                  <a:ext uri="{0D108BD9-81ED-4DB2-BD59-A6C34878D82A}">
                    <a16:rowId xmlns:a16="http://schemas.microsoft.com/office/drawing/2014/main" val="10002"/>
                  </a:ext>
                </a:extLst>
              </a:tr>
              <a:tr h="1189143">
                <a:tc>
                  <a:txBody>
                    <a:bodyPr/>
                    <a:lstStyle/>
                    <a:p>
                      <a:pPr marL="242570" marR="237490" algn="ctr" rtl="1">
                        <a:lnSpc>
                          <a:spcPct val="100000"/>
                        </a:lnSpc>
                        <a:spcBef>
                          <a:spcPts val="1045"/>
                        </a:spcBef>
                      </a:pPr>
                      <a:r>
                        <a:rPr lang="ar" sz="1800" b="1" i="0" u="none" baseline="0" dirty="0">
                          <a:solidFill>
                            <a:srgbClr val="FFFFFF"/>
                          </a:solidFill>
                          <a:latin typeface="Sakkal Majalla" panose="02000000000000000000" pitchFamily="2" charset="-78"/>
                          <a:ea typeface="Source Sans Pro" panose="020B0503030403020204" pitchFamily="34" charset="0"/>
                          <a:cs typeface="Sakkal Majalla" panose="02000000000000000000" pitchFamily="2" charset="-78"/>
                        </a:rPr>
                        <a:t>مجالات الاستثمار الأخرى</a:t>
                      </a:r>
                      <a:endParaRPr sz="1800" dirty="0">
                        <a:latin typeface="Sakkal Majalla" panose="02000000000000000000" pitchFamily="2" charset="-78"/>
                        <a:ea typeface="Source Sans Pro" panose="020B0503030403020204" pitchFamily="34" charset="0"/>
                        <a:cs typeface="Sakkal Majalla" panose="02000000000000000000" pitchFamily="2" charset="-78"/>
                      </a:endParaRPr>
                    </a:p>
                    <a:p>
                      <a:pPr algn="ctr" rtl="1">
                        <a:lnSpc>
                          <a:spcPct val="100000"/>
                        </a:lnSpc>
                      </a:pPr>
                      <a:endParaRPr lang="ar-SY" sz="1000" b="0" i="0" u="none" baseline="0" dirty="0">
                        <a:solidFill>
                          <a:srgbClr val="B5DAF8"/>
                        </a:solidFill>
                        <a:latin typeface="Sakkal Majalla" panose="02000000000000000000" pitchFamily="2" charset="-78"/>
                        <a:ea typeface="Source Sans Pro" panose="020B0503030403020204" pitchFamily="34" charset="0"/>
                        <a:cs typeface="Sakkal Majalla" panose="02000000000000000000" pitchFamily="2" charset="-78"/>
                      </a:endParaRPr>
                    </a:p>
                    <a:p>
                      <a:pPr algn="ctr" rtl="1">
                        <a:lnSpc>
                          <a:spcPct val="100000"/>
                        </a:lnSpc>
                      </a:pPr>
                      <a:r>
                        <a:rPr lang="ar" sz="1800" b="0" i="0" u="none" baseline="0" dirty="0">
                          <a:solidFill>
                            <a:srgbClr val="B5DAF8"/>
                          </a:solidFill>
                          <a:latin typeface="Sakkal Majalla" panose="02000000000000000000" pitchFamily="2" charset="-78"/>
                          <a:ea typeface="Source Sans Pro" panose="020B0503030403020204" pitchFamily="34" charset="0"/>
                          <a:cs typeface="Sakkal Majalla" panose="02000000000000000000" pitchFamily="2" charset="-78"/>
                        </a:rPr>
                        <a:t>121 مليار دولار</a:t>
                      </a:r>
                      <a:endParaRPr sz="1800" dirty="0">
                        <a:latin typeface="Sakkal Majalla" panose="02000000000000000000" pitchFamily="2" charset="-78"/>
                        <a:ea typeface="Source Sans Pro" panose="020B0503030403020204" pitchFamily="34" charset="0"/>
                        <a:cs typeface="Sakkal Majalla" panose="02000000000000000000" pitchFamily="2" charset="-78"/>
                      </a:endParaRPr>
                    </a:p>
                  </a:txBody>
                  <a:tcPr marL="0" marR="0" marT="176953" marB="0">
                    <a:lnT w="76200">
                      <a:solidFill>
                        <a:srgbClr val="FFFFFF"/>
                      </a:solidFill>
                      <a:prstDash val="solid"/>
                    </a:lnT>
                    <a:solidFill>
                      <a:srgbClr val="073963"/>
                    </a:solidFill>
                  </a:tcPr>
                </a:tc>
                <a:extLst>
                  <a:ext uri="{0D108BD9-81ED-4DB2-BD59-A6C34878D82A}">
                    <a16:rowId xmlns:a16="http://schemas.microsoft.com/office/drawing/2014/main" val="10003"/>
                  </a:ext>
                </a:extLst>
              </a:tr>
            </a:tbl>
          </a:graphicData>
        </a:graphic>
      </p:graphicFrame>
      <p:grpSp>
        <p:nvGrpSpPr>
          <p:cNvPr id="6" name="object 6" descr="صورة سلامة النقل">
            <a:extLst>
              <a:ext uri="{C183D7F6-B498-43B3-948B-1728B52AA6E4}">
                <adec:decorative xmlns:adec="http://schemas.microsoft.com/office/drawing/2017/decorative" val="1"/>
              </a:ext>
            </a:extLst>
          </p:cNvPr>
          <p:cNvGrpSpPr/>
          <p:nvPr/>
        </p:nvGrpSpPr>
        <p:grpSpPr>
          <a:xfrm>
            <a:off x="8815724" y="1243584"/>
            <a:ext cx="3221952" cy="5385457"/>
            <a:chOff x="6370319" y="932688"/>
            <a:chExt cx="2658110" cy="3845560"/>
          </a:xfrm>
        </p:grpSpPr>
        <p:pic>
          <p:nvPicPr>
            <p:cNvPr id="7" name="object 7"/>
            <p:cNvPicPr/>
            <p:nvPr/>
          </p:nvPicPr>
          <p:blipFill>
            <a:blip r:embed="rId6" cstate="print"/>
            <a:stretch>
              <a:fillRect/>
            </a:stretch>
          </p:blipFill>
          <p:spPr>
            <a:xfrm>
              <a:off x="6370319" y="932688"/>
              <a:ext cx="2657855" cy="2113774"/>
            </a:xfrm>
            <a:prstGeom prst="rect">
              <a:avLst/>
            </a:prstGeom>
          </p:spPr>
        </p:pic>
        <p:pic>
          <p:nvPicPr>
            <p:cNvPr id="8" name="object 8" descr="صورة سلامة النقل"/>
            <p:cNvPicPr/>
            <p:nvPr/>
          </p:nvPicPr>
          <p:blipFill>
            <a:blip r:embed="rId7" cstate="print"/>
            <a:stretch>
              <a:fillRect/>
            </a:stretch>
          </p:blipFill>
          <p:spPr>
            <a:xfrm>
              <a:off x="6562344" y="1124712"/>
              <a:ext cx="2273807" cy="1729739"/>
            </a:xfrm>
            <a:prstGeom prst="rect">
              <a:avLst/>
            </a:prstGeom>
          </p:spPr>
        </p:pic>
        <p:pic>
          <p:nvPicPr>
            <p:cNvPr id="9" name="object 9"/>
            <p:cNvPicPr/>
            <p:nvPr/>
          </p:nvPicPr>
          <p:blipFill>
            <a:blip r:embed="rId8" cstate="print"/>
            <a:stretch>
              <a:fillRect/>
            </a:stretch>
          </p:blipFill>
          <p:spPr>
            <a:xfrm>
              <a:off x="6370319" y="2659379"/>
              <a:ext cx="2657855" cy="2118359"/>
            </a:xfrm>
            <a:prstGeom prst="rect">
              <a:avLst/>
            </a:prstGeom>
          </p:spPr>
        </p:pic>
        <p:pic>
          <p:nvPicPr>
            <p:cNvPr id="10" name="object 10" descr="صورة سلامة النقل"/>
            <p:cNvPicPr/>
            <p:nvPr/>
          </p:nvPicPr>
          <p:blipFill>
            <a:blip r:embed="rId9" cstate="print"/>
            <a:stretch>
              <a:fillRect/>
            </a:stretch>
          </p:blipFill>
          <p:spPr>
            <a:xfrm>
              <a:off x="6562344" y="2851404"/>
              <a:ext cx="2273807" cy="1734311"/>
            </a:xfrm>
            <a:prstGeom prst="rect">
              <a:avLst/>
            </a:prstGeom>
          </p:spPr>
        </p:pic>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8519A-5583-AF89-F212-0DEBBB74D68A}"/>
              </a:ext>
            </a:extLst>
          </p:cNvPr>
          <p:cNvSpPr>
            <a:spLocks noGrp="1"/>
          </p:cNvSpPr>
          <p:nvPr>
            <p:ph type="title"/>
          </p:nvPr>
        </p:nvSpPr>
        <p:spPr/>
        <p:txBody>
          <a:bodyPr>
            <a:normAutofit fontScale="90000"/>
          </a:bodyPr>
          <a:lstStyle/>
          <a:p>
            <a:pPr rtl="1"/>
            <a:r>
              <a:rPr lang="ar-SA" sz="3600" b="1" i="0" u="none" baseline="0" dirty="0">
                <a:latin typeface="Sakkal Majalla" panose="02000000000000000000" pitchFamily="2" charset="-78"/>
                <a:cs typeface="Sakkal Majalla" panose="02000000000000000000" pitchFamily="2" charset="-78"/>
              </a:rPr>
              <a:t>ما هي مصادر التمويل الرئيسية لقانون البنية التحتية المشترك بين الحزبين لوزارة النقل والتي قد تكون ذات صلة بشركتي الصغيرة؟</a:t>
            </a:r>
            <a:endParaRPr lang="ar" sz="3600" b="1" i="0" u="none" baseline="0" dirty="0">
              <a:latin typeface="Sakkal Majalla" panose="02000000000000000000" pitchFamily="2" charset="-78"/>
              <a:cs typeface="Sakkal Majalla" panose="02000000000000000000" pitchFamily="2" charset="-78"/>
            </a:endParaRPr>
          </a:p>
        </p:txBody>
      </p:sp>
      <p:sp>
        <p:nvSpPr>
          <p:cNvPr id="21" name="Content Placeholder 20">
            <a:extLst>
              <a:ext uri="{FF2B5EF4-FFF2-40B4-BE49-F238E27FC236}">
                <a16:creationId xmlns:a16="http://schemas.microsoft.com/office/drawing/2014/main" id="{363F74D5-C35C-F4D0-E30B-318C8D794045}"/>
              </a:ext>
            </a:extLst>
          </p:cNvPr>
          <p:cNvSpPr>
            <a:spLocks noGrp="1"/>
          </p:cNvSpPr>
          <p:nvPr>
            <p:ph idx="1"/>
          </p:nvPr>
        </p:nvSpPr>
        <p:spPr>
          <a:xfrm>
            <a:off x="838200" y="1773269"/>
            <a:ext cx="10515600" cy="4786156"/>
          </a:xfrm>
        </p:spPr>
        <p:txBody>
          <a:bodyPr/>
          <a:lstStyle/>
          <a:p>
            <a:pPr marL="0" indent="0" algn="r" rtl="1">
              <a:buNone/>
            </a:pPr>
            <a:r>
              <a:rPr lang="ar" b="1" i="0" u="none" baseline="0" dirty="0">
                <a:latin typeface="Sakkal Majalla" panose="02000000000000000000" pitchFamily="2" charset="-78"/>
                <a:cs typeface="Sakkal Majalla" panose="02000000000000000000" pitchFamily="2" charset="-78"/>
              </a:rPr>
              <a:t>يصل التمويل إلى الشركات الصغيرة من خلال العقود الفيدرالية أو على مستوى الولاية</a:t>
            </a:r>
          </a:p>
          <a:p>
            <a:pPr marL="457200" indent="-457200" algn="r" rtl="1">
              <a:buFont typeface="+mj-lt"/>
              <a:buAutoNum type="arabicPeriod"/>
            </a:pPr>
            <a:r>
              <a:rPr lang="ar" b="1" i="0" u="none" baseline="0" dirty="0">
                <a:latin typeface="Sakkal Majalla" panose="02000000000000000000" pitchFamily="2" charset="-78"/>
                <a:cs typeface="Sakkal Majalla" panose="02000000000000000000" pitchFamily="2" charset="-78"/>
              </a:rPr>
              <a:t>الفيدرالية:</a:t>
            </a:r>
            <a:r>
              <a:rPr lang="ar" b="0" i="0" u="none" baseline="0" dirty="0">
                <a:latin typeface="Sakkal Majalla" panose="02000000000000000000" pitchFamily="2" charset="-78"/>
                <a:cs typeface="Sakkal Majalla" panose="02000000000000000000" pitchFamily="2" charset="-78"/>
              </a:rPr>
              <a:t> التمويل عن طريق المشتريات الفيدرالية المباشرة الصادرة عن الإدارات التشغيلية (على سبيل المثال، الإدارة الفيدرالية للطرق السريعة، وإدارة الطيران الفيدرالية) حيث يتم منح تمويل العقود مباشرة من قبل وزارة النقل الأمريكية للشركات الصغيرة المسجلة في sam.gov </a:t>
            </a:r>
          </a:p>
          <a:p>
            <a:pPr marL="457200" indent="-457200" algn="r" rtl="1">
              <a:buFont typeface="+mj-lt"/>
              <a:buAutoNum type="arabicPeriod"/>
            </a:pPr>
            <a:r>
              <a:rPr lang="ar" b="1" i="0" u="none" baseline="0" dirty="0">
                <a:latin typeface="Sakkal Majalla" panose="02000000000000000000" pitchFamily="2" charset="-78"/>
                <a:cs typeface="Sakkal Majalla" panose="02000000000000000000" pitchFamily="2" charset="-78"/>
              </a:rPr>
              <a:t> الولاية: </a:t>
            </a:r>
            <a:r>
              <a:rPr lang="ar" b="0" i="0" u="none" baseline="0" dirty="0">
                <a:latin typeface="Sakkal Majalla" panose="02000000000000000000" pitchFamily="2" charset="-78"/>
                <a:cs typeface="Sakkal Majalla" panose="02000000000000000000" pitchFamily="2" charset="-78"/>
              </a:rPr>
              <a:t>التمويل من خلال المنح المدعومة فيدرالياً للولايات حيث يتم منح تمويل المنح من قبل وزارة النقل الأمريكية إلى دوائر النقل وسلطات النقل والمطارات بالولاية التي بدورها تمنح تمويل العقود للصناعة بما في ذلك الشركات الصغيرة</a:t>
            </a:r>
          </a:p>
        </p:txBody>
      </p:sp>
    </p:spTree>
    <p:extLst>
      <p:ext uri="{BB962C8B-B14F-4D97-AF65-F5344CB8AC3E}">
        <p14:creationId xmlns:p14="http://schemas.microsoft.com/office/powerpoint/2010/main" val="12622172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1C7CAB58-C60F-0817-F128-61850756D0D2}"/>
              </a:ext>
            </a:extLst>
          </p:cNvPr>
          <p:cNvSpPr>
            <a:spLocks noGrp="1"/>
          </p:cNvSpPr>
          <p:nvPr>
            <p:ph type="title"/>
          </p:nvPr>
        </p:nvSpPr>
        <p:spPr/>
        <p:txBody>
          <a:bodyPr>
            <a:normAutofit fontScale="90000"/>
          </a:bodyPr>
          <a:lstStyle/>
          <a:p>
            <a:pPr rtl="1"/>
            <a:r>
              <a:rPr lang="ar" sz="3600" b="1" i="0" u="none" baseline="0">
                <a:latin typeface="Sakkal Majalla" panose="02000000000000000000" pitchFamily="2" charset="-78"/>
                <a:cs typeface="Sakkal Majalla" panose="02000000000000000000" pitchFamily="2" charset="-78"/>
              </a:rPr>
              <a:t>اتبع المال</a:t>
            </a:r>
          </a:p>
        </p:txBody>
      </p:sp>
      <p:sp>
        <p:nvSpPr>
          <p:cNvPr id="50" name="Rectangle 49">
            <a:extLst>
              <a:ext uri="{FF2B5EF4-FFF2-40B4-BE49-F238E27FC236}">
                <a16:creationId xmlns:a16="http://schemas.microsoft.com/office/drawing/2014/main" id="{1E96775C-B056-5ED9-B449-42A3D7ED74AA}"/>
              </a:ext>
              <a:ext uri="{C183D7F6-B498-43B3-948B-1728B52AA6E4}">
                <adec:decorative xmlns:adec="http://schemas.microsoft.com/office/drawing/2017/decorative" val="1"/>
              </a:ext>
            </a:extLst>
          </p:cNvPr>
          <p:cNvSpPr/>
          <p:nvPr/>
        </p:nvSpPr>
        <p:spPr>
          <a:xfrm>
            <a:off x="4367680" y="1244536"/>
            <a:ext cx="3456639" cy="841786"/>
          </a:xfrm>
          <a:prstGeom prst="rect">
            <a:avLst/>
          </a:prstGeom>
          <a:solidFill>
            <a:srgbClr val="29292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endParaRPr lang="ar">
              <a:latin typeface="Sakkal Majalla" panose="02000000000000000000" pitchFamily="2" charset="-78"/>
              <a:cs typeface="Sakkal Majalla" panose="02000000000000000000" pitchFamily="2" charset="-78"/>
            </a:endParaRPr>
          </a:p>
        </p:txBody>
      </p:sp>
      <p:sp>
        <p:nvSpPr>
          <p:cNvPr id="51" name="TextBox 50">
            <a:extLst>
              <a:ext uri="{FF2B5EF4-FFF2-40B4-BE49-F238E27FC236}">
                <a16:creationId xmlns:a16="http://schemas.microsoft.com/office/drawing/2014/main" id="{B16E6E9F-469D-CC92-F7C3-B18E0EE543F1}"/>
              </a:ext>
            </a:extLst>
          </p:cNvPr>
          <p:cNvSpPr txBox="1"/>
          <p:nvPr/>
        </p:nvSpPr>
        <p:spPr>
          <a:xfrm>
            <a:off x="4723859" y="1288727"/>
            <a:ext cx="2751162" cy="400110"/>
          </a:xfrm>
          <a:prstGeom prst="rect">
            <a:avLst/>
          </a:prstGeom>
          <a:noFill/>
        </p:spPr>
        <p:txBody>
          <a:bodyPr wrap="square" rtlCol="0">
            <a:spAutoFit/>
          </a:bodyPr>
          <a:lstStyle/>
          <a:p>
            <a:pPr algn="r" rtl="1"/>
            <a:r>
              <a:rPr lang="ar" sz="2000" b="1" i="0" u="none" baseline="0">
                <a:solidFill>
                  <a:schemeClr val="bg1"/>
                </a:solidFill>
                <a:latin typeface="Sakkal Majalla" panose="02000000000000000000" pitchFamily="2" charset="-78"/>
                <a:ea typeface="Source Sans Pro" panose="020B0503030403020204" pitchFamily="34" charset="0"/>
                <a:cs typeface="Sakkal Majalla" panose="02000000000000000000" pitchFamily="2" charset="-78"/>
              </a:rPr>
              <a:t>ميزانية وزارة النقل الأمريكية</a:t>
            </a:r>
          </a:p>
        </p:txBody>
      </p:sp>
      <p:sp>
        <p:nvSpPr>
          <p:cNvPr id="60" name="object 9" descr="Arrow showing flow of funds from DOT budget to Direct Federal procurements">
            <a:extLst>
              <a:ext uri="{FF2B5EF4-FFF2-40B4-BE49-F238E27FC236}">
                <a16:creationId xmlns:a16="http://schemas.microsoft.com/office/drawing/2014/main" id="{3E5727F8-F9F8-8412-7A02-81D4DF265C6D}"/>
              </a:ext>
              <a:ext uri="{C183D7F6-B498-43B3-948B-1728B52AA6E4}">
                <adec:decorative xmlns:adec="http://schemas.microsoft.com/office/drawing/2017/decorative" val="0"/>
              </a:ext>
            </a:extLst>
          </p:cNvPr>
          <p:cNvSpPr/>
          <p:nvPr/>
        </p:nvSpPr>
        <p:spPr>
          <a:xfrm>
            <a:off x="3505675" y="2088732"/>
            <a:ext cx="2436368" cy="409086"/>
          </a:xfrm>
          <a:custGeom>
            <a:avLst/>
            <a:gdLst/>
            <a:ahLst/>
            <a:cxnLst/>
            <a:rect l="l" t="t" r="r" b="b"/>
            <a:pathLst>
              <a:path w="1661160" h="142875">
                <a:moveTo>
                  <a:pt x="1660690" y="0"/>
                </a:moveTo>
                <a:lnTo>
                  <a:pt x="1660690" y="60591"/>
                </a:lnTo>
                <a:lnTo>
                  <a:pt x="0" y="60591"/>
                </a:lnTo>
                <a:lnTo>
                  <a:pt x="0" y="142443"/>
                </a:lnTo>
              </a:path>
            </a:pathLst>
          </a:custGeom>
          <a:ln w="19050">
            <a:solidFill>
              <a:srgbClr val="052C4E"/>
            </a:solidFill>
          </a:ln>
        </p:spPr>
        <p:txBody>
          <a:bodyPr wrap="square" lIns="0" tIns="0" rIns="0" bIns="0" rtlCol="0"/>
          <a:lstStyle/>
          <a:p>
            <a:endParaRPr sz="2400" dirty="0">
              <a:latin typeface="Sakkal Majalla" panose="02000000000000000000" pitchFamily="2" charset="-78"/>
              <a:cs typeface="Sakkal Majalla" panose="02000000000000000000" pitchFamily="2" charset="-78"/>
            </a:endParaRPr>
          </a:p>
        </p:txBody>
      </p:sp>
      <p:sp>
        <p:nvSpPr>
          <p:cNvPr id="66" name="Rectangle 65">
            <a:extLst>
              <a:ext uri="{FF2B5EF4-FFF2-40B4-BE49-F238E27FC236}">
                <a16:creationId xmlns:a16="http://schemas.microsoft.com/office/drawing/2014/main" id="{0F1E0AE0-687B-B7BE-D5CB-597019F2C747}"/>
              </a:ext>
              <a:ext uri="{C183D7F6-B498-43B3-948B-1728B52AA6E4}">
                <adec:decorative xmlns:adec="http://schemas.microsoft.com/office/drawing/2017/decorative" val="1"/>
              </a:ext>
            </a:extLst>
          </p:cNvPr>
          <p:cNvSpPr/>
          <p:nvPr/>
        </p:nvSpPr>
        <p:spPr>
          <a:xfrm>
            <a:off x="1414408" y="2540734"/>
            <a:ext cx="4182533" cy="688017"/>
          </a:xfrm>
          <a:prstGeom prst="rect">
            <a:avLst/>
          </a:prstGeom>
          <a:solidFill>
            <a:srgbClr val="29292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endParaRPr lang="ar">
              <a:latin typeface="Sakkal Majalla" panose="02000000000000000000" pitchFamily="2" charset="-78"/>
              <a:cs typeface="Sakkal Majalla" panose="02000000000000000000" pitchFamily="2" charset="-78"/>
            </a:endParaRPr>
          </a:p>
        </p:txBody>
      </p:sp>
      <p:sp>
        <p:nvSpPr>
          <p:cNvPr id="67" name="TextBox 66">
            <a:extLst>
              <a:ext uri="{FF2B5EF4-FFF2-40B4-BE49-F238E27FC236}">
                <a16:creationId xmlns:a16="http://schemas.microsoft.com/office/drawing/2014/main" id="{76323DE1-2C08-D7F2-D930-3D702A248020}"/>
              </a:ext>
            </a:extLst>
          </p:cNvPr>
          <p:cNvSpPr txBox="1"/>
          <p:nvPr/>
        </p:nvSpPr>
        <p:spPr>
          <a:xfrm>
            <a:off x="1773943" y="2654919"/>
            <a:ext cx="3946128" cy="400110"/>
          </a:xfrm>
          <a:prstGeom prst="rect">
            <a:avLst/>
          </a:prstGeom>
          <a:noFill/>
        </p:spPr>
        <p:txBody>
          <a:bodyPr wrap="square" rtlCol="0">
            <a:spAutoFit/>
          </a:bodyPr>
          <a:lstStyle/>
          <a:p>
            <a:pPr algn="ctr" rtl="1"/>
            <a:r>
              <a:rPr lang="ar" sz="2000" b="1" i="0" u="none" baseline="0" dirty="0">
                <a:solidFill>
                  <a:schemeClr val="bg1"/>
                </a:solidFill>
                <a:latin typeface="Sakkal Majalla" panose="02000000000000000000" pitchFamily="2" charset="-78"/>
                <a:ea typeface="Source Sans Pro" panose="020B0503030403020204" pitchFamily="34" charset="0"/>
                <a:cs typeface="Sakkal Majalla" panose="02000000000000000000" pitchFamily="2" charset="-78"/>
              </a:rPr>
              <a:t>المشتريات الفيدرالية المباشرة</a:t>
            </a:r>
            <a:endParaRPr lang="ar" sz="2000" dirty="0">
              <a:solidFill>
                <a:schemeClr val="bg1"/>
              </a:solidFill>
              <a:latin typeface="Sakkal Majalla" panose="02000000000000000000" pitchFamily="2" charset="-78"/>
              <a:cs typeface="Sakkal Majalla" panose="02000000000000000000" pitchFamily="2" charset="-78"/>
            </a:endParaRPr>
          </a:p>
        </p:txBody>
      </p:sp>
      <p:sp>
        <p:nvSpPr>
          <p:cNvPr id="59" name="object 8" descr="Arrow showing flow of funds from DOT budget to Direct Federal procurements">
            <a:extLst>
              <a:ext uri="{FF2B5EF4-FFF2-40B4-BE49-F238E27FC236}">
                <a16:creationId xmlns:a16="http://schemas.microsoft.com/office/drawing/2014/main" id="{D5857D1F-A231-B88B-B09E-0C015A7B9755}"/>
              </a:ext>
              <a:ext uri="{C183D7F6-B498-43B3-948B-1728B52AA6E4}">
                <adec:decorative xmlns:adec="http://schemas.microsoft.com/office/drawing/2017/decorative" val="0"/>
              </a:ext>
            </a:extLst>
          </p:cNvPr>
          <p:cNvSpPr/>
          <p:nvPr/>
        </p:nvSpPr>
        <p:spPr>
          <a:xfrm>
            <a:off x="5939817" y="2088732"/>
            <a:ext cx="2651506" cy="409086"/>
          </a:xfrm>
          <a:custGeom>
            <a:avLst/>
            <a:gdLst/>
            <a:ahLst/>
            <a:cxnLst/>
            <a:rect l="l" t="t" r="r" b="b"/>
            <a:pathLst>
              <a:path w="1807845" h="142875">
                <a:moveTo>
                  <a:pt x="0" y="0"/>
                </a:moveTo>
                <a:lnTo>
                  <a:pt x="0" y="60591"/>
                </a:lnTo>
                <a:lnTo>
                  <a:pt x="1807451" y="60591"/>
                </a:lnTo>
                <a:lnTo>
                  <a:pt x="1807451" y="142443"/>
                </a:lnTo>
              </a:path>
            </a:pathLst>
          </a:custGeom>
          <a:ln w="19050">
            <a:solidFill>
              <a:srgbClr val="052C4E"/>
            </a:solidFill>
          </a:ln>
        </p:spPr>
        <p:txBody>
          <a:bodyPr wrap="square" lIns="0" tIns="0" rIns="0" bIns="0" rtlCol="0"/>
          <a:lstStyle/>
          <a:p>
            <a:endParaRPr sz="2400" dirty="0">
              <a:latin typeface="Sakkal Majalla" panose="02000000000000000000" pitchFamily="2" charset="-78"/>
              <a:cs typeface="Sakkal Majalla" panose="02000000000000000000" pitchFamily="2" charset="-78"/>
            </a:endParaRPr>
          </a:p>
        </p:txBody>
      </p:sp>
      <p:sp>
        <p:nvSpPr>
          <p:cNvPr id="69" name="Rectangle 68">
            <a:extLst>
              <a:ext uri="{FF2B5EF4-FFF2-40B4-BE49-F238E27FC236}">
                <a16:creationId xmlns:a16="http://schemas.microsoft.com/office/drawing/2014/main" id="{468A25F1-4C52-8CE6-9AC5-4280252096FA}"/>
              </a:ext>
              <a:ext uri="{C183D7F6-B498-43B3-948B-1728B52AA6E4}">
                <adec:decorative xmlns:adec="http://schemas.microsoft.com/office/drawing/2017/decorative" val="1"/>
              </a:ext>
            </a:extLst>
          </p:cNvPr>
          <p:cNvSpPr/>
          <p:nvPr/>
        </p:nvSpPr>
        <p:spPr>
          <a:xfrm>
            <a:off x="6715824" y="2550603"/>
            <a:ext cx="4182533" cy="688017"/>
          </a:xfrm>
          <a:prstGeom prst="rect">
            <a:avLst/>
          </a:prstGeom>
          <a:solidFill>
            <a:srgbClr val="29292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endParaRPr lang="ar">
              <a:latin typeface="Sakkal Majalla" panose="02000000000000000000" pitchFamily="2" charset="-78"/>
              <a:cs typeface="Sakkal Majalla" panose="02000000000000000000" pitchFamily="2" charset="-78"/>
            </a:endParaRPr>
          </a:p>
        </p:txBody>
      </p:sp>
      <p:sp>
        <p:nvSpPr>
          <p:cNvPr id="70" name="TextBox 69">
            <a:extLst>
              <a:ext uri="{FF2B5EF4-FFF2-40B4-BE49-F238E27FC236}">
                <a16:creationId xmlns:a16="http://schemas.microsoft.com/office/drawing/2014/main" id="{E0E94333-D91B-E0B8-BC23-B1A2790EAD9A}"/>
              </a:ext>
            </a:extLst>
          </p:cNvPr>
          <p:cNvSpPr txBox="1"/>
          <p:nvPr/>
        </p:nvSpPr>
        <p:spPr>
          <a:xfrm>
            <a:off x="6751175" y="2678522"/>
            <a:ext cx="4182533" cy="400110"/>
          </a:xfrm>
          <a:prstGeom prst="rect">
            <a:avLst/>
          </a:prstGeom>
          <a:noFill/>
        </p:spPr>
        <p:txBody>
          <a:bodyPr wrap="square" rtlCol="0">
            <a:spAutoFit/>
          </a:bodyPr>
          <a:lstStyle/>
          <a:p>
            <a:pPr algn="ctr" rtl="1"/>
            <a:r>
              <a:rPr lang="ar" sz="2000" b="1" i="0" u="none" baseline="0" dirty="0">
                <a:solidFill>
                  <a:schemeClr val="bg1"/>
                </a:solidFill>
                <a:latin typeface="Sakkal Majalla" panose="02000000000000000000" pitchFamily="2" charset="-78"/>
                <a:ea typeface="Source Sans Pro" panose="020B0503030403020204" pitchFamily="34" charset="0"/>
                <a:cs typeface="Sakkal Majalla" panose="02000000000000000000" pitchFamily="2" charset="-78"/>
              </a:rPr>
              <a:t>المنح المدعومة اتحادياً للولايات</a:t>
            </a:r>
            <a:endParaRPr lang="ar" sz="2000" dirty="0">
              <a:solidFill>
                <a:schemeClr val="bg1"/>
              </a:solidFill>
              <a:latin typeface="Sakkal Majalla" panose="02000000000000000000" pitchFamily="2" charset="-78"/>
              <a:cs typeface="Sakkal Majalla" panose="02000000000000000000" pitchFamily="2" charset="-78"/>
            </a:endParaRPr>
          </a:p>
        </p:txBody>
      </p:sp>
      <p:cxnSp>
        <p:nvCxnSpPr>
          <p:cNvPr id="83" name="Straight Connector 82" descr="arrow indicating definition of direct federal procurements is: contracts made directly by federal operating authorities to small businesses in line with Federal Acquistion Regulations">
            <a:extLst>
              <a:ext uri="{FF2B5EF4-FFF2-40B4-BE49-F238E27FC236}">
                <a16:creationId xmlns:a16="http://schemas.microsoft.com/office/drawing/2014/main" id="{423BE809-35BF-467E-A220-51E638B91784}"/>
              </a:ext>
            </a:extLst>
          </p:cNvPr>
          <p:cNvCxnSpPr/>
          <p:nvPr/>
        </p:nvCxnSpPr>
        <p:spPr>
          <a:xfrm>
            <a:off x="3505674" y="3253186"/>
            <a:ext cx="0" cy="241877"/>
          </a:xfrm>
          <a:prstGeom prst="line">
            <a:avLst/>
          </a:prstGeom>
          <a:ln w="19050">
            <a:solidFill>
              <a:srgbClr val="294B68"/>
            </a:solidFill>
          </a:ln>
        </p:spPr>
        <p:style>
          <a:lnRef idx="1">
            <a:schemeClr val="accent1"/>
          </a:lnRef>
          <a:fillRef idx="0">
            <a:schemeClr val="accent1"/>
          </a:fillRef>
          <a:effectRef idx="0">
            <a:schemeClr val="accent1"/>
          </a:effectRef>
          <a:fontRef idx="minor">
            <a:schemeClr val="tx1"/>
          </a:fontRef>
        </p:style>
      </p:cxnSp>
      <p:sp>
        <p:nvSpPr>
          <p:cNvPr id="74" name="Rectangle 73">
            <a:extLst>
              <a:ext uri="{FF2B5EF4-FFF2-40B4-BE49-F238E27FC236}">
                <a16:creationId xmlns:a16="http://schemas.microsoft.com/office/drawing/2014/main" id="{CC965314-A66C-C797-9A37-76C8E17A00BB}"/>
              </a:ext>
              <a:ext uri="{C183D7F6-B498-43B3-948B-1728B52AA6E4}">
                <adec:decorative xmlns:adec="http://schemas.microsoft.com/office/drawing/2017/decorative" val="1"/>
              </a:ext>
            </a:extLst>
          </p:cNvPr>
          <p:cNvSpPr/>
          <p:nvPr/>
        </p:nvSpPr>
        <p:spPr>
          <a:xfrm>
            <a:off x="1368597" y="3537442"/>
            <a:ext cx="4182533" cy="1635691"/>
          </a:xfrm>
          <a:prstGeom prst="rect">
            <a:avLst/>
          </a:prstGeom>
          <a:solidFill>
            <a:srgbClr val="29292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endParaRPr lang="ar">
              <a:latin typeface="Sakkal Majalla" panose="02000000000000000000" pitchFamily="2" charset="-78"/>
              <a:cs typeface="Sakkal Majalla" panose="02000000000000000000" pitchFamily="2" charset="-78"/>
            </a:endParaRPr>
          </a:p>
        </p:txBody>
      </p:sp>
      <p:sp>
        <p:nvSpPr>
          <p:cNvPr id="75" name="TextBox 74">
            <a:extLst>
              <a:ext uri="{FF2B5EF4-FFF2-40B4-BE49-F238E27FC236}">
                <a16:creationId xmlns:a16="http://schemas.microsoft.com/office/drawing/2014/main" id="{0BDC42F7-4B82-D2F2-2A5B-9644D6BDB1B3}"/>
              </a:ext>
              <a:ext uri="{C183D7F6-B498-43B3-948B-1728B52AA6E4}">
                <adec:decorative xmlns:adec="http://schemas.microsoft.com/office/drawing/2017/decorative" val="1"/>
              </a:ext>
            </a:extLst>
          </p:cNvPr>
          <p:cNvSpPr txBox="1"/>
          <p:nvPr/>
        </p:nvSpPr>
        <p:spPr>
          <a:xfrm>
            <a:off x="1486798" y="3589216"/>
            <a:ext cx="3946128" cy="1631216"/>
          </a:xfrm>
          <a:prstGeom prst="rect">
            <a:avLst/>
          </a:prstGeom>
          <a:noFill/>
        </p:spPr>
        <p:txBody>
          <a:bodyPr wrap="square" rtlCol="0">
            <a:spAutoFit/>
          </a:bodyPr>
          <a:lstStyle/>
          <a:p>
            <a:pPr algn="r" rtl="1"/>
            <a:r>
              <a:rPr lang="ar" sz="2000" b="0" i="0" u="none" baseline="0" dirty="0">
                <a:solidFill>
                  <a:schemeClr val="bg1"/>
                </a:solidFill>
                <a:latin typeface="Sakkal Majalla" panose="02000000000000000000" pitchFamily="2" charset="-78"/>
                <a:ea typeface="Source Sans Pro" panose="020B0503030403020204" pitchFamily="34" charset="0"/>
                <a:cs typeface="Sakkal Majalla" panose="02000000000000000000" pitchFamily="2" charset="-78"/>
              </a:rPr>
              <a:t>العقود المبرمة مباشرة من قبل سلطات التشغيل الفيدرالية (على سبيل المثال، إدارة الإسكان الفيدرالية، إدارة الطيران الفيدرالية) للشركات الصغيرة بما يتماشى مع لوائح الاقتناء الفيدرالية</a:t>
            </a:r>
            <a:endParaRPr lang="ar" sz="2000" dirty="0">
              <a:latin typeface="Sakkal Majalla" panose="02000000000000000000" pitchFamily="2" charset="-78"/>
              <a:cs typeface="Sakkal Majalla" panose="02000000000000000000" pitchFamily="2" charset="-78"/>
            </a:endParaRPr>
          </a:p>
          <a:p>
            <a:endParaRPr lang="ar" sz="2000" dirty="0">
              <a:solidFill>
                <a:schemeClr val="bg1"/>
              </a:solidFill>
              <a:latin typeface="Sakkal Majalla" panose="02000000000000000000" pitchFamily="2" charset="-78"/>
              <a:cs typeface="Sakkal Majalla" panose="02000000000000000000" pitchFamily="2" charset="-78"/>
            </a:endParaRPr>
          </a:p>
        </p:txBody>
      </p:sp>
      <p:cxnSp>
        <p:nvCxnSpPr>
          <p:cNvPr id="85" name="Straight Connector 84" descr="arrow indicating definition of federally-assisted awards to states is: contracts made by state departments of transportation, transit authorities, and airports to small businesses in line with state and local Acquistion Regulations">
            <a:extLst>
              <a:ext uri="{FF2B5EF4-FFF2-40B4-BE49-F238E27FC236}">
                <a16:creationId xmlns:a16="http://schemas.microsoft.com/office/drawing/2014/main" id="{34D50FFB-C6DE-9D60-81DE-DEAE10814AE1}"/>
              </a:ext>
            </a:extLst>
          </p:cNvPr>
          <p:cNvCxnSpPr/>
          <p:nvPr/>
        </p:nvCxnSpPr>
        <p:spPr>
          <a:xfrm>
            <a:off x="8617198" y="3278631"/>
            <a:ext cx="0" cy="241877"/>
          </a:xfrm>
          <a:prstGeom prst="line">
            <a:avLst/>
          </a:prstGeom>
          <a:ln w="19050">
            <a:solidFill>
              <a:srgbClr val="294B68"/>
            </a:solidFill>
          </a:ln>
        </p:spPr>
        <p:style>
          <a:lnRef idx="1">
            <a:schemeClr val="accent1"/>
          </a:lnRef>
          <a:fillRef idx="0">
            <a:schemeClr val="accent1"/>
          </a:fillRef>
          <a:effectRef idx="0">
            <a:schemeClr val="accent1"/>
          </a:effectRef>
          <a:fontRef idx="minor">
            <a:schemeClr val="tx1"/>
          </a:fontRef>
        </p:style>
      </p:cxnSp>
      <p:sp>
        <p:nvSpPr>
          <p:cNvPr id="78" name="Rectangle 77">
            <a:extLst>
              <a:ext uri="{FF2B5EF4-FFF2-40B4-BE49-F238E27FC236}">
                <a16:creationId xmlns:a16="http://schemas.microsoft.com/office/drawing/2014/main" id="{631F4075-025B-0A78-016A-6B295FF39EF4}"/>
              </a:ext>
              <a:ext uri="{C183D7F6-B498-43B3-948B-1728B52AA6E4}">
                <adec:decorative xmlns:adec="http://schemas.microsoft.com/office/drawing/2017/decorative" val="1"/>
              </a:ext>
            </a:extLst>
          </p:cNvPr>
          <p:cNvSpPr/>
          <p:nvPr/>
        </p:nvSpPr>
        <p:spPr>
          <a:xfrm>
            <a:off x="6715822" y="3537442"/>
            <a:ext cx="4182533" cy="1635691"/>
          </a:xfrm>
          <a:prstGeom prst="rect">
            <a:avLst/>
          </a:prstGeom>
          <a:solidFill>
            <a:srgbClr val="29292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endParaRPr lang="ar">
              <a:latin typeface="Sakkal Majalla" panose="02000000000000000000" pitchFamily="2" charset="-78"/>
              <a:cs typeface="Sakkal Majalla" panose="02000000000000000000" pitchFamily="2" charset="-78"/>
            </a:endParaRPr>
          </a:p>
        </p:txBody>
      </p:sp>
      <p:sp>
        <p:nvSpPr>
          <p:cNvPr id="79" name="TextBox 78">
            <a:extLst>
              <a:ext uri="{FF2B5EF4-FFF2-40B4-BE49-F238E27FC236}">
                <a16:creationId xmlns:a16="http://schemas.microsoft.com/office/drawing/2014/main" id="{CA8F19F9-10B2-508B-1755-B1974BAD30E0}"/>
              </a:ext>
              <a:ext uri="{C183D7F6-B498-43B3-948B-1728B52AA6E4}">
                <adec:decorative xmlns:adec="http://schemas.microsoft.com/office/drawing/2017/decorative" val="1"/>
              </a:ext>
            </a:extLst>
          </p:cNvPr>
          <p:cNvSpPr txBox="1"/>
          <p:nvPr/>
        </p:nvSpPr>
        <p:spPr>
          <a:xfrm>
            <a:off x="6834023" y="3589216"/>
            <a:ext cx="3946128" cy="1323439"/>
          </a:xfrm>
          <a:prstGeom prst="rect">
            <a:avLst/>
          </a:prstGeom>
          <a:noFill/>
        </p:spPr>
        <p:txBody>
          <a:bodyPr wrap="square" rtlCol="0">
            <a:spAutoFit/>
          </a:bodyPr>
          <a:lstStyle/>
          <a:p>
            <a:pPr algn="r" rtl="1"/>
            <a:r>
              <a:rPr lang="ar" sz="2000" b="0" i="0" u="none" baseline="0" dirty="0">
                <a:solidFill>
                  <a:schemeClr val="bg1"/>
                </a:solidFill>
                <a:latin typeface="Sakkal Majalla" panose="02000000000000000000" pitchFamily="2" charset="-78"/>
                <a:ea typeface="Source Sans Pro" panose="020B0503030403020204" pitchFamily="34" charset="0"/>
                <a:cs typeface="Sakkal Majalla" panose="02000000000000000000" pitchFamily="2" charset="-78"/>
              </a:rPr>
              <a:t>العقود التي أبرمتها إدارات النقل وسلطات النقل والمطارات بالولاية للشركات الصغيرة بما يتماشى مع لوائح الاقتناء الحكومية والمحلية</a:t>
            </a:r>
          </a:p>
          <a:p>
            <a:endParaRPr lang="ar" sz="2000" dirty="0">
              <a:solidFill>
                <a:schemeClr val="bg1"/>
              </a:solidFill>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20370568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8519A-5583-AF89-F212-0DEBBB74D68A}"/>
              </a:ext>
            </a:extLst>
          </p:cNvPr>
          <p:cNvSpPr>
            <a:spLocks noGrp="1"/>
          </p:cNvSpPr>
          <p:nvPr>
            <p:ph type="title"/>
          </p:nvPr>
        </p:nvSpPr>
        <p:spPr/>
        <p:txBody>
          <a:bodyPr>
            <a:normAutofit fontScale="90000"/>
          </a:bodyPr>
          <a:lstStyle/>
          <a:p>
            <a:pPr rtl="1"/>
            <a:r>
              <a:rPr lang="ar" sz="3600" b="1" i="0" u="none" baseline="0" dirty="0">
                <a:latin typeface="Sakkal Majalla" panose="02000000000000000000" pitchFamily="2" charset="-78"/>
                <a:cs typeface="Sakkal Majalla" panose="02000000000000000000" pitchFamily="2" charset="-78"/>
              </a:rPr>
              <a:t>متى ستصبح العقود</a:t>
            </a:r>
            <a:r>
              <a:rPr lang="ar-SY" sz="3600" b="1" i="0" u="none" baseline="0" dirty="0">
                <a:latin typeface="Sakkal Majalla" panose="02000000000000000000" pitchFamily="2" charset="-78"/>
                <a:cs typeface="Sakkal Majalla" panose="02000000000000000000" pitchFamily="2" charset="-78"/>
              </a:rPr>
              <a:t> و</a:t>
            </a:r>
            <a:r>
              <a:rPr lang="ar" sz="3600" b="1" i="0" u="none" baseline="0" dirty="0">
                <a:latin typeface="Sakkal Majalla" panose="02000000000000000000" pitchFamily="2" charset="-78"/>
                <a:cs typeface="Sakkal Majalla" panose="02000000000000000000" pitchFamily="2" charset="-78"/>
              </a:rPr>
              <a:t>/</a:t>
            </a:r>
            <a:r>
              <a:rPr lang="ar-SY" sz="3600" b="1" i="0" u="none" baseline="0" dirty="0">
                <a:latin typeface="Sakkal Majalla" panose="02000000000000000000" pitchFamily="2" charset="-78"/>
                <a:cs typeface="Sakkal Majalla" panose="02000000000000000000" pitchFamily="2" charset="-78"/>
              </a:rPr>
              <a:t>أو </a:t>
            </a:r>
            <a:r>
              <a:rPr lang="ar" sz="3600" b="1" i="0" u="none" baseline="0" dirty="0">
                <a:latin typeface="Sakkal Majalla" panose="02000000000000000000" pitchFamily="2" charset="-78"/>
                <a:cs typeface="Sakkal Majalla" panose="02000000000000000000" pitchFamily="2" charset="-78"/>
              </a:rPr>
              <a:t>العقود من الباطن متاحة؟</a:t>
            </a:r>
          </a:p>
        </p:txBody>
      </p:sp>
      <p:sp>
        <p:nvSpPr>
          <p:cNvPr id="21" name="Content Placeholder 20">
            <a:extLst>
              <a:ext uri="{FF2B5EF4-FFF2-40B4-BE49-F238E27FC236}">
                <a16:creationId xmlns:a16="http://schemas.microsoft.com/office/drawing/2014/main" id="{363F74D5-C35C-F4D0-E30B-318C8D794045}"/>
              </a:ext>
            </a:extLst>
          </p:cNvPr>
          <p:cNvSpPr>
            <a:spLocks noGrp="1"/>
          </p:cNvSpPr>
          <p:nvPr>
            <p:ph idx="1"/>
          </p:nvPr>
        </p:nvSpPr>
        <p:spPr>
          <a:xfrm>
            <a:off x="838200" y="1871025"/>
            <a:ext cx="10515600" cy="4786156"/>
          </a:xfrm>
        </p:spPr>
        <p:txBody>
          <a:bodyPr/>
          <a:lstStyle/>
          <a:p>
            <a:pPr algn="r" rtl="1"/>
            <a:r>
              <a:rPr lang="ar" b="1" i="0" u="none" baseline="0" dirty="0">
                <a:latin typeface="Sakkal Majalla" panose="02000000000000000000" pitchFamily="2" charset="-78"/>
                <a:cs typeface="Sakkal Majalla" panose="02000000000000000000" pitchFamily="2" charset="-78"/>
              </a:rPr>
              <a:t>المشتريات الفيدرالية المباشرة:  </a:t>
            </a:r>
            <a:r>
              <a:rPr lang="ar" b="0" i="0" u="none" baseline="0" dirty="0">
                <a:latin typeface="Sakkal Majalla" panose="02000000000000000000" pitchFamily="2" charset="-78"/>
                <a:cs typeface="Sakkal Majalla" panose="02000000000000000000" pitchFamily="2" charset="-78"/>
              </a:rPr>
              <a:t>يعتمد توقيت العقود/العقود من الباطن على مجموعة متنوعة من العوامل. للحصول على فرص العقود المباشرة، يجب على الشركات الصغيرة الاطلاع على </a:t>
            </a:r>
            <a:r>
              <a:rPr lang="ar" b="0" i="0" u="none" baseline="0" dirty="0">
                <a:latin typeface="Sakkal Majalla" panose="02000000000000000000" pitchFamily="2" charset="-78"/>
                <a:cs typeface="Sakkal Majalla" panose="02000000000000000000" pitchFamily="2" charset="-78"/>
                <a:hlinkClick r:id="rId2"/>
              </a:rPr>
              <a:t>توقعات فرص الشراء</a:t>
            </a:r>
            <a:r>
              <a:rPr lang="ar" b="0" i="0" u="none" baseline="0" dirty="0">
                <a:latin typeface="Sakkal Majalla" panose="02000000000000000000" pitchFamily="2" charset="-78"/>
                <a:cs typeface="Sakkal Majalla" panose="02000000000000000000" pitchFamily="2" charset="-78"/>
              </a:rPr>
              <a:t> و</a:t>
            </a:r>
            <a:r>
              <a:rPr lang="ar" b="0" i="0" u="none" baseline="0" dirty="0">
                <a:latin typeface="Sakkal Majalla" panose="02000000000000000000" pitchFamily="2" charset="-78"/>
                <a:cs typeface="Sakkal Majalla" panose="02000000000000000000" pitchFamily="2" charset="-78"/>
                <a:hlinkClick r:id="rId3"/>
              </a:rPr>
              <a:t>sam.gov </a:t>
            </a:r>
            <a:r>
              <a:rPr lang="ar" b="0" i="0" u="none" baseline="0" dirty="0">
                <a:latin typeface="Sakkal Majalla" panose="02000000000000000000" pitchFamily="2" charset="-78"/>
                <a:cs typeface="Sakkal Majalla" panose="02000000000000000000" pitchFamily="2" charset="-78"/>
              </a:rPr>
              <a:t>الصادرة عن وزارة النقل.</a:t>
            </a:r>
            <a:endParaRPr lang="ar" dirty="0">
              <a:latin typeface="Sakkal Majalla" panose="02000000000000000000" pitchFamily="2" charset="-78"/>
              <a:cs typeface="Sakkal Majalla" panose="02000000000000000000" pitchFamily="2" charset="-78"/>
            </a:endParaRPr>
          </a:p>
          <a:p>
            <a:pPr algn="r" rtl="1"/>
            <a:r>
              <a:rPr lang="ar" b="0" i="0" u="none" baseline="0" dirty="0">
                <a:latin typeface="Sakkal Majalla" panose="02000000000000000000" pitchFamily="2" charset="-78"/>
                <a:cs typeface="Sakkal Majalla" panose="02000000000000000000" pitchFamily="2" charset="-78"/>
              </a:rPr>
              <a:t>المنح المدعومة من الحكومة الفيدرالية للولايات: الرجاء الرجوع إلى أوراق حقائق قانون البنية التحتية المشترك بين الحزبين الخاصة بالولاية للحصول على معلومات إضافية (راجع الشريحة التالية) وزيارة </a:t>
            </a:r>
            <a:r>
              <a:rPr lang="ar" b="0" i="0" u="none" baseline="0" dirty="0">
                <a:latin typeface="Sakkal Majalla" panose="02000000000000000000" pitchFamily="2" charset="-78"/>
                <a:cs typeface="Sakkal Majalla" panose="02000000000000000000" pitchFamily="2" charset="-78"/>
                <a:hlinkClick r:id="rId4"/>
              </a:rPr>
              <a:t>مواقع وزارة النقل </a:t>
            </a:r>
            <a:r>
              <a:rPr lang="ar-SY" b="0" i="0" u="none" baseline="0" dirty="0">
                <a:latin typeface="Sakkal Majalla" panose="02000000000000000000" pitchFamily="2" charset="-78"/>
                <a:cs typeface="Sakkal Majalla" panose="02000000000000000000" pitchFamily="2" charset="-78"/>
                <a:hlinkClick r:id="rId4"/>
              </a:rPr>
              <a:t>الخاصة بكل </a:t>
            </a:r>
            <a:r>
              <a:rPr lang="ar" b="0" i="0" u="none" baseline="0" dirty="0">
                <a:latin typeface="Sakkal Majalla" panose="02000000000000000000" pitchFamily="2" charset="-78"/>
                <a:cs typeface="Sakkal Majalla" panose="02000000000000000000" pitchFamily="2" charset="-78"/>
                <a:hlinkClick r:id="rId4"/>
              </a:rPr>
              <a:t>ولاية </a:t>
            </a:r>
            <a:r>
              <a:rPr lang="ar" b="0" i="0" u="none" baseline="0" dirty="0">
                <a:latin typeface="Sakkal Majalla" panose="02000000000000000000" pitchFamily="2" charset="-78"/>
                <a:cs typeface="Sakkal Majalla" panose="02000000000000000000" pitchFamily="2" charset="-78"/>
              </a:rPr>
              <a:t> لتحديد فرص العقود المحتملة. </a:t>
            </a:r>
          </a:p>
        </p:txBody>
      </p:sp>
    </p:spTree>
    <p:extLst>
      <p:ext uri="{BB962C8B-B14F-4D97-AF65-F5344CB8AC3E}">
        <p14:creationId xmlns:p14="http://schemas.microsoft.com/office/powerpoint/2010/main" val="17231973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838200" y="565756"/>
            <a:ext cx="10515600" cy="528692"/>
          </a:xfrm>
          <a:prstGeom prst="rect">
            <a:avLst/>
          </a:prstGeom>
        </p:spPr>
        <p:txBody>
          <a:bodyPr vert="horz" wrap="square" lIns="0" tIns="16087" rIns="0" bIns="0" rtlCol="0" anchor="ctr">
            <a:spAutoFit/>
          </a:bodyPr>
          <a:lstStyle/>
          <a:p>
            <a:pPr marL="16933" rtl="1">
              <a:spcBef>
                <a:spcPts val="127"/>
              </a:spcBef>
            </a:pPr>
            <a:r>
              <a:rPr lang="ar" sz="3600" b="1" i="0" u="none" spc="-120" baseline="0" dirty="0">
                <a:solidFill>
                  <a:srgbClr val="073963"/>
                </a:solidFill>
                <a:latin typeface="Sakkal Majalla" panose="02000000000000000000" pitchFamily="2" charset="-78"/>
                <a:ea typeface="Source Sans Pro" panose="020B0503030403020204" pitchFamily="34" charset="0"/>
                <a:cs typeface="Sakkal Majalla" panose="02000000000000000000" pitchFamily="2" charset="-78"/>
              </a:rPr>
              <a:t>ما هي هي أوراق حقائق قانون البنية التحتية المشترك بين الحزبين؟</a:t>
            </a:r>
            <a:endParaRPr sz="3600" dirty="0">
              <a:latin typeface="Sakkal Majalla" panose="02000000000000000000" pitchFamily="2" charset="-78"/>
              <a:ea typeface="Source Sans Pro" panose="020B0503030403020204" pitchFamily="34" charset="0"/>
              <a:cs typeface="Sakkal Majalla" panose="02000000000000000000" pitchFamily="2" charset="-78"/>
            </a:endParaRPr>
          </a:p>
        </p:txBody>
      </p:sp>
      <p:sp>
        <p:nvSpPr>
          <p:cNvPr id="2" name="object 2"/>
          <p:cNvSpPr txBox="1"/>
          <p:nvPr/>
        </p:nvSpPr>
        <p:spPr>
          <a:xfrm>
            <a:off x="702733" y="1633817"/>
            <a:ext cx="10786533" cy="3097429"/>
          </a:xfrm>
          <a:prstGeom prst="rect">
            <a:avLst/>
          </a:prstGeom>
        </p:spPr>
        <p:txBody>
          <a:bodyPr vert="horz" wrap="square" lIns="0" tIns="126153" rIns="0" bIns="0" rtlCol="0">
            <a:spAutoFit/>
          </a:bodyPr>
          <a:lstStyle/>
          <a:p>
            <a:pPr marL="282773" indent="-266687" algn="r" defTabSz="1219140" rtl="1">
              <a:spcBef>
                <a:spcPts val="993"/>
              </a:spcBef>
              <a:buFont typeface="Arial"/>
              <a:buChar char="•"/>
              <a:tabLst>
                <a:tab pos="282773" algn="l"/>
                <a:tab pos="283620" algn="l"/>
              </a:tabLst>
            </a:pPr>
            <a:r>
              <a:rPr lang="ar-SA" sz="2800" b="0" i="0" u="none" baseline="0" dirty="0">
                <a:latin typeface="Sakkal Majalla" panose="02000000000000000000" pitchFamily="2" charset="-78"/>
                <a:ea typeface="Source Sans Pro" panose="020B0503030403020204" pitchFamily="34" charset="0"/>
                <a:cs typeface="Sakkal Majalla" panose="02000000000000000000" pitchFamily="2" charset="-78"/>
              </a:rPr>
              <a:t>هي أوراق حقائق متوفرة لكل ولاية على حدة وتوفر معلومات أكثر تفصيلاً حول التمويل المعلن والمشاريع في كل ولاية، إلى جانب التمويل المتوقع حسب الفئة في قانون البنية التحتية المشترك بين الحزبين لمدة 5 سنوات</a:t>
            </a:r>
            <a:endParaRPr lang="ar" sz="2800" b="0" i="0" u="none" baseline="0" dirty="0">
              <a:latin typeface="Sakkal Majalla" panose="02000000000000000000" pitchFamily="2" charset="-78"/>
              <a:ea typeface="Source Sans Pro" panose="020B0503030403020204" pitchFamily="34" charset="0"/>
              <a:cs typeface="Sakkal Majalla" panose="02000000000000000000" pitchFamily="2" charset="-78"/>
            </a:endParaRPr>
          </a:p>
          <a:p>
            <a:pPr marL="282773" indent="-266687" algn="r" defTabSz="1219140" rtl="1">
              <a:spcBef>
                <a:spcPts val="993"/>
              </a:spcBef>
              <a:buFont typeface="Arial"/>
              <a:buChar char="•"/>
              <a:tabLst>
                <a:tab pos="282773" algn="l"/>
                <a:tab pos="283620" algn="l"/>
              </a:tabLst>
            </a:pPr>
            <a:r>
              <a:rPr lang="ar" sz="2800" b="0" i="0" u="none" baseline="0" dirty="0">
                <a:latin typeface="Sakkal Majalla" panose="02000000000000000000" pitchFamily="2" charset="-78"/>
                <a:cs typeface="Sakkal Majalla" panose="02000000000000000000" pitchFamily="2" charset="-78"/>
              </a:rPr>
              <a:t>الروابط الرئيسية: </a:t>
            </a:r>
            <a:endParaRPr lang="ar" sz="2800" dirty="0">
              <a:latin typeface="Sakkal Majalla" panose="02000000000000000000" pitchFamily="2" charset="-78"/>
              <a:cs typeface="Sakkal Majalla" panose="02000000000000000000" pitchFamily="2" charset="-78"/>
            </a:endParaRPr>
          </a:p>
          <a:p>
            <a:pPr marL="739973" lvl="1" indent="-266687" algn="r" defTabSz="1219140" rtl="1">
              <a:spcBef>
                <a:spcPts val="993"/>
              </a:spcBef>
              <a:buFont typeface="Arial"/>
              <a:buChar char="•"/>
              <a:tabLst>
                <a:tab pos="282773" algn="l"/>
                <a:tab pos="283620" algn="l"/>
              </a:tabLst>
            </a:pPr>
            <a:r>
              <a:rPr lang="ar" sz="2800" b="0" i="0" u="none" baseline="0" dirty="0">
                <a:latin typeface="Sakkal Majalla" panose="02000000000000000000" pitchFamily="2" charset="-78"/>
                <a:cs typeface="Sakkal Majalla" panose="02000000000000000000" pitchFamily="2" charset="-78"/>
                <a:hlinkClick r:id="rId2"/>
              </a:rPr>
              <a:t>أوراق الحقائق للولاية – Build.gov – البيت الأبيض</a:t>
            </a:r>
            <a:endParaRPr lang="ar" sz="2800" dirty="0">
              <a:latin typeface="Sakkal Majalla" panose="02000000000000000000" pitchFamily="2" charset="-78"/>
              <a:cs typeface="Sakkal Majalla" panose="02000000000000000000" pitchFamily="2" charset="-78"/>
            </a:endParaRPr>
          </a:p>
          <a:p>
            <a:pPr marL="739973" lvl="1" indent="-266687" algn="r" defTabSz="1219140" rtl="1">
              <a:spcBef>
                <a:spcPts val="993"/>
              </a:spcBef>
              <a:buFont typeface="Arial"/>
              <a:buChar char="•"/>
              <a:tabLst>
                <a:tab pos="282773" algn="l"/>
                <a:tab pos="283620" algn="l"/>
              </a:tabLst>
            </a:pPr>
            <a:r>
              <a:rPr lang="ar" sz="2800" b="0" i="0" u="none" baseline="0" dirty="0">
                <a:latin typeface="Sakkal Majalla" panose="02000000000000000000" pitchFamily="2" charset="-78"/>
                <a:cs typeface="Sakkal Majalla" panose="02000000000000000000" pitchFamily="2" charset="-78"/>
                <a:hlinkClick r:id="rId3"/>
              </a:rPr>
              <a:t>تُصدر وزارة النقل الأمريكية أوراق حقائق لكل ولاية تسلط الضوء على فوائد قانون البنية التحتية المشترك بين الحزبين | وزارة النقل الأمريكية</a:t>
            </a:r>
            <a:endParaRPr lang="ar" sz="2800" dirty="0">
              <a:latin typeface="Sakkal Majalla" panose="02000000000000000000" pitchFamily="2" charset="-78"/>
              <a:cs typeface="Sakkal Majalla" panose="02000000000000000000" pitchFamily="2" charset="-78"/>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8519A-5583-AF89-F212-0DEBBB74D68A}"/>
              </a:ext>
            </a:extLst>
          </p:cNvPr>
          <p:cNvSpPr>
            <a:spLocks noGrp="1"/>
          </p:cNvSpPr>
          <p:nvPr>
            <p:ph type="title"/>
          </p:nvPr>
        </p:nvSpPr>
        <p:spPr/>
        <p:txBody>
          <a:bodyPr>
            <a:normAutofit fontScale="90000"/>
          </a:bodyPr>
          <a:lstStyle/>
          <a:p>
            <a:pPr rtl="1"/>
            <a:r>
              <a:rPr lang="ar" sz="3600" b="1" i="0" u="none" baseline="0" dirty="0">
                <a:latin typeface="Sakkal Majalla" panose="02000000000000000000" pitchFamily="2" charset="-78"/>
                <a:cs typeface="Sakkal Majalla" panose="02000000000000000000" pitchFamily="2" charset="-78"/>
              </a:rPr>
              <a:t>كيف يمكن لشركتي الصغيرة تحديد العقود أو العقود من الباطن </a:t>
            </a:r>
            <a:br>
              <a:rPr lang="ar" sz="3600" dirty="0">
                <a:latin typeface="Sakkal Majalla" panose="02000000000000000000" pitchFamily="2" charset="-78"/>
                <a:cs typeface="Sakkal Majalla" panose="02000000000000000000" pitchFamily="2" charset="-78"/>
              </a:rPr>
            </a:br>
            <a:r>
              <a:rPr lang="ar" sz="3600" b="1" i="0" u="sng" baseline="0" dirty="0">
                <a:latin typeface="Sakkal Majalla" panose="02000000000000000000" pitchFamily="2" charset="-78"/>
                <a:cs typeface="Sakkal Majalla" panose="02000000000000000000" pitchFamily="2" charset="-78"/>
              </a:rPr>
              <a:t>الفدرالية </a:t>
            </a:r>
            <a:r>
              <a:rPr lang="ar" sz="3600" b="1" i="0" u="none" baseline="0" dirty="0">
                <a:latin typeface="Sakkal Majalla" panose="02000000000000000000" pitchFamily="2" charset="-78"/>
                <a:cs typeface="Sakkal Majalla" panose="02000000000000000000" pitchFamily="2" charset="-78"/>
              </a:rPr>
              <a:t>المحتملة في قانون البنية التحتية المشترك بين الحزبين لوزارة النقل؟ </a:t>
            </a:r>
          </a:p>
        </p:txBody>
      </p:sp>
      <p:sp>
        <p:nvSpPr>
          <p:cNvPr id="3" name="Content Placeholder 2">
            <a:extLst>
              <a:ext uri="{FF2B5EF4-FFF2-40B4-BE49-F238E27FC236}">
                <a16:creationId xmlns:a16="http://schemas.microsoft.com/office/drawing/2014/main" id="{5A18FF81-BCF8-0E14-DAAC-5B65B01B7FEB}"/>
              </a:ext>
            </a:extLst>
          </p:cNvPr>
          <p:cNvSpPr>
            <a:spLocks noGrp="1"/>
          </p:cNvSpPr>
          <p:nvPr>
            <p:ph idx="1"/>
          </p:nvPr>
        </p:nvSpPr>
        <p:spPr>
          <a:xfrm>
            <a:off x="838200" y="1773269"/>
            <a:ext cx="10515600" cy="4786156"/>
          </a:xfrm>
        </p:spPr>
        <p:txBody>
          <a:bodyPr>
            <a:normAutofit/>
          </a:bodyPr>
          <a:lstStyle/>
          <a:p>
            <a:pPr marL="0" indent="0" algn="r" rtl="1">
              <a:buNone/>
            </a:pPr>
            <a:r>
              <a:rPr lang="ar" sz="2500" b="1" i="0" u="none" baseline="0" dirty="0">
                <a:latin typeface="Sakkal Majalla" panose="02000000000000000000" pitchFamily="2" charset="-78"/>
                <a:cs typeface="Sakkal Majalla" panose="02000000000000000000" pitchFamily="2" charset="-78"/>
              </a:rPr>
              <a:t>الخطوة 1: </a:t>
            </a:r>
            <a:r>
              <a:rPr lang="ar-SA" sz="2500" b="0" i="0" u="none" baseline="0" dirty="0">
                <a:latin typeface="Sakkal Majalla" panose="02000000000000000000" pitchFamily="2" charset="-78"/>
                <a:cs typeface="Sakkal Majalla" panose="02000000000000000000" pitchFamily="2" charset="-78"/>
              </a:rPr>
              <a:t>قم بزيارة قسم "</a:t>
            </a:r>
            <a:r>
              <a:rPr lang="en-US" sz="2500" b="0" i="0" u="none" baseline="0" dirty="0">
                <a:latin typeface="Sakkal Majalla" panose="02000000000000000000" pitchFamily="2" charset="-78"/>
                <a:cs typeface="Sakkal Majalla" panose="02000000000000000000" pitchFamily="2" charset="-78"/>
              </a:rPr>
              <a:t>Procurement Forecast" [</a:t>
            </a:r>
            <a:r>
              <a:rPr lang="ar-SA" sz="2500" b="0" i="0" u="none" baseline="0" dirty="0">
                <a:latin typeface="Sakkal Majalla" panose="02000000000000000000" pitchFamily="2" charset="-78"/>
                <a:cs typeface="Sakkal Majalla" panose="02000000000000000000" pitchFamily="2" charset="-78"/>
              </a:rPr>
              <a:t>توقعات المشتريات] ضمن وزارة النقل للبحث عن فرص العقود القادمة المتعلقة بقانون البنية التحتية المشترك بين الحزبين</a:t>
            </a:r>
            <a:endParaRPr lang="ar" sz="2500" b="0" i="0" u="none" baseline="0" dirty="0">
              <a:latin typeface="Sakkal Majalla" panose="02000000000000000000" pitchFamily="2" charset="-78"/>
              <a:cs typeface="Sakkal Majalla" panose="02000000000000000000" pitchFamily="2" charset="-78"/>
            </a:endParaRPr>
          </a:p>
          <a:p>
            <a:pPr marL="0" indent="0" algn="r" rtl="1">
              <a:buNone/>
            </a:pPr>
            <a:r>
              <a:rPr lang="ar" sz="2500" b="1" i="0" u="none" baseline="0" dirty="0">
                <a:latin typeface="Sakkal Majalla" panose="02000000000000000000" pitchFamily="2" charset="-78"/>
                <a:cs typeface="Sakkal Majalla" panose="02000000000000000000" pitchFamily="2" charset="-78"/>
              </a:rPr>
              <a:t>الخطوة 2: </a:t>
            </a:r>
            <a:r>
              <a:rPr lang="ar" sz="2500" b="0" i="0" u="none" baseline="0" dirty="0">
                <a:latin typeface="Sakkal Majalla" panose="02000000000000000000" pitchFamily="2" charset="-78"/>
                <a:cs typeface="Sakkal Majalla" panose="02000000000000000000" pitchFamily="2" charset="-78"/>
              </a:rPr>
              <a:t>يمكنك تضييق نطاق البحث حسب الإدارة المشغلة، أو نوع المنافسة، أو فئة المشتريات، واختيار "نعم" في القائمة المنسدلة "BIL opportunity" [فرص قانون البنية التحتية المشترك بين الحزبين]؛ أو ببساطة اختيار مربع "BIL opportunity" للبحث عن جميع العقود المتعلقة بالقانون</a:t>
            </a:r>
          </a:p>
          <a:p>
            <a:pPr marL="0" indent="0" algn="r" rtl="1">
              <a:buNone/>
            </a:pPr>
            <a:r>
              <a:rPr lang="ar" sz="2500" b="1" i="0" u="none" baseline="0" dirty="0">
                <a:latin typeface="Sakkal Majalla" panose="02000000000000000000" pitchFamily="2" charset="-78"/>
                <a:cs typeface="Sakkal Majalla" panose="02000000000000000000" pitchFamily="2" charset="-78"/>
              </a:rPr>
              <a:t>الخطوة 3: </a:t>
            </a:r>
            <a:r>
              <a:rPr lang="ar" sz="2500" b="0" i="0" u="none" baseline="0" dirty="0">
                <a:latin typeface="Sakkal Majalla" panose="02000000000000000000" pitchFamily="2" charset="-78"/>
                <a:cs typeface="Sakkal Majalla" panose="02000000000000000000" pitchFamily="2" charset="-78"/>
              </a:rPr>
              <a:t>اختيار أي فرص محددة قد تكون مناسبة لعملك.</a:t>
            </a:r>
          </a:p>
          <a:p>
            <a:pPr marL="0" indent="0" algn="r" rtl="1">
              <a:buNone/>
            </a:pPr>
            <a:r>
              <a:rPr lang="ar" sz="2500" b="1" i="0" u="none" baseline="0" dirty="0">
                <a:latin typeface="Sakkal Majalla" panose="02000000000000000000" pitchFamily="2" charset="-78"/>
                <a:cs typeface="Sakkal Majalla" panose="02000000000000000000" pitchFamily="2" charset="-78"/>
              </a:rPr>
              <a:t>الخطوة 4: </a:t>
            </a:r>
            <a:r>
              <a:rPr lang="ar" sz="2500" b="0" i="0" u="none" baseline="0" dirty="0">
                <a:latin typeface="Sakkal Majalla" panose="02000000000000000000" pitchFamily="2" charset="-78"/>
                <a:cs typeface="Sakkal Majalla" panose="02000000000000000000" pitchFamily="2" charset="-78"/>
              </a:rPr>
              <a:t>تواصل مع </a:t>
            </a:r>
            <a:r>
              <a:rPr lang="ar-SY" sz="2500" b="0" i="0" u="none" baseline="0" dirty="0">
                <a:latin typeface="Sakkal Majalla" panose="02000000000000000000" pitchFamily="2" charset="-78"/>
                <a:cs typeface="Sakkal Majalla" panose="02000000000000000000" pitchFamily="2" charset="-78"/>
              </a:rPr>
              <a:t>جهة </a:t>
            </a:r>
            <a:r>
              <a:rPr lang="ar" sz="2500" b="0" i="0" u="none" baseline="0" dirty="0">
                <a:latin typeface="Sakkal Majalla" panose="02000000000000000000" pitchFamily="2" charset="-78"/>
                <a:cs typeface="Sakkal Majalla" panose="02000000000000000000" pitchFamily="2" charset="-78"/>
              </a:rPr>
              <a:t>الاتصال المدرجة في فرصة العقد للاطلاع على أي معلومات إضافية والتواصل مع المسؤول الحكومي حول الخطوات التالية، عند الاقتضاء.</a:t>
            </a:r>
          </a:p>
          <a:p>
            <a:endParaRPr lang="ar" sz="2500"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2548791890"/>
      </p:ext>
    </p:extLst>
  </p:cSld>
  <p:clrMapOvr>
    <a:masterClrMapping/>
  </p:clrMapOvr>
</p:sld>
</file>

<file path=ppt/theme/theme1.xml><?xml version="1.0" encoding="utf-8"?>
<a:theme xmlns:a="http://schemas.openxmlformats.org/drawingml/2006/main" name="SBA-Template">
  <a:themeElements>
    <a:clrScheme name="Custom 1">
      <a:dk1>
        <a:srgbClr val="1B1E29"/>
      </a:dk1>
      <a:lt1>
        <a:srgbClr val="FFFFFF"/>
      </a:lt1>
      <a:dk2>
        <a:srgbClr val="002E6D"/>
      </a:dk2>
      <a:lt2>
        <a:srgbClr val="007DBC"/>
      </a:lt2>
      <a:accent1>
        <a:srgbClr val="969696"/>
      </a:accent1>
      <a:accent2>
        <a:srgbClr val="197E4E"/>
      </a:accent2>
      <a:accent3>
        <a:srgbClr val="F1C400"/>
      </a:accent3>
      <a:accent4>
        <a:srgbClr val="7AC5EB"/>
      </a:accent4>
      <a:accent5>
        <a:srgbClr val="CC0000"/>
      </a:accent5>
      <a:accent6>
        <a:srgbClr val="FFFFFF"/>
      </a:accent6>
      <a:hlink>
        <a:srgbClr val="007DBC"/>
      </a:hlink>
      <a:folHlink>
        <a:srgbClr val="7AC5EB"/>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8" id="{37CFB215-5A2F-3E4C-AAB9-B56A6D35B450}" vid="{7709BF5B-D67C-CF45-A712-B4954C8215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24AB3E37591984C9AD5016131C085B1" ma:contentTypeVersion="11" ma:contentTypeDescription="Create a new document." ma:contentTypeScope="" ma:versionID="cfefa2d9c332ac122b7f629fa4598b67">
  <xsd:schema xmlns:xsd="http://www.w3.org/2001/XMLSchema" xmlns:xs="http://www.w3.org/2001/XMLSchema" xmlns:p="http://schemas.microsoft.com/office/2006/metadata/properties" xmlns:ns2="d5ed4407-ec5c-48f4-bd30-d767b91cf3d1" xmlns:ns3="0a52cd8b-fc3a-403a-83ae-9d3a74d8a02c" targetNamespace="http://schemas.microsoft.com/office/2006/metadata/properties" ma:root="true" ma:fieldsID="0e4f8392304ac14d24d12af70d4c97a0" ns2:_="" ns3:_="">
    <xsd:import namespace="d5ed4407-ec5c-48f4-bd30-d767b91cf3d1"/>
    <xsd:import namespace="0a52cd8b-fc3a-403a-83ae-9d3a74d8a02c"/>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3:SharedWithUsers" minOccurs="0"/>
                <xsd:element ref="ns3:SharedWithDetails" minOccurs="0"/>
                <xsd:element ref="ns2:MediaLengthInSecond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5ed4407-ec5c-48f4-bd30-d767b91cf3d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a52cd8b-fc3a-403a-83ae-9d3a74d8a02c"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132FCC6-6F8A-4107-A82F-C6805D448CEB}">
  <ds:schemaRefs>
    <ds:schemaRef ds:uri="http://schemas.microsoft.com/sharepoint/v3/contenttype/forms"/>
  </ds:schemaRefs>
</ds:datastoreItem>
</file>

<file path=customXml/itemProps2.xml><?xml version="1.0" encoding="utf-8"?>
<ds:datastoreItem xmlns:ds="http://schemas.openxmlformats.org/officeDocument/2006/customXml" ds:itemID="{9D1E53F1-ADCB-4164-92C7-0C8B3EDCBB2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5ed4407-ec5c-48f4-bd30-d767b91cf3d1"/>
    <ds:schemaRef ds:uri="0a52cd8b-fc3a-403a-83ae-9d3a74d8a02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8A11E31-3BDF-4A25-A856-AFFD372E10B8}">
  <ds:schemaRefs>
    <ds:schemaRef ds:uri="http://schemas.microsoft.com/office/2006/documentManagement/types"/>
    <ds:schemaRef ds:uri="http://purl.org/dc/terms/"/>
    <ds:schemaRef ds:uri="d5ed4407-ec5c-48f4-bd30-d767b91cf3d1"/>
    <ds:schemaRef ds:uri="http://www.w3.org/XML/1998/namespace"/>
    <ds:schemaRef ds:uri="http://purl.org/dc/elements/1.1/"/>
    <ds:schemaRef ds:uri="http://purl.org/dc/dcmitype/"/>
    <ds:schemaRef ds:uri="0a52cd8b-fc3a-403a-83ae-9d3a74d8a02c"/>
    <ds:schemaRef ds:uri="http://schemas.microsoft.com/office/infopath/2007/PartnerControls"/>
    <ds:schemaRef ds:uri="http://schemas.openxmlformats.org/package/2006/metadata/core-propertie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SBA_Template_Powerpoint_16x9_2020</Template>
  <TotalTime>1859</TotalTime>
  <Words>2044</Words>
  <Application>Microsoft Office PowerPoint</Application>
  <PresentationFormat>Widescreen</PresentationFormat>
  <Paragraphs>125</Paragraphs>
  <Slides>18</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Arial</vt:lpstr>
      <vt:lpstr>Calibri</vt:lpstr>
      <vt:lpstr>Century Gothic</vt:lpstr>
      <vt:lpstr>Sakkal Majalla</vt:lpstr>
      <vt:lpstr>Source Sans Pro</vt:lpstr>
      <vt:lpstr>SBA-Template</vt:lpstr>
      <vt:lpstr>هيئة المشاريع الصغيرة: هيئة المشاريع الصغيرة في الولايات المتحدة</vt:lpstr>
      <vt:lpstr>كيف يمكن القيام بما يلي:   التعاقد مع وزارة النقل الأمريكية</vt:lpstr>
      <vt:lpstr>أهداف دليل التوجيه الخاص بنا</vt:lpstr>
      <vt:lpstr>قانون البنية التحتية المشترك بين الحزبين: الاستثمارات في النقل</vt:lpstr>
      <vt:lpstr>ما هي مصادر التمويل الرئيسية لقانون البنية التحتية المشترك بين الحزبين لوزارة النقل والتي قد تكون ذات صلة بشركتي الصغيرة؟</vt:lpstr>
      <vt:lpstr>اتبع المال</vt:lpstr>
      <vt:lpstr>متى ستصبح العقود و/أو العقود من الباطن متاحة؟</vt:lpstr>
      <vt:lpstr>ما هي هي أوراق حقائق قانون البنية التحتية المشترك بين الحزبين؟</vt:lpstr>
      <vt:lpstr>كيف يمكن لشركتي الصغيرة تحديد العقود أو العقود من الباطن  الفدرالية المحتملة في قانون البنية التحتية المشترك بين الحزبين لوزارة النقل؟ </vt:lpstr>
      <vt:lpstr>كيف يمكن لشركتي الصغيرة تحديد حالة عقود قانون البنية التحتية المشترك بين الحزبين لوزارة النقل أو العقود من الباطن المحتملة؟ </vt:lpstr>
      <vt:lpstr>مراكز موارد النقل للشركات الصغيرة (SBTRC)</vt:lpstr>
      <vt:lpstr>لندرس هذا المثال ...</vt:lpstr>
      <vt:lpstr>الأسئلة الشائعة</vt:lpstr>
      <vt:lpstr>كيف يمكن لهيئة المشاريع الصغيرة مساعدتي في أن أصبح مقاولاً حكومياً ناجحاً؟</vt:lpstr>
      <vt:lpstr>نظرة متعمقة على دعم إيداع الكفالة من هيئة المشاريع الصغيرة</vt:lpstr>
      <vt:lpstr>العرض التفصيلي لإيداع الكفالة لدى وزارة النقل: برنامج التثقيف حول إيداع الكفالة التابع لوزارة النقل</vt:lpstr>
      <vt:lpstr>برنامج التثقيف حول إيداع الكفالة التابع لوزارة النقل</vt:lpstr>
      <vt:lpstr>موارد إضافية قد تكون ذات صلة بشركتك الصغيرة</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Afework, Mulate (Contractor)</dc:creator>
  <cp:lastModifiedBy>Amir Khan</cp:lastModifiedBy>
  <cp:revision>17</cp:revision>
  <cp:lastPrinted>2018-02-13T00:27:10Z</cp:lastPrinted>
  <dcterms:created xsi:type="dcterms:W3CDTF">2021-01-27T20:19:10Z</dcterms:created>
  <dcterms:modified xsi:type="dcterms:W3CDTF">2024-04-26T20:26:02Z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0x010100724AB3E37591984C9AD5016131C085B1</vt:lpwstr>
  </property>
</Properties>
</file>