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8.jpg" ContentType="image/jpg"/>
  <Override PartName="/ppt/media/image10.jpg" ContentType="image/jpg"/>
  <Override PartName="/ppt/media/image12.jpg" ContentType="image/jpg"/>
  <Override PartName="/ppt/media/image14.jpg" ContentType="image/jpg"/>
  <Override PartName="/ppt/media/image15.jpg" ContentType="image/jpg"/>
  <Override PartName="/ppt/media/image17.jpg" ContentType="image/jpg"/>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374" r:id="rId5"/>
    <p:sldId id="3722" r:id="rId6"/>
    <p:sldId id="442" r:id="rId7"/>
    <p:sldId id="261" r:id="rId8"/>
    <p:sldId id="3731" r:id="rId9"/>
    <p:sldId id="2134806452" r:id="rId10"/>
    <p:sldId id="453" r:id="rId11"/>
    <p:sldId id="2134806448" r:id="rId12"/>
    <p:sldId id="3732" r:id="rId13"/>
    <p:sldId id="3733" r:id="rId14"/>
    <p:sldId id="2134806450" r:id="rId15"/>
    <p:sldId id="451" r:id="rId16"/>
    <p:sldId id="3734" r:id="rId17"/>
    <p:sldId id="449" r:id="rId18"/>
    <p:sldId id="455" r:id="rId19"/>
    <p:sldId id="288" r:id="rId20"/>
    <p:sldId id="332" r:id="rId21"/>
    <p:sldId id="45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F0E453-F8FC-5266-6DBC-DCE12AD08989}" name="Le, Sam Q." initials="LQ" userId="S::sqle@sba.gov::2aa93455-0326-4df2-b25a-046c1e8567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8E60"/>
    <a:srgbClr val="002E6D"/>
    <a:srgbClr val="292929"/>
    <a:srgbClr val="898989"/>
    <a:srgbClr val="003F80"/>
    <a:srgbClr val="007EB4"/>
    <a:srgbClr val="003E7F"/>
    <a:srgbClr val="000000"/>
    <a:srgbClr val="0091C9"/>
    <a:srgbClr val="CC35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9A23F-4765-4CC6-882E-E8D60C1CD4B8}" v="12" dt="2024-03-22T15:59:29.122"/>
    <p1510:client id="{C9D91909-9419-4973-A7AC-C24FAA73C4EE}" v="2" dt="2024-03-22T00:55:16.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1235" autoAdjust="0"/>
  </p:normalViewPr>
  <p:slideViewPr>
    <p:cSldViewPr snapToGrid="0" snapToObjects="1">
      <p:cViewPr varScale="1">
        <p:scale>
          <a:sx n="40" d="100"/>
          <a:sy n="40" d="100"/>
        </p:scale>
        <p:origin x="60" y="2367"/>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 Jeffrey H." userId="79189ec7-4306-4996-bbc5-b9fc610d8f5e" providerId="ADAL" clId="{11F9A23F-4765-4CC6-882E-E8D60C1CD4B8}"/>
    <pc:docChg chg="undo custSel modSld">
      <pc:chgData name="Davis, Jeffrey H." userId="79189ec7-4306-4996-bbc5-b9fc610d8f5e" providerId="ADAL" clId="{11F9A23F-4765-4CC6-882E-E8D60C1CD4B8}" dt="2024-03-22T16:09:28.164" v="26" actId="962"/>
      <pc:docMkLst>
        <pc:docMk/>
      </pc:docMkLst>
      <pc:sldChg chg="addSp delSp modSp mod">
        <pc:chgData name="Davis, Jeffrey H." userId="79189ec7-4306-4996-bbc5-b9fc610d8f5e" providerId="ADAL" clId="{11F9A23F-4765-4CC6-882E-E8D60C1CD4B8}" dt="2024-03-22T15:59:29.091" v="20" actId="1076"/>
        <pc:sldMkLst>
          <pc:docMk/>
          <pc:sldMk cId="3772456921" sldId="374"/>
        </pc:sldMkLst>
        <pc:spChg chg="add del mod">
          <ac:chgData name="Davis, Jeffrey H." userId="79189ec7-4306-4996-bbc5-b9fc610d8f5e" providerId="ADAL" clId="{11F9A23F-4765-4CC6-882E-E8D60C1CD4B8}" dt="2024-03-22T15:57:06.883" v="10" actId="478"/>
          <ac:spMkLst>
            <pc:docMk/>
            <pc:sldMk cId="3772456921" sldId="374"/>
            <ac:spMk id="2" creationId="{0957819F-77E9-413F-A451-37AA0E27F673}"/>
          </ac:spMkLst>
        </pc:spChg>
        <pc:spChg chg="add del mod">
          <ac:chgData name="Davis, Jeffrey H." userId="79189ec7-4306-4996-bbc5-b9fc610d8f5e" providerId="ADAL" clId="{11F9A23F-4765-4CC6-882E-E8D60C1CD4B8}" dt="2024-03-22T15:56:58.455" v="9" actId="478"/>
          <ac:spMkLst>
            <pc:docMk/>
            <pc:sldMk cId="3772456921" sldId="374"/>
            <ac:spMk id="4" creationId="{C13FC20E-A0FA-E6B4-F0D7-15AEED806FB3}"/>
          </ac:spMkLst>
        </pc:spChg>
        <pc:spChg chg="add del mod">
          <ac:chgData name="Davis, Jeffrey H." userId="79189ec7-4306-4996-bbc5-b9fc610d8f5e" providerId="ADAL" clId="{11F9A23F-4765-4CC6-882E-E8D60C1CD4B8}" dt="2024-03-22T15:56:57.803" v="7" actId="33771"/>
          <ac:spMkLst>
            <pc:docMk/>
            <pc:sldMk cId="3772456921" sldId="374"/>
            <ac:spMk id="5" creationId="{91F3B4EF-A9AE-6EA3-B782-CEECE16A0A96}"/>
          </ac:spMkLst>
        </pc:spChg>
        <pc:spChg chg="add del mod">
          <ac:chgData name="Davis, Jeffrey H." userId="79189ec7-4306-4996-bbc5-b9fc610d8f5e" providerId="ADAL" clId="{11F9A23F-4765-4CC6-882E-E8D60C1CD4B8}" dt="2024-03-22T15:57:09.004" v="11" actId="478"/>
          <ac:spMkLst>
            <pc:docMk/>
            <pc:sldMk cId="3772456921" sldId="374"/>
            <ac:spMk id="6" creationId="{154D1733-5B66-DD44-0D08-EF831E6785C2}"/>
          </ac:spMkLst>
        </pc:spChg>
        <pc:spChg chg="add del mod">
          <ac:chgData name="Davis, Jeffrey H." userId="79189ec7-4306-4996-bbc5-b9fc610d8f5e" providerId="ADAL" clId="{11F9A23F-4765-4CC6-882E-E8D60C1CD4B8}" dt="2024-03-22T15:57:37.845" v="15" actId="478"/>
          <ac:spMkLst>
            <pc:docMk/>
            <pc:sldMk cId="3772456921" sldId="374"/>
            <ac:spMk id="7" creationId="{DE25EAAA-4B5C-BD34-235A-E134DBDEE9BF}"/>
          </ac:spMkLst>
        </pc:spChg>
        <pc:spChg chg="add del mod">
          <ac:chgData name="Davis, Jeffrey H." userId="79189ec7-4306-4996-bbc5-b9fc610d8f5e" providerId="ADAL" clId="{11F9A23F-4765-4CC6-882E-E8D60C1CD4B8}" dt="2024-03-22T15:57:39.980" v="16" actId="478"/>
          <ac:spMkLst>
            <pc:docMk/>
            <pc:sldMk cId="3772456921" sldId="374"/>
            <ac:spMk id="8" creationId="{C14ADE2B-8DCA-3710-42CB-30DB529A8F87}"/>
          </ac:spMkLst>
        </pc:spChg>
        <pc:spChg chg="add mod">
          <ac:chgData name="Davis, Jeffrey H." userId="79189ec7-4306-4996-bbc5-b9fc610d8f5e" providerId="ADAL" clId="{11F9A23F-4765-4CC6-882E-E8D60C1CD4B8}" dt="2024-03-22T15:59:29.091" v="20" actId="1076"/>
          <ac:spMkLst>
            <pc:docMk/>
            <pc:sldMk cId="3772456921" sldId="374"/>
            <ac:spMk id="9" creationId="{0B08487E-8A03-32BB-67F7-E5B9CC0496F3}"/>
          </ac:spMkLst>
        </pc:spChg>
      </pc:sldChg>
      <pc:sldChg chg="modSp mod">
        <pc:chgData name="Davis, Jeffrey H." userId="79189ec7-4306-4996-bbc5-b9fc610d8f5e" providerId="ADAL" clId="{11F9A23F-4765-4CC6-882E-E8D60C1CD4B8}" dt="2024-03-22T16:04:44.554" v="22" actId="255"/>
        <pc:sldMkLst>
          <pc:docMk/>
          <pc:sldMk cId="693330589" sldId="3734"/>
        </pc:sldMkLst>
        <pc:spChg chg="mod">
          <ac:chgData name="Davis, Jeffrey H." userId="79189ec7-4306-4996-bbc5-b9fc610d8f5e" providerId="ADAL" clId="{11F9A23F-4765-4CC6-882E-E8D60C1CD4B8}" dt="2024-03-22T16:04:44.554" v="22" actId="255"/>
          <ac:spMkLst>
            <pc:docMk/>
            <pc:sldMk cId="693330589" sldId="3734"/>
            <ac:spMk id="21" creationId="{363F74D5-C35C-F4D0-E30B-318C8D794045}"/>
          </ac:spMkLst>
        </pc:spChg>
      </pc:sldChg>
      <pc:sldChg chg="modSp mod">
        <pc:chgData name="Davis, Jeffrey H." userId="79189ec7-4306-4996-bbc5-b9fc610d8f5e" providerId="ADAL" clId="{11F9A23F-4765-4CC6-882E-E8D60C1CD4B8}" dt="2024-03-22T16:00:35.861" v="21" actId="1076"/>
        <pc:sldMkLst>
          <pc:docMk/>
          <pc:sldMk cId="0" sldId="2134806450"/>
        </pc:sldMkLst>
        <pc:spChg chg="mod">
          <ac:chgData name="Davis, Jeffrey H." userId="79189ec7-4306-4996-bbc5-b9fc610d8f5e" providerId="ADAL" clId="{11F9A23F-4765-4CC6-882E-E8D60C1CD4B8}" dt="2024-03-22T16:00:35.861" v="21" actId="1076"/>
          <ac:spMkLst>
            <pc:docMk/>
            <pc:sldMk cId="0" sldId="2134806450"/>
            <ac:spMk id="6" creationId="{EDF2AD0F-8F73-47FB-9FD7-CCE2D8E49AE5}"/>
          </ac:spMkLst>
        </pc:spChg>
      </pc:sldChg>
      <pc:sldChg chg="modSp mod">
        <pc:chgData name="Davis, Jeffrey H." userId="79189ec7-4306-4996-bbc5-b9fc610d8f5e" providerId="ADAL" clId="{11F9A23F-4765-4CC6-882E-E8D60C1CD4B8}" dt="2024-03-22T16:09:28.164" v="26" actId="962"/>
        <pc:sldMkLst>
          <pc:docMk/>
          <pc:sldMk cId="2037056860" sldId="2134806452"/>
        </pc:sldMkLst>
        <pc:spChg chg="mod">
          <ac:chgData name="Davis, Jeffrey H." userId="79189ec7-4306-4996-bbc5-b9fc610d8f5e" providerId="ADAL" clId="{11F9A23F-4765-4CC6-882E-E8D60C1CD4B8}" dt="2024-03-22T16:09:26.251" v="25" actId="962"/>
          <ac:spMkLst>
            <pc:docMk/>
            <pc:sldMk cId="2037056860" sldId="2134806452"/>
            <ac:spMk id="75" creationId="{0BDC42F7-4B82-D2F2-2A5B-9644D6BDB1B3}"/>
          </ac:spMkLst>
        </pc:spChg>
        <pc:spChg chg="mod">
          <ac:chgData name="Davis, Jeffrey H." userId="79189ec7-4306-4996-bbc5-b9fc610d8f5e" providerId="ADAL" clId="{11F9A23F-4765-4CC6-882E-E8D60C1CD4B8}" dt="2024-03-22T16:09:28.164" v="26" actId="962"/>
          <ac:spMkLst>
            <pc:docMk/>
            <pc:sldMk cId="2037056860" sldId="2134806452"/>
            <ac:spMk id="79" creationId="{CA8F19F9-10B2-508B-1755-B1974BAD30E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spcAft>
                <a:spcPts val="0"/>
              </a:spcAft>
              <a:buClr>
                <a:srgbClr val="242424"/>
              </a:buClr>
              <a:tabLst>
                <a:tab pos="980440" algn="l"/>
              </a:tabLst>
            </a:pPr>
            <a:r>
              <a:rPr lang="es-MX" sz="1200" b="1">
                <a:solidFill>
                  <a:srgbClr val="1A3F6C"/>
                </a:solidFill>
                <a:effectLst/>
                <a:latin typeface="Century Gothic" panose="020B0502020202020204" pitchFamily="34" charset="0"/>
                <a:ea typeface="Times New Roman" panose="02020603050405020304" pitchFamily="18" charset="0"/>
              </a:rPr>
              <a:t>Programa de Educación sobre Fianzas (BEP)</a:t>
            </a:r>
          </a:p>
          <a:p>
            <a:pPr marR="0" lvl="0">
              <a:spcAft>
                <a:spcPts val="0"/>
              </a:spcAft>
              <a:buClr>
                <a:srgbClr val="242424"/>
              </a:buClr>
              <a:tabLst>
                <a:tab pos="980440" algn="l"/>
              </a:tabLst>
            </a:pPr>
            <a:endParaRPr lang="en-US" sz="1200" b="1" dirty="0">
              <a:solidFill>
                <a:srgbClr val="1A3F6C"/>
              </a:solidFill>
              <a:effectLst/>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s-MX" sz="1200">
                <a:solidFill>
                  <a:srgbClr val="1A3F6C"/>
                </a:solidFill>
                <a:effectLst/>
                <a:latin typeface="Century Gothic" panose="020B0502020202020204" pitchFamily="34" charset="0"/>
                <a:ea typeface="Times New Roman" panose="02020603050405020304" pitchFamily="18" charset="0"/>
              </a:rPr>
              <a:t>Trabaje con OSDBU, socios de la industria de fianzas, pequeños negocios locales interesados en el transporte y productores/agentes de fianzas locales en su región para ofrecer un mínimo de </a:t>
            </a:r>
            <a:r>
              <a:rPr lang="es-MX" sz="1200" b="1">
                <a:solidFill>
                  <a:srgbClr val="1A3F6C"/>
                </a:solidFill>
                <a:effectLst/>
                <a:latin typeface="Century Gothic" panose="020B0502020202020204" pitchFamily="34" charset="0"/>
                <a:ea typeface="Times New Roman" panose="02020603050405020304" pitchFamily="18" charset="0"/>
              </a:rPr>
              <a:t>dos (2) programas completos de educación sobre fianzas.</a:t>
            </a:r>
          </a:p>
          <a:p>
            <a:pPr marL="285750" marR="0" indent="-285750">
              <a:spcAft>
                <a:spcPts val="0"/>
              </a:spcAft>
              <a:buFont typeface="Arial" panose="020B0604020202020204" pitchFamily="34" charset="0"/>
              <a:buChar char="•"/>
            </a:pPr>
            <a:endParaRPr lang="en-US" sz="1200" spc="255"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s-MX" sz="1200">
                <a:solidFill>
                  <a:srgbClr val="1A3F6C"/>
                </a:solidFill>
                <a:effectLst/>
                <a:latin typeface="Century Gothic" panose="020B0502020202020204" pitchFamily="34" charset="0"/>
                <a:ea typeface="Times New Roman" panose="02020603050405020304" pitchFamily="18" charset="0"/>
              </a:rPr>
              <a:t>El BEP consta de los siguientes componentes: (1) la reunión con partes interesadas; (2) el componente de talleres educativos; (3) el componente de disposición de las fianzas; y (4) asistencia de seguimiento a los participantes del BEP para brindar asistencia técnica y de adquisiciones basada en el plan prescriptivo determinado por el BEP. </a:t>
            </a:r>
          </a:p>
          <a:p>
            <a:pPr marL="285750" marR="0" indent="-285750">
              <a:spcAft>
                <a:spcPts val="0"/>
              </a:spcAft>
              <a:buFont typeface="Arial" panose="020B0604020202020204" pitchFamily="34" charset="0"/>
              <a:buChar char="•"/>
            </a:pPr>
            <a:endParaRPr lang="en-US" sz="1200"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s-MX" sz="1200">
                <a:solidFill>
                  <a:srgbClr val="1A3F6C"/>
                </a:solidFill>
                <a:effectLst/>
                <a:latin typeface="Century Gothic" panose="020B0502020202020204" pitchFamily="34" charset="0"/>
                <a:ea typeface="Times New Roman" panose="02020603050405020304" pitchFamily="18" charset="0"/>
              </a:rPr>
              <a:t>Para cada evento BEP, trabaje con los productores/agentes de fianzas locales en su región y participantes de negocios desfavorecidos, para brindar a un mínimo de diez (10) participantes de negocios desfavorecidos en el BEP acceso a fianzas o un aumento en la capacidad de ser afianzado. Los programas se financiarán por separado y además del monto indicado en 1.3 de la solicitud.</a:t>
            </a:r>
          </a:p>
          <a:p>
            <a:endParaRPr lang="en-US" b="1" dirty="0"/>
          </a:p>
        </p:txBody>
      </p:sp>
      <p:sp>
        <p:nvSpPr>
          <p:cNvPr id="4" name="Slide Number Placeholder 3"/>
          <p:cNvSpPr>
            <a:spLocks noGrp="1"/>
          </p:cNvSpPr>
          <p:nvPr>
            <p:ph type="sldNum" sz="quarter" idx="5"/>
          </p:nvPr>
        </p:nvSpPr>
        <p:spPr/>
        <p:txBody>
          <a:bodyPr/>
          <a:lstStyle/>
          <a:p>
            <a:fld id="{2D0C45D7-3BDA-434E-BD40-B3465CBF288A}" type="slidenum">
              <a:rPr lang="en-US" smtClean="0"/>
              <a:t>17</a:t>
            </a:fld>
            <a:endParaRPr lang="en-US"/>
          </a:p>
        </p:txBody>
      </p:sp>
    </p:spTree>
    <p:extLst>
      <p:ext uri="{BB962C8B-B14F-4D97-AF65-F5344CB8AC3E}">
        <p14:creationId xmlns:p14="http://schemas.microsoft.com/office/powerpoint/2010/main" val="2258363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CBD941-85B0-4783-9479-F3C09F634B4E}"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A0D8E9-0EE2-4BCA-B937-634D8988D61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2F5A69AD-8C62-487B-9E5E-1D125FB4596C}"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3083991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4034888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3337F392-8272-4F46-B853-431367BC72E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012396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67" b="1"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sz="1867" b="0" i="0">
                <a:solidFill>
                  <a:srgbClr val="073963"/>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8606E21-7486-486F-8802-756DC407E9E0}" type="datetime4">
              <a:rPr lang="en-US" smtClean="0"/>
              <a:t>April 26, 2024</a:t>
            </a:fld>
            <a:endParaRPr lang="en-US" dirty="0"/>
          </a:p>
        </p:txBody>
      </p:sp>
      <p:sp>
        <p:nvSpPr>
          <p:cNvPr id="6" name="Holder 6"/>
          <p:cNvSpPr>
            <a:spLocks noGrp="1"/>
          </p:cNvSpPr>
          <p:nvPr>
            <p:ph type="sldNum" sz="quarter" idx="7"/>
          </p:nvPr>
        </p:nvSpPr>
        <p:spPr/>
        <p:txBody>
          <a:bodyPr lIns="0" tIns="0" rIns="0" bIns="0"/>
          <a:lstStyle>
            <a:lvl1pPr>
              <a:defRPr sz="1200" b="0" i="0">
                <a:solidFill>
                  <a:srgbClr val="062C4A"/>
                </a:solidFill>
                <a:latin typeface="Calibri"/>
                <a:cs typeface="Calibri"/>
              </a:defRPr>
            </a:lvl1pPr>
          </a:lstStyle>
          <a:p>
            <a:pPr marL="50799">
              <a:lnSpc>
                <a:spcPts val="1273"/>
              </a:lnSpc>
            </a:pPr>
            <a:fld id="{81D60167-4931-47E6-BA6A-407CBD079E47}" type="slidenum">
              <a:rPr lang="en-US" spc="-33" smtClean="0"/>
              <a:pPr marL="50799">
                <a:lnSpc>
                  <a:spcPts val="1273"/>
                </a:lnSpc>
              </a:pPr>
              <a:t>‹#›</a:t>
            </a:fld>
            <a:endParaRPr lang="en-US" spc="-33" dirty="0"/>
          </a:p>
        </p:txBody>
      </p:sp>
    </p:spTree>
    <p:extLst>
      <p:ext uri="{BB962C8B-B14F-4D97-AF65-F5344CB8AC3E}">
        <p14:creationId xmlns:p14="http://schemas.microsoft.com/office/powerpoint/2010/main" val="86048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0E72D6A5-B56E-4B27-9CE7-9CA637AFE9C0}"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F47FF4E7-E9BA-469C-BD3B-8A04E7033F7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DC2066-55FF-4A5F-B420-D4DCCF88EE6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FEEEBB4-500C-4032-B64C-C91431DCAFBF}"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5654A2-9723-49EE-BAEF-603A4DF15610}"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ADABBF6B-0F7F-40B8-90B2-FCCB592A533C}" type="datetime4">
              <a:rPr lang="en-US" smtClean="0"/>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sldNum="0"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driveelectric.gov/state-plans"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transportation.gov/osdbu/SBTRCs" TargetMode="External"/><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hyperlink" Target="https://www.transportation.gov/osdbu/procurement-assistance/summary-forecast?combine=&amp;field_date_value_1=&amp;field_procurement_category_value%5B%5D=6&amp;field_bil_opportunity_value=Yes"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6" Type="http://schemas.openxmlformats.org/officeDocument/2006/relationships/hyperlink" Target="https://www.sba.gov/funding-programs/surety-bonds/surety-bond-agency-directory" TargetMode="External"/><Relationship Id="rId5" Type="http://schemas.openxmlformats.org/officeDocument/2006/relationships/hyperlink" Target="https://www.apexaccelerators.us/#/about-us" TargetMode="Externa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Las%20fianzas%20ayudan%20a%20los%20peque&#241;os%20negocios%20a%20conseguir%20contratos%20al%20brindar%20al%20cliente%20una%20garant&#237;a%20de%20que%20el%20trabajo%20se%20completar&#225;.%20Muchos%20contratos%20p&#250;blicos%20y%20privados%20requieren%20fianzas,%20que%20son%20ofrecidas%20por%20afianzadoras.%20La%20SBA%20garantiza%20fianzas%20para%20determinadas%20compa&#241;&#237;as%20afianzadoras,%20lo%20que%20les%20permite%20ofrecer%20fianzas%20a%20peque&#241;os%20negocios%20que%20podr&#237;an%20no%20cumplir%20con%20los%20criterios%20de%20otras%20fiadoras."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ransportation.gov/osdbu/financial-assistance/bonding-education/bonding-education-program"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hyperlink" Target="https://www.transportation.gov/osdbu/procurement-assistance/summary-forecast" TargetMode="External"/><Relationship Id="rId7" Type="http://schemas.openxmlformats.org/officeDocument/2006/relationships/hyperlink" Target="https://www.transportation.gov/grants/dot-navigator/bipartisan-infrastructure-law-funding-opportunities" TargetMode="External"/><Relationship Id="rId2" Type="http://schemas.openxmlformats.org/officeDocument/2006/relationships/hyperlink" Target="https://www.transportation.gov/sites/dot.gov/files/2021-03/508_OSDBU%20Contracting_03102021.pdf" TargetMode="External"/><Relationship Id="rId1" Type="http://schemas.openxmlformats.org/officeDocument/2006/relationships/slideLayout" Target="../slideLayouts/slideLayout15.xml"/><Relationship Id="rId6" Type="http://schemas.openxmlformats.org/officeDocument/2006/relationships/hyperlink" Target="https://dotcmp.com/" TargetMode="External"/><Relationship Id="rId5" Type="http://schemas.openxmlformats.org/officeDocument/2006/relationships/hyperlink" Target="https://www.transportation.gov/osdbu/SBTRCs" TargetMode="External"/><Relationship Id="rId4" Type="http://schemas.openxmlformats.org/officeDocument/2006/relationships/hyperlink" Target="https://sam.gov/content/hom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6.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 Id="rId9"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sam.gov/search/?index=_all&amp;page=1&amp;organization_id=100000136&amp;sort=-modifiedDate&amp;pageSize=25&amp;sfm%5Bstatus%5D%5Bis_active%5D=true&amp;sfm%5BagencyPicker%5D%5B0%5D%5BorgKey%5D=100000136&amp;sfm%5BagencyPicker%5D%5B0%5D%5BorgText%5D=069%20-%20TRANSPORTATION,%20DEPARTMENT%20OF&amp;sfm%5BagencyPicker%5D%5B0%5D%5BlevelText%5D=Dept%20%2F%20Ind.%20Agency" TargetMode="External"/><Relationship Id="rId2" Type="http://schemas.openxmlformats.org/officeDocument/2006/relationships/hyperlink" Target="https://www.transportation.gov/osdbu/procurement-assistance/summary-forecast" TargetMode="External"/><Relationship Id="rId1" Type="http://schemas.openxmlformats.org/officeDocument/2006/relationships/slideLayout" Target="../slideLayouts/slideLayout15.xml"/><Relationship Id="rId4" Type="http://schemas.openxmlformats.org/officeDocument/2006/relationships/hyperlink" Target="https://www.transportation.gov/civil-rights/disadvantaged-business-enterprise/dbe-program-points-contac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ransportation.gov/briefing-room/usdot-releases-state-state-fact-sheets-highlighting-benefits-bipartisan" TargetMode="External"/><Relationship Id="rId2" Type="http://schemas.openxmlformats.org/officeDocument/2006/relationships/hyperlink" Target="https://www.whitehouse.gov/build/resources/state-fact-sheets/"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B08487E-8A03-32BB-67F7-E5B9CC0496F3}"/>
              </a:ext>
            </a:extLst>
          </p:cNvPr>
          <p:cNvSpPr>
            <a:spLocks noGrp="1"/>
          </p:cNvSpPr>
          <p:nvPr>
            <p:ph type="title"/>
          </p:nvPr>
        </p:nvSpPr>
        <p:spPr>
          <a:xfrm>
            <a:off x="992579" y="231569"/>
            <a:ext cx="10515600" cy="1160039"/>
          </a:xfrm>
        </p:spPr>
        <p:txBody>
          <a:bodyPr vert="horz" lIns="91440" tIns="45720" rIns="91440" bIns="45720" rtlCol="0" anchor="t">
            <a:normAutofit/>
          </a:bodyPr>
          <a:lstStyle/>
          <a:p>
            <a:r>
              <a:rPr lang="es-MX">
                <a:solidFill>
                  <a:srgbClr val="002E6D"/>
                </a:solidFill>
              </a:rPr>
              <a:t>SBA: Agencia Federal de Pequeños Negocios</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200" y="331385"/>
            <a:ext cx="10515600" cy="598904"/>
          </a:xfrm>
        </p:spPr>
        <p:txBody>
          <a:bodyPr>
            <a:normAutofit fontScale="90000"/>
          </a:bodyPr>
          <a:lstStyle/>
          <a:p>
            <a:r>
              <a:rPr lang="es-MX" sz="3600" dirty="0"/>
              <a:t>¿Cómo puede mi pequeño negocio identificar los posibles contratos o subcontratos </a:t>
            </a:r>
            <a:r>
              <a:rPr lang="es-MX" sz="3600" u="sng" dirty="0"/>
              <a:t>estatales</a:t>
            </a:r>
            <a:r>
              <a:rPr lang="es-MX" sz="3600" dirty="0"/>
              <a:t> de la BIL del DOT?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528320" y="1316622"/>
            <a:ext cx="11379200" cy="3024583"/>
          </a:xfrm>
        </p:spPr>
        <p:txBody>
          <a:bodyPr>
            <a:normAutofit/>
          </a:bodyPr>
          <a:lstStyle/>
          <a:p>
            <a:pPr marL="0" indent="0">
              <a:buNone/>
            </a:pPr>
            <a:r>
              <a:rPr lang="es-MX" sz="2000" b="1" dirty="0"/>
              <a:t>Paso 1: </a:t>
            </a:r>
            <a:r>
              <a:rPr lang="es-MX" sz="2000" dirty="0"/>
              <a:t>Puede comunicarse con el Centro de Recursos de Transporte para Pequeños Negocios (</a:t>
            </a:r>
            <a:r>
              <a:rPr lang="es-MX" sz="2000" i="1" dirty="0"/>
              <a:t>Small Business </a:t>
            </a:r>
            <a:r>
              <a:rPr lang="es-MX" sz="2000" i="1" dirty="0" err="1"/>
              <a:t>Transportation</a:t>
            </a:r>
            <a:r>
              <a:rPr lang="es-MX" sz="2000" i="1" dirty="0"/>
              <a:t> </a:t>
            </a:r>
            <a:r>
              <a:rPr lang="es-MX" sz="2000" i="1" dirty="0" err="1"/>
              <a:t>Resource</a:t>
            </a:r>
            <a:r>
              <a:rPr lang="es-MX" sz="2000" i="1" dirty="0"/>
              <a:t> Center</a:t>
            </a:r>
            <a:r>
              <a:rPr lang="es-MX" sz="2000" dirty="0"/>
              <a:t>) que presta servicios en su estado, para ayudarlo a identificar oportunidades estatales. Alternativamente, visite el sitio web del DOT estatal o del destinatario de fondos, y busque la página de oportunidades de contrato. Esto variará de un estado a otro, ya que no existe un depósito central para las oportunidades de contratos estatales del DOT. </a:t>
            </a:r>
          </a:p>
          <a:p>
            <a:pPr marL="0" indent="0">
              <a:buNone/>
            </a:pPr>
            <a:r>
              <a:rPr lang="es-MX" sz="2000" b="1" dirty="0"/>
              <a:t>Paso 2: </a:t>
            </a:r>
            <a:r>
              <a:rPr lang="es-MX" sz="2000" dirty="0"/>
              <a:t>Seleccione cualquier oportunidad específica que pudiera ser adecuada para su negocio.</a:t>
            </a:r>
          </a:p>
          <a:p>
            <a:pPr marL="0" indent="0">
              <a:buNone/>
            </a:pPr>
            <a:r>
              <a:rPr lang="es-MX" sz="2000" b="1" dirty="0"/>
              <a:t>Paso 3: </a:t>
            </a:r>
            <a:r>
              <a:rPr lang="es-MX" sz="2000" dirty="0"/>
              <a:t>Comuníquese con el punto de contacto que figura en la oportunidad de contrato para obtener información adicional e interactuar con el funcionario del gobierno sobre los próximos pasos, cuando corresponda.</a:t>
            </a:r>
          </a:p>
        </p:txBody>
      </p:sp>
      <p:sp>
        <p:nvSpPr>
          <p:cNvPr id="5" name="TextBox 4">
            <a:extLst>
              <a:ext uri="{FF2B5EF4-FFF2-40B4-BE49-F238E27FC236}">
                <a16:creationId xmlns:a16="http://schemas.microsoft.com/office/drawing/2014/main" id="{FF484882-B06E-0C61-EA2D-49F3FBF483F3}"/>
              </a:ext>
            </a:extLst>
          </p:cNvPr>
          <p:cNvSpPr txBox="1"/>
          <p:nvPr/>
        </p:nvSpPr>
        <p:spPr>
          <a:xfrm>
            <a:off x="599440" y="4480819"/>
            <a:ext cx="10806790" cy="1938992"/>
          </a:xfrm>
          <a:prstGeom prst="rect">
            <a:avLst/>
          </a:prstGeom>
          <a:noFill/>
        </p:spPr>
        <p:txBody>
          <a:bodyPr wrap="square">
            <a:spAutoFit/>
          </a:bodyPr>
          <a:lstStyle/>
          <a:p>
            <a:r>
              <a:rPr lang="es-MX" sz="2000" b="1" dirty="0"/>
              <a:t>Para oportunidades específicas de estaciones de carga para vehículos eléctricos:</a:t>
            </a:r>
          </a:p>
          <a:p>
            <a:r>
              <a:rPr lang="es-MX" sz="2000" b="1" dirty="0"/>
              <a:t>Paso 1: </a:t>
            </a:r>
            <a:r>
              <a:rPr lang="es-MX" sz="2000" dirty="0"/>
              <a:t>Visite la Oficina Conjunta de Energía y Transporte (</a:t>
            </a:r>
            <a:r>
              <a:rPr lang="es-MX" sz="2000" i="1" dirty="0" err="1"/>
              <a:t>Joint</a:t>
            </a:r>
            <a:r>
              <a:rPr lang="es-MX" sz="2000" i="1" dirty="0"/>
              <a:t> Office of Energy and </a:t>
            </a:r>
            <a:r>
              <a:rPr lang="es-MX" sz="2000" i="1" dirty="0" err="1"/>
              <a:t>Transportation</a:t>
            </a:r>
            <a:r>
              <a:rPr lang="es-MX" sz="2000" dirty="0"/>
              <a:t>) para revisar sus </a:t>
            </a:r>
            <a:r>
              <a:rPr lang="es-MX" sz="2000" dirty="0">
                <a:hlinkClick r:id="rId2"/>
              </a:rPr>
              <a:t>planes estatales de recarga de vehículos eléctricos</a:t>
            </a:r>
            <a:r>
              <a:rPr lang="es-MX" sz="2000" dirty="0"/>
              <a:t>, e identificar la entidad estatal a cargo de los proyectos de estaciones de carga de vehículos eléctricos</a:t>
            </a:r>
          </a:p>
          <a:p>
            <a:r>
              <a:rPr lang="es-MX" sz="2000" b="1" dirty="0"/>
              <a:t>Paso 2: </a:t>
            </a:r>
            <a:r>
              <a:rPr lang="es-MX" sz="2000" dirty="0"/>
              <a:t>Comuníquese con los puntos de contacto enumerados por su estado para obtener más información sobre proyectos y próximas oportunidades.</a:t>
            </a:r>
          </a:p>
        </p:txBody>
      </p:sp>
      <p:sp>
        <p:nvSpPr>
          <p:cNvPr id="6" name="Rectangle 5">
            <a:extLst>
              <a:ext uri="{FF2B5EF4-FFF2-40B4-BE49-F238E27FC236}">
                <a16:creationId xmlns:a16="http://schemas.microsoft.com/office/drawing/2014/main" id="{04187AC7-3F4E-FC5B-D3FE-D941123F5079}"/>
              </a:ext>
              <a:ext uri="{C183D7F6-B498-43B3-948B-1728B52AA6E4}">
                <adec:decorative xmlns:adec="http://schemas.microsoft.com/office/drawing/2017/decorative" val="1"/>
              </a:ext>
            </a:extLst>
          </p:cNvPr>
          <p:cNvSpPr/>
          <p:nvPr/>
        </p:nvSpPr>
        <p:spPr>
          <a:xfrm>
            <a:off x="528320" y="4480819"/>
            <a:ext cx="10930342" cy="207860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700" dirty="0"/>
          </a:p>
        </p:txBody>
      </p:sp>
    </p:spTree>
    <p:extLst>
      <p:ext uri="{BB962C8B-B14F-4D97-AF65-F5344CB8AC3E}">
        <p14:creationId xmlns:p14="http://schemas.microsoft.com/office/powerpoint/2010/main" val="732191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44688" y="315463"/>
            <a:ext cx="11632680" cy="348643"/>
          </a:xfrm>
          <a:prstGeom prst="rect">
            <a:avLst/>
          </a:prstGeom>
        </p:spPr>
        <p:txBody>
          <a:bodyPr vert="horz" wrap="square" lIns="0" tIns="16087" rIns="0" bIns="0" rtlCol="0" anchor="ctr">
            <a:spAutoFit/>
          </a:bodyPr>
          <a:lstStyle/>
          <a:p>
            <a:pPr marL="16933">
              <a:spcBef>
                <a:spcPts val="127"/>
              </a:spcBef>
            </a:pPr>
            <a:r>
              <a:rPr lang="es-MX" sz="2400" dirty="0">
                <a:solidFill>
                  <a:srgbClr val="073963"/>
                </a:solidFill>
                <a:latin typeface="Source Sans Pro" panose="020B0503030403020204" pitchFamily="34" charset="0"/>
                <a:ea typeface="Source Sans Pro" panose="020B0503030403020204" pitchFamily="34" charset="0"/>
              </a:rPr>
              <a:t>Centros de Recursos de Transporte para Pequeños Negocios (SBTRC, por sus siglas en inglés)</a:t>
            </a:r>
          </a:p>
        </p:txBody>
      </p:sp>
      <p:pic>
        <p:nvPicPr>
          <p:cNvPr id="2" name="object 4" descr="Mapa - Centros de Recursos de Transporte para Pequeños Negocios ">
            <a:extLst>
              <a:ext uri="{FF2B5EF4-FFF2-40B4-BE49-F238E27FC236}">
                <a16:creationId xmlns:a16="http://schemas.microsoft.com/office/drawing/2014/main" id="{4066C356-D689-F9A9-1B61-0453D2C927FC}"/>
              </a:ext>
            </a:extLst>
          </p:cNvPr>
          <p:cNvPicPr/>
          <p:nvPr/>
        </p:nvPicPr>
        <p:blipFill>
          <a:blip r:embed="rId2" cstate="print"/>
          <a:stretch>
            <a:fillRect/>
          </a:stretch>
        </p:blipFill>
        <p:spPr>
          <a:xfrm>
            <a:off x="456850" y="1039380"/>
            <a:ext cx="6400800" cy="4538073"/>
          </a:xfrm>
          <a:prstGeom prst="rect">
            <a:avLst/>
          </a:prstGeom>
        </p:spPr>
      </p:pic>
      <p:sp>
        <p:nvSpPr>
          <p:cNvPr id="6" name="TextBox 5">
            <a:extLst>
              <a:ext uri="{FF2B5EF4-FFF2-40B4-BE49-F238E27FC236}">
                <a16:creationId xmlns:a16="http://schemas.microsoft.com/office/drawing/2014/main" id="{EDF2AD0F-8F73-47FB-9FD7-CCE2D8E49AE5}"/>
              </a:ext>
            </a:extLst>
          </p:cNvPr>
          <p:cNvSpPr txBox="1"/>
          <p:nvPr/>
        </p:nvSpPr>
        <p:spPr>
          <a:xfrm>
            <a:off x="7215646" y="1039380"/>
            <a:ext cx="4654148" cy="4708981"/>
          </a:xfrm>
          <a:prstGeom prst="rect">
            <a:avLst/>
          </a:prstGeom>
          <a:solidFill>
            <a:srgbClr val="7FA3CF">
              <a:alpha val="49804"/>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defTabSz="914377">
              <a:tabLst>
                <a:tab pos="283620" algn="l"/>
              </a:tabLst>
              <a:defRPr/>
            </a:pPr>
            <a:endParaRPr lang="en-US" sz="1500" b="1" spc="-13" dirty="0">
              <a:solidFill>
                <a:schemeClr val="tx1"/>
              </a:solidFill>
              <a:latin typeface="Century Gothic"/>
              <a:cs typeface="Century Gothic"/>
            </a:endParaRPr>
          </a:p>
          <a:p>
            <a:pPr marL="285744" indent="-285744" defTabSz="914377">
              <a:buFont typeface="Arial" panose="020B0604020202020204" pitchFamily="34" charset="0"/>
              <a:buChar char="•"/>
              <a:tabLst>
                <a:tab pos="283620" algn="l"/>
              </a:tabLst>
              <a:defRPr/>
            </a:pPr>
            <a:r>
              <a:rPr lang="es-MX" sz="1500" b="1" dirty="0">
                <a:solidFill>
                  <a:schemeClr val="tx1"/>
                </a:solidFill>
                <a:latin typeface="Source Sans Pro" panose="020B0503030403020204" pitchFamily="34" charset="0"/>
                <a:ea typeface="Source Sans Pro" panose="020B0503030403020204" pitchFamily="34" charset="0"/>
                <a:cs typeface="Century Gothic"/>
              </a:rPr>
              <a:t>11 centros regionales crean una red </a:t>
            </a:r>
            <a:r>
              <a:rPr lang="es-MX" sz="1500" dirty="0">
                <a:solidFill>
                  <a:schemeClr val="tx1"/>
                </a:solidFill>
                <a:latin typeface="Source Sans Pro" panose="020B0503030403020204" pitchFamily="34" charset="0"/>
                <a:ea typeface="Source Sans Pro" panose="020B0503030403020204" pitchFamily="34" charset="0"/>
                <a:cs typeface="Century Gothic"/>
              </a:rPr>
              <a:t>para proporcionar servicios a los EE. UU. continentales, </a:t>
            </a:r>
          </a:p>
          <a:p>
            <a:pPr defTabSz="914377">
              <a:tabLst>
                <a:tab pos="283620" algn="l"/>
              </a:tabLst>
              <a:defRPr/>
            </a:pPr>
            <a:r>
              <a:rPr lang="es-MX" sz="1500" dirty="0">
                <a:solidFill>
                  <a:schemeClr val="tx1"/>
                </a:solidFill>
                <a:latin typeface="Source Sans Pro" panose="020B0503030403020204" pitchFamily="34" charset="0"/>
                <a:ea typeface="Source Sans Pro" panose="020B0503030403020204" pitchFamily="34" charset="0"/>
                <a:cs typeface="Century Gothic"/>
              </a:rPr>
              <a:t>	Islas Vírgenes de EE. UU. y Puerto Rico</a:t>
            </a:r>
          </a:p>
          <a:p>
            <a:pPr marL="285744" indent="-285744" defTabSz="914377">
              <a:buFont typeface="Arial" panose="020B0604020202020204" pitchFamily="34" charset="0"/>
              <a:buChar char="•"/>
              <a:tabLst>
                <a:tab pos="283620" algn="l"/>
              </a:tabLst>
              <a:defRPr/>
            </a:pPr>
            <a:endParaRPr lang="en-US" sz="15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es-MX" sz="1500" dirty="0">
                <a:solidFill>
                  <a:schemeClr val="tx1"/>
                </a:solidFill>
                <a:latin typeface="Source Sans Pro" panose="020B0503030403020204" pitchFamily="34" charset="0"/>
                <a:ea typeface="Source Sans Pro" panose="020B0503030403020204" pitchFamily="34" charset="0"/>
              </a:rPr>
              <a:t>Ofrecer un </a:t>
            </a:r>
            <a:r>
              <a:rPr lang="es-MX" sz="1500" b="1" dirty="0">
                <a:solidFill>
                  <a:schemeClr val="tx1"/>
                </a:solidFill>
                <a:latin typeface="Source Sans Pro" panose="020B0503030403020204" pitchFamily="34" charset="0"/>
                <a:ea typeface="Source Sans Pro" panose="020B0503030403020204" pitchFamily="34" charset="0"/>
              </a:rPr>
              <a:t>paquete integral de capacitación empresarial y asistencia técnica; y difundir información</a:t>
            </a:r>
            <a:r>
              <a:rPr lang="es-MX" sz="1500" dirty="0">
                <a:solidFill>
                  <a:schemeClr val="tx1"/>
                </a:solidFill>
                <a:latin typeface="Source Sans Pro" panose="020B0503030403020204" pitchFamily="34" charset="0"/>
                <a:ea typeface="Source Sans Pro" panose="020B0503030403020204" pitchFamily="34" charset="0"/>
              </a:rPr>
              <a:t> para aumentar la capacidad de los pequeños negocios de transporte para competir y obtener contratos relacionados con el transporte</a:t>
            </a:r>
          </a:p>
          <a:p>
            <a:pPr marL="285744" indent="-285744" defTabSz="914377">
              <a:buFont typeface="Arial" panose="020B0604020202020204" pitchFamily="34" charset="0"/>
              <a:buChar char="•"/>
              <a:tabLst>
                <a:tab pos="283620" algn="l"/>
              </a:tabLst>
              <a:defRPr/>
            </a:pPr>
            <a:endParaRPr lang="en-US" sz="1500" b="1" dirty="0">
              <a:solidFill>
                <a:schemeClr val="tx1"/>
              </a:solidFill>
              <a:latin typeface="Source Sans Pro" panose="020B0503030403020204" pitchFamily="34" charset="0"/>
              <a:ea typeface="Source Sans Pro" panose="020B0503030403020204" pitchFamily="34" charset="0"/>
              <a:cs typeface="Century Gothic"/>
            </a:endParaRPr>
          </a:p>
          <a:p>
            <a:pPr marL="284163" indent="-284163" defTabSz="914377">
              <a:buFont typeface="Arial" panose="020B0604020202020204" pitchFamily="34" charset="0"/>
              <a:buChar char="•"/>
              <a:tabLst>
                <a:tab pos="514350" algn="l"/>
              </a:tabLst>
              <a:defRPr/>
            </a:pPr>
            <a:r>
              <a:rPr lang="es-MX" sz="1500" b="1" dirty="0">
                <a:solidFill>
                  <a:schemeClr val="tx1"/>
                </a:solidFill>
                <a:latin typeface="Source Sans Pro" panose="020B0503030403020204" pitchFamily="34" charset="0"/>
                <a:ea typeface="Source Sans Pro" panose="020B0503030403020204" pitchFamily="34" charset="0"/>
                <a:cs typeface="Century Gothic"/>
              </a:rPr>
              <a:t>Generar programación del DOT de los EE. UU.: </a:t>
            </a:r>
          </a:p>
          <a:p>
            <a:pPr marL="284163" indent="-284163" defTabSz="914377">
              <a:tabLst>
                <a:tab pos="514350" algn="l"/>
              </a:tabLst>
              <a:defRPr/>
            </a:pPr>
            <a:r>
              <a:rPr lang="es-MX" sz="1500" b="1" dirty="0">
                <a:solidFill>
                  <a:schemeClr val="tx1"/>
                </a:solidFill>
                <a:latin typeface="Source Sans Pro" panose="020B0503030403020204" pitchFamily="34" charset="0"/>
                <a:ea typeface="Source Sans Pro" panose="020B0503030403020204" pitchFamily="34" charset="0"/>
                <a:cs typeface="Century Gothic"/>
              </a:rPr>
              <a:t>	</a:t>
            </a:r>
            <a:r>
              <a:rPr lang="es-MX" sz="1500" dirty="0">
                <a:solidFill>
                  <a:schemeClr val="tx1"/>
                </a:solidFill>
                <a:latin typeface="Source Sans Pro" panose="020B0503030403020204" pitchFamily="34" charset="0"/>
                <a:ea typeface="Source Sans Pro" panose="020B0503030403020204" pitchFamily="34" charset="0"/>
                <a:cs typeface="Century Gothic"/>
              </a:rPr>
              <a:t>Programa de educación vinculante, Acceso al capital e Iniciativa de mujeres y niñas en el transporte </a:t>
            </a:r>
          </a:p>
          <a:p>
            <a:pPr marL="285744" indent="-285744" defTabSz="914377">
              <a:buFont typeface="Arial" panose="020B0604020202020204" pitchFamily="34" charset="0"/>
              <a:buChar char="•"/>
              <a:tabLst>
                <a:tab pos="283620" algn="l"/>
              </a:tabLst>
              <a:defRPr/>
            </a:pPr>
            <a:endParaRPr lang="en-US" sz="15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es-MX" sz="1500" dirty="0">
                <a:solidFill>
                  <a:schemeClr val="tx1"/>
                </a:solidFill>
                <a:latin typeface="Source Sans Pro" panose="020B0503030403020204" pitchFamily="34" charset="0"/>
                <a:ea typeface="Source Sans Pro" panose="020B0503030403020204" pitchFamily="34" charset="0"/>
                <a:cs typeface="Century Gothic"/>
              </a:rPr>
              <a:t>Comprometerse con </a:t>
            </a:r>
            <a:r>
              <a:rPr lang="es-MX" sz="1500" b="1" dirty="0">
                <a:solidFill>
                  <a:schemeClr val="tx1"/>
                </a:solidFill>
                <a:latin typeface="Source Sans Pro" panose="020B0503030403020204" pitchFamily="34" charset="0"/>
                <a:ea typeface="Source Sans Pro" panose="020B0503030403020204" pitchFamily="34" charset="0"/>
                <a:cs typeface="Century Gothic"/>
              </a:rPr>
              <a:t>contratos relacionados con el transporte y proyectos financiados por la BIL</a:t>
            </a:r>
            <a:r>
              <a:rPr lang="es-MX" sz="1500" dirty="0">
                <a:solidFill>
                  <a:schemeClr val="tx1"/>
                </a:solidFill>
                <a:latin typeface="Source Sans Pro" panose="020B0503030403020204" pitchFamily="34" charset="0"/>
                <a:ea typeface="Source Sans Pro" panose="020B0503030403020204" pitchFamily="34" charset="0"/>
                <a:cs typeface="Century Gothic"/>
              </a:rPr>
              <a:t>, fomentando relaciones clave con contratistas principales y partes interesadas</a:t>
            </a:r>
          </a:p>
          <a:p>
            <a:pPr defTabSz="914377">
              <a:tabLst>
                <a:tab pos="283620" algn="l"/>
              </a:tabLst>
              <a:defRPr/>
            </a:pPr>
            <a:endParaRPr lang="en-US" sz="1500" spc="-13" dirty="0">
              <a:solidFill>
                <a:schemeClr val="tx1"/>
              </a:solidFill>
              <a:latin typeface="Century Gothic"/>
              <a:cs typeface="Century Gothic"/>
            </a:endParaRPr>
          </a:p>
        </p:txBody>
      </p:sp>
      <p:sp>
        <p:nvSpPr>
          <p:cNvPr id="7" name="TextBox 6">
            <a:extLst>
              <a:ext uri="{FF2B5EF4-FFF2-40B4-BE49-F238E27FC236}">
                <a16:creationId xmlns:a16="http://schemas.microsoft.com/office/drawing/2014/main" id="{B2DCACA8-2110-4CF9-9439-3119DAE60399}"/>
              </a:ext>
            </a:extLst>
          </p:cNvPr>
          <p:cNvSpPr txBox="1"/>
          <p:nvPr/>
        </p:nvSpPr>
        <p:spPr>
          <a:xfrm>
            <a:off x="776749" y="6166519"/>
            <a:ext cx="10236500" cy="795089"/>
          </a:xfrm>
          <a:prstGeom prst="rect">
            <a:avLst/>
          </a:prstGeom>
          <a:noFill/>
        </p:spPr>
        <p:txBody>
          <a:bodyPr wrap="square" rtlCol="0">
            <a:spAutoFit/>
          </a:bodyPr>
          <a:lstStyle/>
          <a:p>
            <a:pPr marL="325104" marR="6773" indent="-2540" defTabSz="914377">
              <a:lnSpc>
                <a:spcPts val="2585"/>
              </a:lnSpc>
              <a:defRPr/>
            </a:pPr>
            <a:r>
              <a:rPr lang="es-MX"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Centros de Recursos de Transporte para Pequeños Negocios | Departamento de Transporte de los EE. UU.</a:t>
            </a:r>
          </a:p>
          <a:p>
            <a:pPr defTabSz="914377">
              <a:defRPr/>
            </a:pPr>
            <a:endParaRPr lang="en-US" sz="2400" dirty="0">
              <a:solidFill>
                <a:prstClr val="black"/>
              </a:solidFill>
              <a:latin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s-MX"/>
              <a:t>Veamos este ejemplo...</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199" y="1825625"/>
            <a:ext cx="10858877" cy="4206625"/>
          </a:xfrm>
        </p:spPr>
        <p:txBody>
          <a:bodyPr>
            <a:normAutofit fontScale="92500"/>
          </a:bodyPr>
          <a:lstStyle/>
          <a:p>
            <a:r>
              <a:rPr lang="es-MX" dirty="0"/>
              <a:t>Bob es propietario de una empresa constructora designada 8(a). </a:t>
            </a:r>
          </a:p>
          <a:p>
            <a:r>
              <a:rPr lang="es-MX" dirty="0"/>
              <a:t>Bob se entera de la financiación de la BIL del DOT, y quiere ver si hay contratos en su área.</a:t>
            </a:r>
          </a:p>
          <a:p>
            <a:r>
              <a:rPr lang="es-MX" dirty="0"/>
              <a:t>Bob visita </a:t>
            </a:r>
            <a:r>
              <a:rPr lang="es-MX" dirty="0">
                <a:hlinkClick r:id="rId2"/>
              </a:rPr>
              <a:t>el Pronóstico de oportunidades de adquisiciones | Departamento de Transporte de los EE. UU.,</a:t>
            </a:r>
            <a:r>
              <a:rPr lang="es-MX" dirty="0"/>
              <a:t> y filtra su búsqueda por “Competitivo para categoría 8(a)”, “Construcción” y “Oportunidades de la BIL”. </a:t>
            </a:r>
          </a:p>
          <a:p>
            <a:r>
              <a:rPr lang="es-MX" dirty="0"/>
              <a:t>Bob hace clic en "Ver detalles completos" junto al contrato que le interesa. </a:t>
            </a:r>
          </a:p>
          <a:p>
            <a:r>
              <a:rPr lang="es-MX" dirty="0"/>
              <a:t>Bob se comunica con el punto de contacto indicado para obtener más información. </a:t>
            </a:r>
          </a:p>
          <a:p>
            <a:endParaRPr lang="en-US" dirty="0"/>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200" y="284845"/>
            <a:ext cx="10515600" cy="598904"/>
          </a:xfrm>
        </p:spPr>
        <p:txBody>
          <a:bodyPr/>
          <a:lstStyle/>
          <a:p>
            <a:r>
              <a:rPr lang="es-MX" dirty="0"/>
              <a:t>Preguntas frecuentes</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343249" y="875559"/>
            <a:ext cx="11461964" cy="4786156"/>
          </a:xfrm>
        </p:spPr>
        <p:txBody>
          <a:bodyPr>
            <a:noAutofit/>
          </a:bodyPr>
          <a:lstStyle/>
          <a:p>
            <a:r>
              <a:rPr lang="es-MX" sz="2000" dirty="0"/>
              <a:t>A nivel federal, tengo una designación o certificación especial (por ejemplo, </a:t>
            </a:r>
            <a:r>
              <a:rPr lang="es-MX" sz="2000" dirty="0" err="1"/>
              <a:t>HUBZone</a:t>
            </a:r>
            <a:r>
              <a:rPr lang="es-MX" sz="2000" dirty="0"/>
              <a:t>). ¿Puedo utilizar eso a mi favor con un proyecto estatal?</a:t>
            </a:r>
          </a:p>
          <a:p>
            <a:pPr lvl="1"/>
            <a:r>
              <a:rPr lang="es-MX" sz="2000" dirty="0"/>
              <a:t>Desafortunadamente, </a:t>
            </a:r>
            <a:r>
              <a:rPr lang="es-MX" sz="2000" b="1" dirty="0"/>
              <a:t>las certificaciones socioeconómicas federales no aplican a nivel estatal y viceversa.</a:t>
            </a:r>
            <a:r>
              <a:rPr lang="es-MX" sz="2000" dirty="0"/>
              <a:t> Sin embargo, el programa de Empresa Comercial en Desventaja (DBE, por sus siglas en inglés) es bastante similar a la certificación del programa 8(a). Aunque no existe reciprocidad entre estos programas, es posible que pueda utilizar la mayor parte de la documentación entre el programa 8(a) y las certificaciones DBE.</a:t>
            </a:r>
          </a:p>
          <a:p>
            <a:r>
              <a:rPr lang="es-MX" sz="2000" dirty="0"/>
              <a:t>¿Cuáles son los requisitos de fianza para el estado en el que intento trabajar? ¿Cómo me aseguro de cumplir las reglas?</a:t>
            </a:r>
          </a:p>
          <a:p>
            <a:pPr lvl="1"/>
            <a:r>
              <a:rPr lang="es-MX" sz="2000" dirty="0"/>
              <a:t>Cada estado tiene sus propias normas y reglamentos de contratación. </a:t>
            </a:r>
            <a:r>
              <a:rPr lang="es-MX" sz="2000" b="1" dirty="0"/>
              <a:t>Los niveles de vinculación variarán de un estado a otro.</a:t>
            </a:r>
            <a:r>
              <a:rPr lang="es-MX" sz="2000" dirty="0"/>
              <a:t> Las oficinas estatales de derechos civiles o de desarrollo de pequeños negocios deberían poder orientarlo sobre los requisitos de fianzas.</a:t>
            </a:r>
          </a:p>
          <a:p>
            <a:r>
              <a:rPr lang="es-MX" sz="2000" dirty="0"/>
              <a:t>¿Cómo me aseguro de recibir el pago a tiempo?</a:t>
            </a:r>
          </a:p>
          <a:p>
            <a:pPr lvl="1"/>
            <a:r>
              <a:rPr lang="es-MX" sz="2000" dirty="0"/>
              <a:t>Asegúrese de enviar una factura completa y la documentación al contratista principal o a la agencia estatal. Los beneficiarios de fondos del DOT con un programa DBE deben establecer una cláusula contractual para exigir a los contratistas principales que paguen a los subcontratistas por el desempeño satisfactorio de sus contratos, a más tardar 30 días después de la recepción de cada pago realizado al contratista principal.</a:t>
            </a:r>
          </a:p>
        </p:txBody>
      </p:sp>
    </p:spTree>
    <p:extLst>
      <p:ext uri="{BB962C8B-B14F-4D97-AF65-F5344CB8AC3E}">
        <p14:creationId xmlns:p14="http://schemas.microsoft.com/office/powerpoint/2010/main" val="69333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s-MX"/>
              <a:t>¿Cómo puede ayudarme la SBA a ser un contratista gubernamental exitoso?</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2078007"/>
            <a:ext cx="5257800" cy="911478"/>
          </a:xfrm>
        </p:spPr>
        <p:txBody>
          <a:bodyPr>
            <a:normAutofit lnSpcReduction="10000"/>
          </a:bodyPr>
          <a:lstStyle/>
          <a:p>
            <a:pPr marL="0" indent="0">
              <a:buNone/>
            </a:pPr>
            <a:r>
              <a:rPr lang="es-MX" sz="2000"/>
              <a:t>Necesito capital de trabajo para aumentar efectivamente mi capacidad para completar mi contrato.</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239473"/>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930524"/>
            <a:ext cx="561205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dirty="0"/>
              <a:t>Considere preguntarle a su prestamista local sobre cómo tener acceso a un préstamo expedito </a:t>
            </a:r>
            <a:r>
              <a:rPr lang="es-MX" sz="2000" dirty="0">
                <a:hlinkClick r:id="rId2"/>
              </a:rPr>
              <a:t>SBA Express</a:t>
            </a:r>
            <a:r>
              <a:rPr lang="es-MX" sz="2000" dirty="0"/>
              <a:t> para satisfacer sus necesidades de capital de trabajo.</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274548"/>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dirty="0"/>
              <a:t>Quiero aprender más sobre la contratación gubernamental. </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34358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298815"/>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s-MX" sz="2000">
                <a:latin typeface="Source Sans Pro" panose="020B0503030403020204" pitchFamily="34" charset="0"/>
                <a:ea typeface="Source Sans Pro" panose="020B0503030403020204" pitchFamily="34" charset="0"/>
                <a:cs typeface="Arial" panose="020B0604020202020204" pitchFamily="34" charset="0"/>
              </a:rPr>
              <a:t>Encuentre </a:t>
            </a:r>
            <a:r>
              <a:rPr lang="es-MX" sz="2000">
                <a:effectLst/>
                <a:latin typeface="Source Sans Pro" panose="020B0503030403020204" pitchFamily="34" charset="0"/>
                <a:ea typeface="Source Sans Pro" panose="020B0503030403020204" pitchFamily="34" charset="0"/>
                <a:cs typeface="Arial" panose="020B0604020202020204" pitchFamily="34" charset="0"/>
              </a:rPr>
              <a:t>una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Oficina de distrito</a:t>
            </a:r>
            <a:r>
              <a:rPr lang="es-MX" sz="2000">
                <a:effectLst/>
                <a:latin typeface="Source Sans Pro" panose="020B0503030403020204" pitchFamily="34" charset="0"/>
                <a:ea typeface="Source Sans Pro" panose="020B0503030403020204" pitchFamily="34" charset="0"/>
                <a:cs typeface="Arial" panose="020B0604020202020204" pitchFamily="34" charset="0"/>
              </a:rPr>
              <a:t> o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Recurso asociado</a:t>
            </a:r>
            <a:r>
              <a:rPr lang="es-MX" sz="2000">
                <a:effectLst/>
                <a:latin typeface="Source Sans Pro" panose="020B0503030403020204" pitchFamily="34" charset="0"/>
                <a:ea typeface="Source Sans Pro" panose="020B0503030403020204" pitchFamily="34" charset="0"/>
                <a:cs typeface="Arial" panose="020B0604020202020204" pitchFamily="34" charset="0"/>
              </a:rPr>
              <a:t> o </a:t>
            </a:r>
            <a:r>
              <a:rPr lang="es-MX" sz="2000">
                <a:hlinkClick r:id="rId5"/>
              </a:rPr>
              <a:t>APEX Accelerators</a:t>
            </a:r>
            <a:r>
              <a:rPr lang="es-MX" sz="2000"/>
              <a:t> cerca de usted</a:t>
            </a:r>
          </a:p>
        </p:txBody>
      </p:sp>
      <p:sp>
        <p:nvSpPr>
          <p:cNvPr id="11" name="Content Placeholder 2">
            <a:extLst>
              <a:ext uri="{FF2B5EF4-FFF2-40B4-BE49-F238E27FC236}">
                <a16:creationId xmlns:a16="http://schemas.microsoft.com/office/drawing/2014/main" id="{CC510898-CC37-9824-1BBF-8F1975FC6AB0}"/>
              </a:ext>
            </a:extLst>
          </p:cNvPr>
          <p:cNvSpPr txBox="1">
            <a:spLocks/>
          </p:cNvSpPr>
          <p:nvPr/>
        </p:nvSpPr>
        <p:spPr>
          <a:xfrm>
            <a:off x="838200"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a:t>Necesito apoyo para la fianza.</a:t>
            </a:r>
          </a:p>
        </p:txBody>
      </p:sp>
      <p:sp>
        <p:nvSpPr>
          <p:cNvPr id="13" name="Arrow: Chevron 12" descr="Then">
            <a:extLst>
              <a:ext uri="{FF2B5EF4-FFF2-40B4-BE49-F238E27FC236}">
                <a16:creationId xmlns:a16="http://schemas.microsoft.com/office/drawing/2014/main" id="{F311FB1B-1F2A-A641-A802-FFC9033F1A07}"/>
              </a:ext>
            </a:extLst>
          </p:cNvPr>
          <p:cNvSpPr/>
          <p:nvPr/>
        </p:nvSpPr>
        <p:spPr>
          <a:xfrm>
            <a:off x="5959011" y="4301307"/>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ontent Placeholder 2">
            <a:extLst>
              <a:ext uri="{FF2B5EF4-FFF2-40B4-BE49-F238E27FC236}">
                <a16:creationId xmlns:a16="http://schemas.microsoft.com/office/drawing/2014/main" id="{85184821-60EE-1E6E-6D77-5357A473DD27}"/>
              </a:ext>
            </a:extLst>
          </p:cNvPr>
          <p:cNvSpPr txBox="1">
            <a:spLocks/>
          </p:cNvSpPr>
          <p:nvPr/>
        </p:nvSpPr>
        <p:spPr>
          <a:xfrm>
            <a:off x="6579948"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800"/>
              </a:spcAft>
              <a:buNone/>
            </a:pPr>
            <a:r>
              <a:rPr lang="es-MX" sz="2000" u="sng">
                <a:solidFill>
                  <a:srgbClr val="0000FF"/>
                </a:solidFill>
                <a:effectLst/>
                <a:latin typeface="Source Sans Pro" panose="020B0503030403020204" pitchFamily="34" charset="0"/>
                <a:ea typeface="Source Sans Pro" panose="020B0503030403020204" pitchFamily="34" charset="0"/>
                <a:cs typeface="Times New Roman" panose="02020603050405020304" pitchFamily="18" charset="0"/>
                <a:hlinkClick r:id="rId6"/>
              </a:rPr>
              <a:t>Encuentre agencias de fianza en su estado.</a:t>
            </a: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s-MX"/>
              <a:t>Analice a profundidad el apoyo para fianzas de la SBA</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633743" y="1246095"/>
            <a:ext cx="10936585" cy="5313330"/>
          </a:xfrm>
        </p:spPr>
        <p:txBody>
          <a:bodyPr>
            <a:normAutofit fontScale="62500" lnSpcReduction="20000"/>
          </a:bodyPr>
          <a:lstStyle/>
          <a:p>
            <a:r>
              <a:rPr lang="es-MX" sz="3200" dirty="0"/>
              <a:t>La SBA garantiza fianzas para determinadas compañías afianzadoras, lo que les permite ofrecer fianzas a pequeños negocios que podrían no cumplir con los criterios de otras fiadoras.</a:t>
            </a:r>
          </a:p>
          <a:p>
            <a:r>
              <a:rPr lang="es-MX" sz="3200" dirty="0"/>
              <a:t>Algunos contratos requieren fianzas que cubren situaciones específicas. La SBA garantiza fianzas que cubren varias categorías principales de trabajo:</a:t>
            </a:r>
          </a:p>
          <a:p>
            <a:pPr lvl="1"/>
            <a:r>
              <a:rPr lang="es-MX" sz="3200" dirty="0"/>
              <a:t>Licitación: garantiza el pago total y la garantía de cumplimiento por parte del licitante del contrato.</a:t>
            </a:r>
          </a:p>
          <a:p>
            <a:pPr lvl="1"/>
            <a:r>
              <a:rPr lang="es-MX" sz="3200" dirty="0"/>
              <a:t>Pago: garantiza el pago total a los proveedores y subcontratistas.</a:t>
            </a:r>
          </a:p>
          <a:p>
            <a:pPr lvl="1"/>
            <a:r>
              <a:rPr lang="es-MX" sz="3200" dirty="0"/>
              <a:t>Desempeño: garantiza la finalización total de un contrato por parte de un pequeño negocio</a:t>
            </a:r>
          </a:p>
          <a:p>
            <a:pPr lvl="1"/>
            <a:r>
              <a:rPr lang="es-MX" sz="3200" dirty="0"/>
              <a:t>Auxiliar: garantiza el cumplimiento de los requisitos fuera del desempeño o el pago, como el mantenimiento.</a:t>
            </a:r>
          </a:p>
          <a:p>
            <a:r>
              <a:rPr lang="es-MX" sz="3200" dirty="0"/>
              <a:t>Todas las garantías de bonos de desempeño y pago requieren que los pequeños negocios paguen a la SBA una tarifa del 0.6 % del precio del contrato. Si por alguna razón el bono se cancela o no se emite, la SBA devolverá la tarifa de garantía. La SBA no cobra una tarifa por las garantías de fianzas para licitación.</a:t>
            </a:r>
          </a:p>
          <a:p>
            <a:r>
              <a:rPr lang="es-MX" sz="3200" dirty="0"/>
              <a:t>Los negocios elegibles incluyen: 1) pequeños negocios según los estándares de tamaño de la SBA, 2) pequeños negocios con un contrato de hasta $9 millones para contratos no federales y hasta $14 millones para contratos federales, y 3) pequeños negocios que cumplen con el crédito, la capacidad y los requisitos de carácter de la afianzadora.</a:t>
            </a:r>
          </a:p>
          <a:p>
            <a:r>
              <a:rPr lang="es-MX" sz="3200" dirty="0">
                <a:hlinkClick r:id="rId2"/>
              </a:rPr>
              <a:t>Encuentre agencias de fianza en su estado.</a:t>
            </a:r>
          </a:p>
        </p:txBody>
      </p:sp>
    </p:spTree>
    <p:extLst>
      <p:ext uri="{BB962C8B-B14F-4D97-AF65-F5344CB8AC3E}">
        <p14:creationId xmlns:p14="http://schemas.microsoft.com/office/powerpoint/2010/main" val="1590922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96209" y="329315"/>
            <a:ext cx="10804430" cy="1001983"/>
          </a:xfrm>
          <a:prstGeom prst="rect">
            <a:avLst/>
          </a:prstGeom>
        </p:spPr>
        <p:txBody>
          <a:bodyPr vert="horz" wrap="square" lIns="0" tIns="16933" rIns="0" bIns="0" rtlCol="0">
            <a:spAutoFit/>
          </a:bodyPr>
          <a:lstStyle/>
          <a:p>
            <a:pPr marL="16933">
              <a:spcBef>
                <a:spcPts val="133"/>
              </a:spcBef>
            </a:pPr>
            <a:r>
              <a:rPr lang="es-MX" sz="3200">
                <a:solidFill>
                  <a:srgbClr val="143963"/>
                </a:solidFill>
                <a:latin typeface="Source Sans Pro" panose="020B0503030403020204" pitchFamily="34" charset="0"/>
                <a:ea typeface="Source Sans Pro" panose="020B0503030403020204" pitchFamily="34" charset="0"/>
                <a:cs typeface="Calibri" panose="020F0502020204030204" pitchFamily="34" charset="0"/>
              </a:rPr>
              <a:t>Analice a profundidad el apoyo para fianzas del DOT: Programa de educación sobre fianzas del DOT</a:t>
            </a:r>
          </a:p>
        </p:txBody>
      </p:sp>
      <p:grpSp>
        <p:nvGrpSpPr>
          <p:cNvPr id="4" name="object 4" descr="Teclado">
            <a:extLst>
              <a:ext uri="{C183D7F6-B498-43B3-948B-1728B52AA6E4}">
                <adec:decorative xmlns:adec="http://schemas.microsoft.com/office/drawing/2017/decorative" val="1"/>
              </a:ext>
            </a:extLst>
          </p:cNvPr>
          <p:cNvGrpSpPr/>
          <p:nvPr/>
        </p:nvGrpSpPr>
        <p:grpSpPr>
          <a:xfrm>
            <a:off x="6648705" y="1109489"/>
            <a:ext cx="4564380" cy="5399193"/>
            <a:chOff x="4986528" y="832116"/>
            <a:chExt cx="3423285" cy="4049395"/>
          </a:xfrm>
        </p:grpSpPr>
        <p:pic>
          <p:nvPicPr>
            <p:cNvPr id="5" name="object 5"/>
            <p:cNvPicPr/>
            <p:nvPr/>
          </p:nvPicPr>
          <p:blipFill>
            <a:blip r:embed="rId2" cstate="print"/>
            <a:stretch>
              <a:fillRect/>
            </a:stretch>
          </p:blipFill>
          <p:spPr>
            <a:xfrm>
              <a:off x="4986528" y="832116"/>
              <a:ext cx="3422903" cy="4049254"/>
            </a:xfrm>
            <a:prstGeom prst="rect">
              <a:avLst/>
            </a:prstGeom>
          </p:spPr>
        </p:pic>
        <p:pic>
          <p:nvPicPr>
            <p:cNvPr id="6" name="object 6" descr="Teclado"/>
            <p:cNvPicPr/>
            <p:nvPr/>
          </p:nvPicPr>
          <p:blipFill>
            <a:blip r:embed="rId3" cstate="print"/>
            <a:stretch>
              <a:fillRect/>
            </a:stretch>
          </p:blipFill>
          <p:spPr>
            <a:xfrm>
              <a:off x="5181600" y="1027176"/>
              <a:ext cx="2833695" cy="3461003"/>
            </a:xfrm>
            <a:prstGeom prst="rect">
              <a:avLst/>
            </a:prstGeom>
          </p:spPr>
        </p:pic>
      </p:grpSp>
      <p:sp>
        <p:nvSpPr>
          <p:cNvPr id="7" name="object 7"/>
          <p:cNvSpPr txBox="1"/>
          <p:nvPr/>
        </p:nvSpPr>
        <p:spPr>
          <a:xfrm>
            <a:off x="700999" y="1826055"/>
            <a:ext cx="5525347" cy="3701697"/>
          </a:xfrm>
          <a:prstGeom prst="rect">
            <a:avLst/>
          </a:prstGeom>
        </p:spPr>
        <p:txBody>
          <a:bodyPr vert="horz" wrap="square" lIns="0" tIns="16933" rIns="0" bIns="0" rtlCol="0">
            <a:spAutoFit/>
          </a:bodyPr>
          <a:lstStyle/>
          <a:p>
            <a:pPr marL="16933" marR="6773" indent="-847" defTabSz="1219170">
              <a:lnSpc>
                <a:spcPts val="2585"/>
              </a:lnSpc>
              <a:spcBef>
                <a:spcPts val="1947"/>
              </a:spcBef>
            </a:pPr>
            <a:r>
              <a:rPr lang="es-MX" sz="3000">
                <a:solidFill>
                  <a:srgbClr val="073963"/>
                </a:solidFill>
                <a:latin typeface="Source Sans Pro" panose="020B0503030403020204" pitchFamily="34" charset="0"/>
                <a:ea typeface="Source Sans Pro" panose="020B0503030403020204" pitchFamily="34" charset="0"/>
                <a:cs typeface="Calibri" panose="020F0502020204030204" pitchFamily="34" charset="0"/>
              </a:rPr>
              <a:t>La misión del Programa de Educación sobre Fianzas es aumentar la competitividad económica de las pequeñas empresas para aumentar al máximo las oportunidades al ser afianzado y competir por contratos relacionados con el transporte, mediante educación y recursos para comprender la gestión de riesgos, la seguridad, el desarrollo de la fuerza laboral y las capacidades de la empresa.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AD954B7A-4CB6-45E0-A0AA-ED53EA1ABC04}"/>
              </a:ext>
            </a:extLst>
          </p:cNvPr>
          <p:cNvSpPr txBox="1">
            <a:spLocks noGrp="1"/>
          </p:cNvSpPr>
          <p:nvPr>
            <p:ph type="title" idx="4294967295"/>
          </p:nvPr>
        </p:nvSpPr>
        <p:spPr>
          <a:xfrm>
            <a:off x="215152" y="305413"/>
            <a:ext cx="9046543" cy="590697"/>
          </a:xfrm>
          <a:prstGeom prst="rect">
            <a:avLst/>
          </a:prstGeom>
          <a:noFill/>
          <a:ln>
            <a:noFill/>
            <a:prstDash/>
          </a:ln>
          <a:effectLst/>
        </p:spPr>
        <p:txBody>
          <a:bodyPr rot="0" spcFirstLastPara="0" vertOverflow="overflow" horzOverflow="overflow" vert="horz" wrap="square" lIns="0" tIns="16087" rIns="0" bIns="0" numCol="1" spcCol="0" rtlCol="0" fromWordArt="0" anchor="t" anchorCtr="0" forceAA="0" compatLnSpc="1">
            <a:prstTxWarp prst="textNoShape">
              <a:avLst/>
            </a:prstTxWarp>
            <a:spAutoFit/>
          </a:bodyPr>
          <a:lstStyle>
            <a:lvl1pPr>
              <a:defRPr sz="3200" b="1" i="0">
                <a:solidFill>
                  <a:schemeClr val="bg1"/>
                </a:solidFill>
                <a:latin typeface="Century Gothic"/>
                <a:ea typeface="+mj-ea"/>
                <a:cs typeface="Century Gothic"/>
              </a:defRPr>
            </a:lvl1pPr>
          </a:lstStyle>
          <a:p>
            <a:pPr marL="16933" marR="0" lvl="0" indent="0" algn="l" defTabSz="914400" rtl="0" eaLnBrk="1" fontAlgn="auto" latinLnBrk="0" hangingPunct="1">
              <a:lnSpc>
                <a:spcPct val="100000"/>
              </a:lnSpc>
              <a:spcBef>
                <a:spcPts val="127"/>
              </a:spcBef>
              <a:spcAft>
                <a:spcPts val="0"/>
              </a:spcAft>
              <a:buClrTx/>
              <a:buSzTx/>
              <a:buFontTx/>
              <a:buNone/>
              <a:tabLst/>
              <a:defRPr/>
            </a:pPr>
            <a:r>
              <a:rPr kumimoji="0" lang="es-MX" sz="3600" b="1" i="0" u="none" strike="noStrike" cap="none" normalizeH="0" baseline="0" noProof="0" dirty="0">
                <a:ln>
                  <a:noFill/>
                </a:ln>
                <a:solidFill>
                  <a:srgbClr val="073963"/>
                </a:solidFill>
                <a:effectLst/>
                <a:uLnTx/>
                <a:uFillTx/>
                <a:latin typeface="Calibri" panose="020F0502020204030204" pitchFamily="34" charset="0"/>
                <a:ea typeface="+mj-ea"/>
                <a:cs typeface="Calibri" panose="020F0502020204030204" pitchFamily="34" charset="0"/>
              </a:rPr>
              <a:t>    </a:t>
            </a:r>
            <a:r>
              <a:rPr kumimoji="0" lang="es-MX" sz="3600" b="1" i="0" u="none" strike="noStrike" cap="none" normalizeH="0" baseline="0" noProof="0" dirty="0">
                <a:ln>
                  <a:noFill/>
                </a:ln>
                <a:solidFill>
                  <a:srgbClr val="073963"/>
                </a:solidFill>
                <a:effectLst/>
                <a:uLnTx/>
                <a:uFillTx/>
                <a:latin typeface="Source Sans Pro" panose="020B0503030403020204" pitchFamily="34" charset="0"/>
                <a:ea typeface="Source Sans Pro" panose="020B0503030403020204" pitchFamily="34" charset="0"/>
                <a:cs typeface="Calibri" panose="020F0502020204030204" pitchFamily="34" charset="0"/>
              </a:rPr>
              <a:t>Programa de educación sobre fianzas del DOT</a:t>
            </a:r>
          </a:p>
        </p:txBody>
      </p:sp>
      <p:sp>
        <p:nvSpPr>
          <p:cNvPr id="3" name="Text Placeholder 2">
            <a:extLst>
              <a:ext uri="{FF2B5EF4-FFF2-40B4-BE49-F238E27FC236}">
                <a16:creationId xmlns:a16="http://schemas.microsoft.com/office/drawing/2014/main" id="{79E20528-C667-4569-93CF-982D65450E2F}"/>
              </a:ext>
            </a:extLst>
          </p:cNvPr>
          <p:cNvSpPr>
            <a:spLocks noGrp="1"/>
          </p:cNvSpPr>
          <p:nvPr>
            <p:ph type="body" idx="1"/>
          </p:nvPr>
        </p:nvSpPr>
        <p:spPr>
          <a:xfrm>
            <a:off x="5689600" y="1683840"/>
            <a:ext cx="6096000" cy="4103688"/>
          </a:xfrm>
        </p:spPr>
        <p:txBody>
          <a:bodyPr>
            <a:normAutofit lnSpcReduction="10000"/>
          </a:bodyPr>
          <a:lstStyle/>
          <a:p>
            <a:pPr marL="380990" indent="-380990"/>
            <a:r>
              <a:rPr lang="es-MX" sz="2000">
                <a:solidFill>
                  <a:srgbClr val="1A3F6C"/>
                </a:solidFill>
                <a:latin typeface="Source Sans Pro" panose="020B0503030403020204" pitchFamily="34" charset="0"/>
                <a:ea typeface="Source Sans Pro" panose="020B0503030403020204" pitchFamily="34" charset="0"/>
              </a:rPr>
              <a:t>Proporcionar un mínimo de </a:t>
            </a:r>
            <a:r>
              <a:rPr lang="es-MX" sz="2000" b="1">
                <a:solidFill>
                  <a:srgbClr val="1A3F6C"/>
                </a:solidFill>
                <a:latin typeface="Source Sans Pro" panose="020B0503030403020204" pitchFamily="34" charset="0"/>
                <a:ea typeface="Source Sans Pro" panose="020B0503030403020204" pitchFamily="34" charset="0"/>
              </a:rPr>
              <a:t>dos Programas de Educación sobre Fianzas (BEP, por sus siglas en inglés) por año = 10 horas de instrucción</a:t>
            </a:r>
          </a:p>
          <a:p>
            <a:pPr marL="380990" indent="-380990"/>
            <a:r>
              <a:rPr lang="es-MX" sz="2000">
                <a:solidFill>
                  <a:srgbClr val="1A3F6C"/>
                </a:solidFill>
                <a:latin typeface="Source Sans Pro" panose="020B0503030403020204" pitchFamily="34" charset="0"/>
                <a:ea typeface="Source Sans Pro" panose="020B0503030403020204" pitchFamily="34" charset="0"/>
              </a:rPr>
              <a:t>Para cada evento BEP, trabaje con productores/agentes de fianzas locales en su región y participantes de pequeños negocios desfavorecidos, para brindar a un mínimo de 10 empresas en el BEP acceso a fianzas o un aumento en la capacidad de ser afianzado.</a:t>
            </a:r>
          </a:p>
          <a:p>
            <a:pPr marL="380990" indent="-380990"/>
            <a:r>
              <a:rPr lang="es-MX" sz="2000" b="1">
                <a:solidFill>
                  <a:srgbClr val="1A3F6C"/>
                </a:solidFill>
                <a:latin typeface="Source Sans Pro" panose="020B0503030403020204" pitchFamily="34" charset="0"/>
                <a:ea typeface="Source Sans Pro" panose="020B0503030403020204" pitchFamily="34" charset="0"/>
              </a:rPr>
              <a:t>Memorando de entendimiento entre el DOT de los EE. UU, y la SBA</a:t>
            </a:r>
            <a:r>
              <a:rPr lang="es-MX" sz="2000">
                <a:solidFill>
                  <a:srgbClr val="1A3F6C"/>
                </a:solidFill>
                <a:latin typeface="Source Sans Pro" panose="020B0503030403020204" pitchFamily="34" charset="0"/>
                <a:ea typeface="Source Sans Pro" panose="020B0503030403020204" pitchFamily="34" charset="0"/>
              </a:rPr>
              <a:t>: Colaboración continua para ayudar a los pequeños negocios a obtener servicios de apoyo para fianzas </a:t>
            </a:r>
          </a:p>
          <a:p>
            <a:pPr marL="380990" indent="-380990"/>
            <a:r>
              <a:rPr lang="es-MX" sz="2000">
                <a:solidFill>
                  <a:srgbClr val="1A3F6C"/>
                </a:solidFill>
                <a:latin typeface="Source Sans Pro" panose="020B0503030403020204" pitchFamily="34" charset="0"/>
                <a:ea typeface="Source Sans Pro" panose="020B0503030403020204" pitchFamily="34" charset="0"/>
              </a:rPr>
              <a:t>Conozca más en: </a:t>
            </a:r>
            <a:r>
              <a:rPr lang="es-MX" sz="2000">
                <a:hlinkClick r:id="rId3"/>
              </a:rPr>
              <a:t>Programa de Educación sobre Fianzas | Departamento de Transporte de los EE. UU.</a:t>
            </a:r>
          </a:p>
        </p:txBody>
      </p:sp>
      <p:pic>
        <p:nvPicPr>
          <p:cNvPr id="5122" name="Picture 2" descr="Sistema de transporte">
            <a:extLst>
              <a:ext uri="{FF2B5EF4-FFF2-40B4-BE49-F238E27FC236}">
                <a16:creationId xmlns:a16="http://schemas.microsoft.com/office/drawing/2014/main" id="{8B087138-71C1-4588-A70D-20DFAF65BFA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575" y="1683840"/>
            <a:ext cx="4572000" cy="3051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15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36FA5-4DE5-E552-3ECE-D4F39B4C07BA}"/>
              </a:ext>
            </a:extLst>
          </p:cNvPr>
          <p:cNvSpPr>
            <a:spLocks noGrp="1"/>
          </p:cNvSpPr>
          <p:nvPr>
            <p:ph type="title"/>
          </p:nvPr>
        </p:nvSpPr>
        <p:spPr/>
        <p:txBody>
          <a:bodyPr>
            <a:normAutofit fontScale="90000"/>
          </a:bodyPr>
          <a:lstStyle/>
          <a:p>
            <a:r>
              <a:rPr lang="es-MX"/>
              <a:t>Recursos adicionales que pueden ser relevantes para su pequeño negocio</a:t>
            </a:r>
          </a:p>
        </p:txBody>
      </p:sp>
      <p:sp>
        <p:nvSpPr>
          <p:cNvPr id="5" name="Content Placeholder 4">
            <a:extLst>
              <a:ext uri="{FF2B5EF4-FFF2-40B4-BE49-F238E27FC236}">
                <a16:creationId xmlns:a16="http://schemas.microsoft.com/office/drawing/2014/main" id="{AF7A526A-242C-B072-892F-5C9BC2B73662}"/>
              </a:ext>
            </a:extLst>
          </p:cNvPr>
          <p:cNvSpPr>
            <a:spLocks noGrp="1"/>
          </p:cNvSpPr>
          <p:nvPr>
            <p:ph idx="1"/>
          </p:nvPr>
        </p:nvSpPr>
        <p:spPr>
          <a:xfrm>
            <a:off x="838200" y="1681261"/>
            <a:ext cx="10515600" cy="4532224"/>
          </a:xfrm>
        </p:spPr>
        <p:txBody>
          <a:bodyPr>
            <a:normAutofit lnSpcReduction="10000"/>
          </a:bodyPr>
          <a:lstStyle/>
          <a:p>
            <a:r>
              <a:rPr lang="es-MX" sz="2000"/>
              <a:t>Información general y mejores prácticas en la contratación con el Departamento de Transporte - </a:t>
            </a:r>
            <a:r>
              <a:rPr lang="es-MX" sz="2000">
                <a:hlinkClick r:id="rId2"/>
              </a:rPr>
              <a:t>Información general sobre Contratación con el DOT </a:t>
            </a:r>
          </a:p>
          <a:p>
            <a:r>
              <a:rPr lang="es-MX" sz="2000"/>
              <a:t>Pronóstico de oportunidades de adquisiciones del Departamento de Transporte para pequeños negocios - </a:t>
            </a:r>
            <a:r>
              <a:rPr lang="es-MX" sz="2000">
                <a:hlinkClick r:id="rId3"/>
              </a:rPr>
              <a:t>Pronóstico de oportunidades de adquisiciones | Departamento de Transporte de los EE. UU.</a:t>
            </a:r>
          </a:p>
          <a:p>
            <a:r>
              <a:rPr lang="es-MX" sz="2000"/>
              <a:t>Oportunidades de contratación federal - </a:t>
            </a:r>
            <a:r>
              <a:rPr lang="es-MX" sz="2000">
                <a:hlinkClick r:id="rId4"/>
              </a:rPr>
              <a:t>SAM.gov | Inicio</a:t>
            </a:r>
          </a:p>
          <a:p>
            <a:r>
              <a:rPr lang="es-MX" sz="2000"/>
              <a:t> USDOT Centro de Recursos de Transporte para Pequeños Negocios OSDBU del DOT de los EE. UU. - </a:t>
            </a:r>
            <a:r>
              <a:rPr lang="es-MX" sz="2000">
                <a:hlinkClick r:id="rId5"/>
              </a:rPr>
              <a:t>Centros de Recursos de Transporte para Pequeños Negocios | Departamento de Transporte de los EE. UU.</a:t>
            </a:r>
          </a:p>
          <a:p>
            <a:r>
              <a:rPr lang="es-MX" sz="2000"/>
              <a:t>Connections MarketPlace del DOT de los EE UU. - </a:t>
            </a:r>
            <a:r>
              <a:rPr lang="es-MX" sz="2000">
                <a:hlinkClick r:id="rId6"/>
              </a:rPr>
              <a:t>OSDBU Departamento de Transporte de los EE. UU: Connections MarketPlace desarrollado por: My Business Matches (dotcmp.com)</a:t>
            </a:r>
          </a:p>
          <a:p>
            <a:r>
              <a:rPr lang="es-MX" sz="2000"/>
              <a:t>Oportunidades de financiación de la BIL del Navegador del DOT de los EE. UU. - </a:t>
            </a:r>
            <a:r>
              <a:rPr lang="es-MX" sz="2000">
                <a:hlinkClick r:id="rId7"/>
              </a:rPr>
              <a:t>Oportunidades de financiación de la Ley Bipartidista de Infraestructura | Departamento de Transporte de los EE. UU.</a:t>
            </a:r>
          </a:p>
          <a:p>
            <a:endParaRPr lang="en-US" sz="2000" dirty="0"/>
          </a:p>
          <a:p>
            <a:endParaRPr lang="en-US" sz="2000" dirty="0"/>
          </a:p>
        </p:txBody>
      </p:sp>
    </p:spTree>
    <p:extLst>
      <p:ext uri="{BB962C8B-B14F-4D97-AF65-F5344CB8AC3E}">
        <p14:creationId xmlns:p14="http://schemas.microsoft.com/office/powerpoint/2010/main" val="10318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391275" cy="2387600"/>
          </a:xfrm>
        </p:spPr>
        <p:txBody>
          <a:bodyPr/>
          <a:lstStyle/>
          <a:p>
            <a:r>
              <a:rPr lang="es-MX" dirty="0"/>
              <a:t>CÓMO: </a:t>
            </a:r>
            <a:br>
              <a:rPr lang="es-MX" dirty="0"/>
            </a:br>
            <a:r>
              <a:rPr lang="es-MX" dirty="0"/>
              <a:t>Lograr la contratación con el Departamento de Transporte de los EE. UU.</a:t>
            </a: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s-MX" sz="3600"/>
              <a:t>Objetivos de nuestra guía “Cómo”</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246095"/>
            <a:ext cx="10967013" cy="4786156"/>
          </a:xfrm>
        </p:spPr>
        <p:txBody>
          <a:bodyPr/>
          <a:lstStyle/>
          <a:p>
            <a:pPr marL="0" indent="0">
              <a:buNone/>
            </a:pPr>
            <a:r>
              <a:rPr lang="es-MX" sz="2000"/>
              <a:t>Esperamos que al final de esta presentación usted comprenda:</a:t>
            </a:r>
          </a:p>
          <a:p>
            <a:pPr>
              <a:buFont typeface="Arial" panose="020B0604020202020204" pitchFamily="34" charset="0"/>
              <a:buChar char="•"/>
            </a:pPr>
            <a:r>
              <a:rPr lang="es-MX" sz="2000"/>
              <a:t>Qué fuentes de financiación del Departamento de Transporte podrían ser relevantes para su pequeño negocio </a:t>
            </a:r>
          </a:p>
          <a:p>
            <a:pPr>
              <a:buFont typeface="Arial" panose="020B0604020202020204" pitchFamily="34" charset="0"/>
              <a:buChar char="•"/>
            </a:pPr>
            <a:r>
              <a:rPr lang="es-MX" sz="2000"/>
              <a:t>Cómo y cuándo acceder a contratos a través de estas fuentes de financiación</a:t>
            </a:r>
          </a:p>
          <a:p>
            <a:pPr>
              <a:buFont typeface="Arial" panose="020B0604020202020204" pitchFamily="34" charset="0"/>
              <a:buChar char="•"/>
            </a:pPr>
            <a:r>
              <a:rPr lang="es-MX" sz="2000"/>
              <a:t>Cómo incursionar en las reglas y requisitos que pueden variar según el estado  </a:t>
            </a:r>
          </a:p>
          <a:p>
            <a:pPr>
              <a:buFont typeface="Arial" panose="020B0604020202020204" pitchFamily="34" charset="0"/>
              <a:buChar char="•"/>
            </a:pPr>
            <a:r>
              <a:rPr lang="es-MX" sz="2000"/>
              <a:t>Cómo puede ayudarle la SBA a estar preparado para los contratos gubernamentales </a:t>
            </a:r>
          </a:p>
          <a:p>
            <a:pPr lvl="1"/>
            <a:endParaRPr lang="en-US" dirty="0"/>
          </a:p>
          <a:p>
            <a:pPr marL="0" indent="0">
              <a:buNone/>
            </a:pPr>
            <a:endParaRPr lang="en-US" dirty="0"/>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1611" y="148009"/>
            <a:ext cx="11241121" cy="1124240"/>
          </a:xfrm>
          <a:prstGeom prst="rect">
            <a:avLst/>
          </a:prstGeom>
        </p:spPr>
        <p:txBody>
          <a:bodyPr vert="horz" wrap="square" lIns="0" tIns="16087" rIns="0" bIns="0" rtlCol="0" anchor="ctr">
            <a:spAutoFit/>
          </a:bodyPr>
          <a:lstStyle/>
          <a:p>
            <a:pPr marL="16933">
              <a:spcBef>
                <a:spcPts val="127"/>
              </a:spcBef>
            </a:pPr>
            <a:r>
              <a:rPr lang="es-MX" sz="3600" dirty="0">
                <a:solidFill>
                  <a:srgbClr val="073963"/>
                </a:solidFill>
                <a:latin typeface="Source Sans Pro" panose="020B0503030403020204" pitchFamily="34" charset="0"/>
                <a:ea typeface="Source Sans Pro" panose="020B0503030403020204" pitchFamily="34" charset="0"/>
                <a:cs typeface="Calibri"/>
              </a:rPr>
              <a:t>Inversiones en transporte de la Ley Bipartidista de Infraestructura (BIL, por su siglas en inglés)</a:t>
            </a:r>
          </a:p>
        </p:txBody>
      </p:sp>
      <p:grpSp>
        <p:nvGrpSpPr>
          <p:cNvPr id="11" name="object 11" descr="Imagen de un sistema de transporte">
            <a:extLst>
              <a:ext uri="{C183D7F6-B498-43B3-948B-1728B52AA6E4}">
                <adec:decorative xmlns:adec="http://schemas.microsoft.com/office/drawing/2017/decorative" val="1"/>
              </a:ext>
            </a:extLst>
          </p:cNvPr>
          <p:cNvGrpSpPr/>
          <p:nvPr/>
        </p:nvGrpSpPr>
        <p:grpSpPr>
          <a:xfrm>
            <a:off x="296869" y="1243584"/>
            <a:ext cx="3221952" cy="5385816"/>
            <a:chOff x="68580" y="932688"/>
            <a:chExt cx="2658110" cy="3839210"/>
          </a:xfrm>
        </p:grpSpPr>
        <p:pic>
          <p:nvPicPr>
            <p:cNvPr id="12" name="object 12"/>
            <p:cNvPicPr/>
            <p:nvPr/>
          </p:nvPicPr>
          <p:blipFill>
            <a:blip r:embed="rId2" cstate="print"/>
            <a:stretch>
              <a:fillRect/>
            </a:stretch>
          </p:blipFill>
          <p:spPr>
            <a:xfrm>
              <a:off x="70104" y="932688"/>
              <a:ext cx="2656332" cy="2112263"/>
            </a:xfrm>
            <a:prstGeom prst="rect">
              <a:avLst/>
            </a:prstGeom>
          </p:spPr>
        </p:pic>
        <p:pic>
          <p:nvPicPr>
            <p:cNvPr id="13" name="object 13" descr="Imagen de un sistema de transporte"/>
            <p:cNvPicPr/>
            <p:nvPr/>
          </p:nvPicPr>
          <p:blipFill>
            <a:blip r:embed="rId3" cstate="print"/>
            <a:stretch>
              <a:fillRect/>
            </a:stretch>
          </p:blipFill>
          <p:spPr>
            <a:xfrm>
              <a:off x="262127" y="1124712"/>
              <a:ext cx="2272284" cy="1728215"/>
            </a:xfrm>
            <a:prstGeom prst="rect">
              <a:avLst/>
            </a:prstGeom>
          </p:spPr>
        </p:pic>
        <p:pic>
          <p:nvPicPr>
            <p:cNvPr id="14" name="object 14"/>
            <p:cNvPicPr/>
            <p:nvPr/>
          </p:nvPicPr>
          <p:blipFill>
            <a:blip r:embed="rId4" cstate="print"/>
            <a:stretch>
              <a:fillRect/>
            </a:stretch>
          </p:blipFill>
          <p:spPr>
            <a:xfrm>
              <a:off x="68580" y="2654807"/>
              <a:ext cx="2657855" cy="2116835"/>
            </a:xfrm>
            <a:prstGeom prst="rect">
              <a:avLst/>
            </a:prstGeom>
          </p:spPr>
        </p:pic>
        <p:pic>
          <p:nvPicPr>
            <p:cNvPr id="15" name="object 15" descr="Imagen de un sistema de transporte"/>
            <p:cNvPicPr/>
            <p:nvPr/>
          </p:nvPicPr>
          <p:blipFill>
            <a:blip r:embed="rId5" cstate="print"/>
            <a:stretch>
              <a:fillRect/>
            </a:stretch>
          </p:blipFill>
          <p:spPr>
            <a:xfrm>
              <a:off x="260604" y="2846832"/>
              <a:ext cx="2273347" cy="1732787"/>
            </a:xfrm>
            <a:prstGeom prst="rect">
              <a:avLst/>
            </a:prstGeom>
          </p:spPr>
        </p:pic>
      </p:grpSp>
      <p:graphicFrame>
        <p:nvGraphicFramePr>
          <p:cNvPr id="4" name="object 4"/>
          <p:cNvGraphicFramePr>
            <a:graphicFrameLocks noGrp="1"/>
          </p:cNvGraphicFramePr>
          <p:nvPr/>
        </p:nvGraphicFramePr>
        <p:xfrm>
          <a:off x="3518821" y="1499616"/>
          <a:ext cx="2458720" cy="5046870"/>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3956">
                <a:tc>
                  <a:txBody>
                    <a:bodyPr/>
                    <a:lstStyle/>
                    <a:p>
                      <a:pPr marL="112395" marR="105410" algn="ctr">
                        <a:lnSpc>
                          <a:spcPct val="100000"/>
                        </a:lnSpc>
                        <a:spcBef>
                          <a:spcPts val="840"/>
                        </a:spcBef>
                      </a:pPr>
                      <a:r>
                        <a:rPr lang="es-MX" sz="1800" b="1">
                          <a:solidFill>
                            <a:srgbClr val="FFFFFF"/>
                          </a:solidFill>
                          <a:latin typeface="Source Sans Pro" panose="020B0503030403020204" pitchFamily="34" charset="0"/>
                          <a:ea typeface="Source Sans Pro" panose="020B0503030403020204" pitchFamily="34" charset="0"/>
                          <a:cs typeface="Calibri"/>
                        </a:rPr>
                        <a:t>Carreteras, puentes y grandes proyectos</a:t>
                      </a:r>
                    </a:p>
                    <a:p>
                      <a:pPr algn="ctr">
                        <a:lnSpc>
                          <a:spcPts val="1620"/>
                        </a:lnSpc>
                      </a:pPr>
                      <a:r>
                        <a:rPr lang="es-MX" sz="1800" dirty="0">
                          <a:solidFill>
                            <a:srgbClr val="B5DAF8"/>
                          </a:solidFill>
                          <a:latin typeface="Source Sans Pro" panose="020B0503030403020204" pitchFamily="34" charset="0"/>
                          <a:ea typeface="Source Sans Pro" panose="020B0503030403020204" pitchFamily="34" charset="0"/>
                          <a:cs typeface="Calibri"/>
                        </a:rPr>
                        <a:t>$110 mil millones</a:t>
                      </a:r>
                    </a:p>
                  </a:txBody>
                  <a:tcPr marL="0" marR="0" marT="142240"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0657">
                <a:tc>
                  <a:txBody>
                    <a:bodyPr/>
                    <a:lstStyle/>
                    <a:p>
                      <a:pPr algn="l" rtl="0">
                        <a:lnSpc>
                          <a:spcPct val="100000"/>
                        </a:lnSpc>
                        <a:spcBef>
                          <a:spcPts val="45"/>
                        </a:spcBef>
                      </a:pPr>
                      <a:endParaRPr sz="2100" dirty="0">
                        <a:latin typeface="Source Sans Pro" panose="020B0503030403020204" pitchFamily="34" charset="0"/>
                        <a:ea typeface="Source Sans Pro" panose="020B0503030403020204" pitchFamily="34" charset="0"/>
                        <a:cs typeface="Times New Roman"/>
                      </a:endParaRPr>
                    </a:p>
                    <a:p>
                      <a:pPr marL="285750" algn="ctr">
                        <a:lnSpc>
                          <a:spcPct val="100000"/>
                        </a:lnSpc>
                      </a:pPr>
                      <a:r>
                        <a:rPr lang="es-MX" sz="1800" b="1">
                          <a:solidFill>
                            <a:srgbClr val="FFFFFF"/>
                          </a:solidFill>
                          <a:latin typeface="Source Sans Pro" panose="020B0503030403020204" pitchFamily="34" charset="0"/>
                          <a:ea typeface="Source Sans Pro" panose="020B0503030403020204" pitchFamily="34" charset="0"/>
                          <a:cs typeface="Calibri"/>
                        </a:rPr>
                        <a:t>Transporte público</a:t>
                      </a:r>
                    </a:p>
                    <a:p>
                      <a:pPr marL="285750" algn="ctr">
                        <a:lnSpc>
                          <a:spcPct val="100000"/>
                        </a:lnSpc>
                      </a:pPr>
                      <a:r>
                        <a:rPr lang="es-MX" sz="1800">
                          <a:solidFill>
                            <a:srgbClr val="B5DAF8"/>
                          </a:solidFill>
                          <a:latin typeface="Source Sans Pro" panose="020B0503030403020204" pitchFamily="34" charset="0"/>
                          <a:ea typeface="Source Sans Pro" panose="020B0503030403020204" pitchFamily="34" charset="0"/>
                          <a:cs typeface="Calibri"/>
                        </a:rPr>
                        <a:t>$89.9 mil millones</a:t>
                      </a:r>
                    </a:p>
                  </a:txBody>
                  <a:tcPr marL="0" marR="0" marT="7620"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4114">
                <a:tc>
                  <a:txBody>
                    <a:bodyPr/>
                    <a:lstStyle/>
                    <a:p>
                      <a:pPr marL="191770" marR="182880" algn="ctr">
                        <a:lnSpc>
                          <a:spcPct val="100000"/>
                        </a:lnSpc>
                        <a:spcBef>
                          <a:spcPts val="1045"/>
                        </a:spcBef>
                      </a:pPr>
                      <a:r>
                        <a:rPr lang="es-MX" sz="1800" b="1">
                          <a:solidFill>
                            <a:srgbClr val="FFFFFF"/>
                          </a:solidFill>
                          <a:latin typeface="Source Sans Pro" panose="020B0503030403020204" pitchFamily="34" charset="0"/>
                          <a:ea typeface="Source Sans Pro" panose="020B0503030403020204" pitchFamily="34" charset="0"/>
                          <a:cs typeface="Calibri"/>
                        </a:rPr>
                        <a:t>Vehículos y autobuses eléctricos</a:t>
                      </a:r>
                    </a:p>
                    <a:p>
                      <a:pPr marL="1270" algn="ctr">
                        <a:lnSpc>
                          <a:spcPct val="100000"/>
                        </a:lnSpc>
                      </a:pPr>
                      <a:r>
                        <a:rPr lang="es-MX" sz="1800">
                          <a:solidFill>
                            <a:srgbClr val="B5DAF8"/>
                          </a:solidFill>
                          <a:latin typeface="Source Sans Pro" panose="020B0503030403020204" pitchFamily="34" charset="0"/>
                          <a:ea typeface="Source Sans Pro" panose="020B0503030403020204" pitchFamily="34" charset="0"/>
                          <a:cs typeface="Calibri"/>
                        </a:rPr>
                        <a:t>$15 mil millones</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8279">
                <a:tc>
                  <a:txBody>
                    <a:bodyPr/>
                    <a:lstStyle/>
                    <a:p>
                      <a:pPr marL="104775" marR="96520" algn="ctr">
                        <a:lnSpc>
                          <a:spcPct val="100000"/>
                        </a:lnSpc>
                        <a:spcBef>
                          <a:spcPts val="525"/>
                        </a:spcBef>
                      </a:pPr>
                      <a:r>
                        <a:rPr lang="es-MX" sz="1800" b="1" dirty="0">
                          <a:solidFill>
                            <a:srgbClr val="FFFFFF"/>
                          </a:solidFill>
                          <a:latin typeface="Source Sans Pro" panose="020B0503030403020204" pitchFamily="34" charset="0"/>
                          <a:ea typeface="Source Sans Pro" panose="020B0503030403020204" pitchFamily="34" charset="0"/>
                          <a:cs typeface="Calibri"/>
                        </a:rPr>
                        <a:t>Remediación ambiental e infraestructura eléctrica</a:t>
                      </a:r>
                    </a:p>
                    <a:p>
                      <a:pPr marL="1270" algn="ctr">
                        <a:lnSpc>
                          <a:spcPts val="1600"/>
                        </a:lnSpc>
                      </a:pPr>
                      <a:r>
                        <a:rPr lang="es-MX" sz="1800" dirty="0">
                          <a:solidFill>
                            <a:srgbClr val="B5DAF8"/>
                          </a:solidFill>
                          <a:latin typeface="Source Sans Pro" panose="020B0503030403020204" pitchFamily="34" charset="0"/>
                          <a:ea typeface="Source Sans Pro" panose="020B0503030403020204" pitchFamily="34" charset="0"/>
                          <a:cs typeface="Calibri"/>
                        </a:rPr>
                        <a:t>$86 mil millones</a:t>
                      </a:r>
                    </a:p>
                  </a:txBody>
                  <a:tcPr marL="0" marR="0" marT="88900"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aphicFrame>
        <p:nvGraphicFramePr>
          <p:cNvPr id="5" name="object 5"/>
          <p:cNvGraphicFramePr>
            <a:graphicFrameLocks noGrp="1"/>
          </p:cNvGraphicFramePr>
          <p:nvPr/>
        </p:nvGraphicFramePr>
        <p:xfrm>
          <a:off x="6402172" y="1488313"/>
          <a:ext cx="2458720" cy="4886664"/>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8277">
                <a:tc>
                  <a:txBody>
                    <a:bodyPr/>
                    <a:lstStyle/>
                    <a:p>
                      <a:pPr marL="234950" marR="229235" algn="ctr">
                        <a:lnSpc>
                          <a:spcPct val="100000"/>
                        </a:lnSpc>
                        <a:spcBef>
                          <a:spcPts val="770"/>
                        </a:spcBef>
                      </a:pPr>
                      <a:r>
                        <a:rPr lang="es-MX" sz="1800" b="1">
                          <a:solidFill>
                            <a:srgbClr val="FFFFFF"/>
                          </a:solidFill>
                          <a:latin typeface="Source Sans Pro" panose="020B0503030403020204" pitchFamily="34" charset="0"/>
                          <a:ea typeface="Source Sans Pro" panose="020B0503030403020204" pitchFamily="34" charset="0"/>
                          <a:cs typeface="Calibri"/>
                        </a:rPr>
                        <a:t>Seguridad en el transporte</a:t>
                      </a:r>
                    </a:p>
                    <a:p>
                      <a:pPr algn="ctr">
                        <a:lnSpc>
                          <a:spcPct val="100000"/>
                        </a:lnSpc>
                        <a:spcBef>
                          <a:spcPts val="5"/>
                        </a:spcBef>
                      </a:pPr>
                      <a:r>
                        <a:rPr lang="es-MX" sz="1800">
                          <a:solidFill>
                            <a:srgbClr val="B5DAF8"/>
                          </a:solidFill>
                          <a:latin typeface="Source Sans Pro" panose="020B0503030403020204" pitchFamily="34" charset="0"/>
                          <a:ea typeface="Source Sans Pro" panose="020B0503030403020204" pitchFamily="34" charset="0"/>
                          <a:cs typeface="Calibri"/>
                        </a:rPr>
                        <a:t>$11 mil millones</a:t>
                      </a:r>
                    </a:p>
                  </a:txBody>
                  <a:tcPr marL="0" marR="0" marT="130387"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5878">
                <a:tc>
                  <a:txBody>
                    <a:bodyPr/>
                    <a:lstStyle/>
                    <a:p>
                      <a:pPr marL="252095" marR="243840" algn="ctr">
                        <a:lnSpc>
                          <a:spcPct val="100000"/>
                        </a:lnSpc>
                        <a:spcBef>
                          <a:spcPts val="1045"/>
                        </a:spcBef>
                      </a:pPr>
                      <a:r>
                        <a:rPr lang="es-MX" sz="1800" b="1" dirty="0">
                          <a:solidFill>
                            <a:srgbClr val="FFFFFF"/>
                          </a:solidFill>
                          <a:latin typeface="Source Sans Pro" panose="020B0503030403020204" pitchFamily="34" charset="0"/>
                          <a:ea typeface="Source Sans Pro" panose="020B0503030403020204" pitchFamily="34" charset="0"/>
                          <a:cs typeface="Calibri"/>
                        </a:rPr>
                        <a:t>Ferrocarril de pasajeros y mercancías</a:t>
                      </a:r>
                    </a:p>
                    <a:p>
                      <a:pPr algn="ctr">
                        <a:lnSpc>
                          <a:spcPct val="100000"/>
                        </a:lnSpc>
                      </a:pPr>
                      <a:r>
                        <a:rPr lang="es-MX" sz="1800" dirty="0">
                          <a:solidFill>
                            <a:srgbClr val="B5DAF8"/>
                          </a:solidFill>
                          <a:latin typeface="Source Sans Pro" panose="020B0503030403020204" pitchFamily="34" charset="0"/>
                          <a:ea typeface="Source Sans Pro" panose="020B0503030403020204" pitchFamily="34" charset="0"/>
                          <a:cs typeface="Calibri"/>
                        </a:rPr>
                        <a:t>$66 mil millones</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5011">
                <a:tc>
                  <a:txBody>
                    <a:bodyPr/>
                    <a:lstStyle/>
                    <a:p>
                      <a:pPr marL="210820" marR="202565" indent="-635" algn="ctr">
                        <a:lnSpc>
                          <a:spcPct val="100000"/>
                        </a:lnSpc>
                        <a:spcBef>
                          <a:spcPts val="1045"/>
                        </a:spcBef>
                      </a:pPr>
                      <a:r>
                        <a:rPr lang="es-MX" sz="1800" b="1">
                          <a:solidFill>
                            <a:srgbClr val="FFFFFF"/>
                          </a:solidFill>
                          <a:latin typeface="Source Sans Pro" panose="020B0503030403020204" pitchFamily="34" charset="0"/>
                          <a:ea typeface="Source Sans Pro" panose="020B0503030403020204" pitchFamily="34" charset="0"/>
                          <a:cs typeface="Calibri"/>
                        </a:rPr>
                        <a:t>Aeropuertos, puertos y vías navegables</a:t>
                      </a:r>
                    </a:p>
                    <a:p>
                      <a:pPr algn="ctr">
                        <a:lnSpc>
                          <a:spcPct val="100000"/>
                        </a:lnSpc>
                      </a:pPr>
                      <a:r>
                        <a:rPr lang="es-MX" sz="1800">
                          <a:solidFill>
                            <a:srgbClr val="B5DAF8"/>
                          </a:solidFill>
                          <a:latin typeface="Source Sans Pro" panose="020B0503030403020204" pitchFamily="34" charset="0"/>
                          <a:ea typeface="Source Sans Pro" panose="020B0503030403020204" pitchFamily="34" charset="0"/>
                          <a:cs typeface="Calibri"/>
                        </a:rPr>
                        <a:t>$42 mil millones</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9143">
                <a:tc>
                  <a:txBody>
                    <a:bodyPr/>
                    <a:lstStyle/>
                    <a:p>
                      <a:pPr marL="242570" marR="237490" algn="ctr">
                        <a:lnSpc>
                          <a:spcPct val="100000"/>
                        </a:lnSpc>
                        <a:spcBef>
                          <a:spcPts val="1045"/>
                        </a:spcBef>
                      </a:pPr>
                      <a:r>
                        <a:rPr lang="es-MX" sz="1800" b="1" dirty="0">
                          <a:solidFill>
                            <a:srgbClr val="FFFFFF"/>
                          </a:solidFill>
                          <a:latin typeface="Source Sans Pro" panose="020B0503030403020204" pitchFamily="34" charset="0"/>
                          <a:ea typeface="Source Sans Pro" panose="020B0503030403020204" pitchFamily="34" charset="0"/>
                          <a:cs typeface="Calibri"/>
                        </a:rPr>
                        <a:t>Otras áreas de inversión</a:t>
                      </a:r>
                    </a:p>
                    <a:p>
                      <a:pPr algn="ctr">
                        <a:lnSpc>
                          <a:spcPct val="100000"/>
                        </a:lnSpc>
                      </a:pPr>
                      <a:r>
                        <a:rPr lang="es-MX" sz="1800" dirty="0">
                          <a:solidFill>
                            <a:srgbClr val="B5DAF8"/>
                          </a:solidFill>
                          <a:latin typeface="Source Sans Pro" panose="020B0503030403020204" pitchFamily="34" charset="0"/>
                          <a:ea typeface="Source Sans Pro" panose="020B0503030403020204" pitchFamily="34" charset="0"/>
                          <a:cs typeface="Calibri"/>
                        </a:rPr>
                        <a:t>$121 mil millones</a:t>
                      </a:r>
                    </a:p>
                  </a:txBody>
                  <a:tcPr marL="0" marR="0" marT="176953"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pSp>
        <p:nvGrpSpPr>
          <p:cNvPr id="6" name="object 6">
            <a:extLst>
              <a:ext uri="{C183D7F6-B498-43B3-948B-1728B52AA6E4}">
                <adec:decorative xmlns:adec="http://schemas.microsoft.com/office/drawing/2017/decorative" val="1"/>
              </a:ext>
            </a:extLst>
          </p:cNvPr>
          <p:cNvGrpSpPr/>
          <p:nvPr/>
        </p:nvGrpSpPr>
        <p:grpSpPr>
          <a:xfrm>
            <a:off x="8815724" y="1243584"/>
            <a:ext cx="3221952" cy="5385457"/>
            <a:chOff x="6370319" y="932688"/>
            <a:chExt cx="2658110" cy="3845560"/>
          </a:xfrm>
        </p:grpSpPr>
        <p:pic>
          <p:nvPicPr>
            <p:cNvPr id="7" name="object 7" descr="Imagen de un sistema de transporte"/>
            <p:cNvPicPr/>
            <p:nvPr/>
          </p:nvPicPr>
          <p:blipFill>
            <a:blip r:embed="rId6" cstate="print"/>
            <a:stretch>
              <a:fillRect/>
            </a:stretch>
          </p:blipFill>
          <p:spPr>
            <a:xfrm>
              <a:off x="6370319" y="932688"/>
              <a:ext cx="2657855" cy="2113774"/>
            </a:xfrm>
            <a:prstGeom prst="rect">
              <a:avLst/>
            </a:prstGeom>
          </p:spPr>
        </p:pic>
        <p:pic>
          <p:nvPicPr>
            <p:cNvPr id="8" name="object 8" descr="Imagen de un sistema de transporte"/>
            <p:cNvPicPr/>
            <p:nvPr/>
          </p:nvPicPr>
          <p:blipFill>
            <a:blip r:embed="rId7" cstate="print"/>
            <a:stretch>
              <a:fillRect/>
            </a:stretch>
          </p:blipFill>
          <p:spPr>
            <a:xfrm>
              <a:off x="6562344" y="1124712"/>
              <a:ext cx="2273807" cy="1729739"/>
            </a:xfrm>
            <a:prstGeom prst="rect">
              <a:avLst/>
            </a:prstGeom>
          </p:spPr>
        </p:pic>
        <p:pic>
          <p:nvPicPr>
            <p:cNvPr id="9" name="object 9"/>
            <p:cNvPicPr/>
            <p:nvPr/>
          </p:nvPicPr>
          <p:blipFill>
            <a:blip r:embed="rId8" cstate="print"/>
            <a:stretch>
              <a:fillRect/>
            </a:stretch>
          </p:blipFill>
          <p:spPr>
            <a:xfrm>
              <a:off x="6370319" y="2659379"/>
              <a:ext cx="2657855" cy="2118359"/>
            </a:xfrm>
            <a:prstGeom prst="rect">
              <a:avLst/>
            </a:prstGeom>
          </p:spPr>
        </p:pic>
        <p:pic>
          <p:nvPicPr>
            <p:cNvPr id="10" name="object 10" descr="Imagen de un sistema de transporte"/>
            <p:cNvPicPr/>
            <p:nvPr/>
          </p:nvPicPr>
          <p:blipFill>
            <a:blip r:embed="rId9" cstate="print"/>
            <a:stretch>
              <a:fillRect/>
            </a:stretch>
          </p:blipFill>
          <p:spPr>
            <a:xfrm>
              <a:off x="6562344" y="2851404"/>
              <a:ext cx="2273807" cy="1734311"/>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137652" y="530650"/>
            <a:ext cx="11965858" cy="598904"/>
          </a:xfrm>
        </p:spPr>
        <p:txBody>
          <a:bodyPr>
            <a:noAutofit/>
          </a:bodyPr>
          <a:lstStyle/>
          <a:p>
            <a:r>
              <a:rPr lang="es-MX" sz="3000" dirty="0"/>
              <a:t>¿Cuáles son las principales fuentes de financiación de la ley BIL del Departamento de Transporte (DOT) que podrían ser relevantes para mi pequeño negocio?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235974" y="1969909"/>
            <a:ext cx="11867536" cy="4786156"/>
          </a:xfrm>
        </p:spPr>
        <p:txBody>
          <a:bodyPr>
            <a:normAutofit/>
          </a:bodyPr>
          <a:lstStyle/>
          <a:p>
            <a:pPr marL="0" indent="0">
              <a:buNone/>
            </a:pPr>
            <a:r>
              <a:rPr lang="es-MX" sz="2600" b="1" dirty="0"/>
              <a:t>La financiación está llegando a los pequeños negocios a través de contratos a nivel federal o estatal.</a:t>
            </a:r>
          </a:p>
          <a:p>
            <a:pPr marL="457200" indent="-457200">
              <a:buFont typeface="+mj-lt"/>
              <a:buAutoNum type="arabicPeriod"/>
            </a:pPr>
            <a:r>
              <a:rPr lang="es-MX" sz="2600" b="1" dirty="0"/>
              <a:t>Federal:</a:t>
            </a:r>
            <a:r>
              <a:rPr lang="es-MX" sz="2600" dirty="0"/>
              <a:t> Financiación a través de adquisiciones federales directas emitidas por administraciones operativas (por ejemplo, Administración Federal de Carreteras, Administración Federal de Aviación), donde el DOT de los EE. UU. otorga directamente la financiación del contrato a pequeñas empresas registradas en sam.gov. </a:t>
            </a:r>
          </a:p>
          <a:p>
            <a:pPr marL="457200" indent="-457200">
              <a:buFont typeface="+mj-lt"/>
              <a:buAutoNum type="arabicPeriod"/>
            </a:pPr>
            <a:r>
              <a:rPr lang="es-MX" sz="2600" b="1" dirty="0"/>
              <a:t>Estado: </a:t>
            </a:r>
            <a:r>
              <a:rPr lang="es-MX" sz="2600" dirty="0"/>
              <a:t>Financiación a través de subvenciones con asistencia federal a estados donde el DOT de los EE. UU. otorga subvenciones a los DOT estatales, autoridades de tránsito y aeropuertos, que a su vez otorgan financiación por contrato a la industria, incluidos los pequeños negocios.</a:t>
            </a:r>
          </a:p>
        </p:txBody>
      </p:sp>
    </p:spTree>
    <p:extLst>
      <p:ext uri="{BB962C8B-B14F-4D97-AF65-F5344CB8AC3E}">
        <p14:creationId xmlns:p14="http://schemas.microsoft.com/office/powerpoint/2010/main" val="1262217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CAB58-C60F-0817-F128-61850756D0D2}"/>
              </a:ext>
            </a:extLst>
          </p:cNvPr>
          <p:cNvSpPr>
            <a:spLocks noGrp="1"/>
          </p:cNvSpPr>
          <p:nvPr>
            <p:ph type="title"/>
          </p:nvPr>
        </p:nvSpPr>
        <p:spPr/>
        <p:txBody>
          <a:bodyPr/>
          <a:lstStyle/>
          <a:p>
            <a:r>
              <a:rPr lang="es-MX" sz="3600"/>
              <a:t>Siga el dinero</a:t>
            </a:r>
          </a:p>
        </p:txBody>
      </p:sp>
      <p:sp>
        <p:nvSpPr>
          <p:cNvPr id="50" name="Rectangle 49">
            <a:extLst>
              <a:ext uri="{FF2B5EF4-FFF2-40B4-BE49-F238E27FC236}">
                <a16:creationId xmlns:a16="http://schemas.microsoft.com/office/drawing/2014/main" id="{1E96775C-B056-5ED9-B449-42A3D7ED74AA}"/>
              </a:ext>
              <a:ext uri="{C183D7F6-B498-43B3-948B-1728B52AA6E4}">
                <adec:decorative xmlns:adec="http://schemas.microsoft.com/office/drawing/2017/decorative" val="1"/>
              </a:ext>
            </a:extLst>
          </p:cNvPr>
          <p:cNvSpPr/>
          <p:nvPr/>
        </p:nvSpPr>
        <p:spPr>
          <a:xfrm>
            <a:off x="4367680" y="1244536"/>
            <a:ext cx="3456639" cy="841786"/>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16E6E9F-469D-CC92-F7C3-B18E0EE543F1}"/>
              </a:ext>
            </a:extLst>
          </p:cNvPr>
          <p:cNvSpPr txBox="1"/>
          <p:nvPr/>
        </p:nvSpPr>
        <p:spPr>
          <a:xfrm>
            <a:off x="4367680" y="1288727"/>
            <a:ext cx="3456639" cy="646331"/>
          </a:xfrm>
          <a:prstGeom prst="rect">
            <a:avLst/>
          </a:prstGeom>
          <a:noFill/>
        </p:spPr>
        <p:txBody>
          <a:bodyPr wrap="square" rtlCol="0">
            <a:spAutoFit/>
          </a:bodyPr>
          <a:lstStyle/>
          <a:p>
            <a:r>
              <a:rPr lang="es-MX" b="1" dirty="0">
                <a:solidFill>
                  <a:schemeClr val="bg1"/>
                </a:solidFill>
                <a:latin typeface="Source Sans Pro" panose="020B0503030403020204" pitchFamily="34" charset="0"/>
              </a:rPr>
              <a:t>Presupuesto del Departamento de Transporte de EE. UU.</a:t>
            </a:r>
          </a:p>
        </p:txBody>
      </p:sp>
      <p:sp>
        <p:nvSpPr>
          <p:cNvPr id="60" name="object 9" descr="Arrow showing flow of funds from DOT budget to Direct Federal procurements">
            <a:extLst>
              <a:ext uri="{FF2B5EF4-FFF2-40B4-BE49-F238E27FC236}">
                <a16:creationId xmlns:a16="http://schemas.microsoft.com/office/drawing/2014/main" id="{3E5727F8-F9F8-8412-7A02-81D4DF265C6D}"/>
              </a:ext>
              <a:ext uri="{C183D7F6-B498-43B3-948B-1728B52AA6E4}">
                <adec:decorative xmlns:adec="http://schemas.microsoft.com/office/drawing/2017/decorative" val="0"/>
              </a:ext>
            </a:extLst>
          </p:cNvPr>
          <p:cNvSpPr/>
          <p:nvPr/>
        </p:nvSpPr>
        <p:spPr>
          <a:xfrm>
            <a:off x="3505675" y="2088732"/>
            <a:ext cx="2436368" cy="409086"/>
          </a:xfrm>
          <a:custGeom>
            <a:avLst/>
            <a:gdLst/>
            <a:ahLst/>
            <a:cxnLst/>
            <a:rect l="l" t="t" r="r" b="b"/>
            <a:pathLst>
              <a:path w="1661160" h="142875">
                <a:moveTo>
                  <a:pt x="1660690" y="0"/>
                </a:moveTo>
                <a:lnTo>
                  <a:pt x="1660690" y="60591"/>
                </a:lnTo>
                <a:lnTo>
                  <a:pt x="0" y="60591"/>
                </a:lnTo>
                <a:lnTo>
                  <a:pt x="0" y="142443"/>
                </a:lnTo>
              </a:path>
            </a:pathLst>
          </a:custGeom>
          <a:ln w="19050">
            <a:solidFill>
              <a:srgbClr val="052C4E"/>
            </a:solidFill>
          </a:ln>
        </p:spPr>
        <p:txBody>
          <a:bodyPr wrap="square" lIns="0" tIns="0" rIns="0" bIns="0" rtlCol="0"/>
          <a:lstStyle/>
          <a:p>
            <a:endParaRPr sz="2400" dirty="0"/>
          </a:p>
        </p:txBody>
      </p:sp>
      <p:sp>
        <p:nvSpPr>
          <p:cNvPr id="66" name="Rectangle 65">
            <a:extLst>
              <a:ext uri="{FF2B5EF4-FFF2-40B4-BE49-F238E27FC236}">
                <a16:creationId xmlns:a16="http://schemas.microsoft.com/office/drawing/2014/main" id="{0F1E0AE0-687B-B7BE-D5CB-597019F2C747}"/>
              </a:ext>
              <a:ext uri="{C183D7F6-B498-43B3-948B-1728B52AA6E4}">
                <adec:decorative xmlns:adec="http://schemas.microsoft.com/office/drawing/2017/decorative" val="1"/>
              </a:ext>
            </a:extLst>
          </p:cNvPr>
          <p:cNvSpPr/>
          <p:nvPr/>
        </p:nvSpPr>
        <p:spPr>
          <a:xfrm>
            <a:off x="1414408" y="2540734"/>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76323DE1-2C08-D7F2-D930-3D702A248020}"/>
              </a:ext>
            </a:extLst>
          </p:cNvPr>
          <p:cNvSpPr txBox="1"/>
          <p:nvPr/>
        </p:nvSpPr>
        <p:spPr>
          <a:xfrm>
            <a:off x="1636291" y="2654919"/>
            <a:ext cx="3946128" cy="459644"/>
          </a:xfrm>
          <a:prstGeom prst="rect">
            <a:avLst/>
          </a:prstGeom>
          <a:noFill/>
        </p:spPr>
        <p:txBody>
          <a:bodyPr wrap="square" rtlCol="0">
            <a:spAutoFit/>
          </a:bodyPr>
          <a:lstStyle/>
          <a:p>
            <a:r>
              <a:rPr lang="es-MX" sz="2000" b="1" dirty="0">
                <a:solidFill>
                  <a:schemeClr val="bg1"/>
                </a:solidFill>
                <a:latin typeface="Source Sans Pro" panose="020B0503030403020204" pitchFamily="34" charset="0"/>
              </a:rPr>
              <a:t>Adquisiciones federales directas</a:t>
            </a:r>
          </a:p>
        </p:txBody>
      </p:sp>
      <p:sp>
        <p:nvSpPr>
          <p:cNvPr id="59" name="object 8" descr="Arrow showing flow of funds From DOT budget to Federally-assisted awards to states.">
            <a:extLst>
              <a:ext uri="{FF2B5EF4-FFF2-40B4-BE49-F238E27FC236}">
                <a16:creationId xmlns:a16="http://schemas.microsoft.com/office/drawing/2014/main" id="{D5857D1F-A231-B88B-B09E-0C015A7B9755}"/>
              </a:ext>
              <a:ext uri="{C183D7F6-B498-43B3-948B-1728B52AA6E4}">
                <adec:decorative xmlns:adec="http://schemas.microsoft.com/office/drawing/2017/decorative" val="0"/>
              </a:ext>
            </a:extLst>
          </p:cNvPr>
          <p:cNvSpPr/>
          <p:nvPr/>
        </p:nvSpPr>
        <p:spPr>
          <a:xfrm>
            <a:off x="5939817" y="2088732"/>
            <a:ext cx="2651506" cy="409086"/>
          </a:xfrm>
          <a:custGeom>
            <a:avLst/>
            <a:gdLst/>
            <a:ahLst/>
            <a:cxnLst/>
            <a:rect l="l" t="t" r="r" b="b"/>
            <a:pathLst>
              <a:path w="1807845" h="142875">
                <a:moveTo>
                  <a:pt x="0" y="0"/>
                </a:moveTo>
                <a:lnTo>
                  <a:pt x="0" y="60591"/>
                </a:lnTo>
                <a:lnTo>
                  <a:pt x="1807451" y="60591"/>
                </a:lnTo>
                <a:lnTo>
                  <a:pt x="1807451" y="142443"/>
                </a:lnTo>
              </a:path>
            </a:pathLst>
          </a:custGeom>
          <a:ln w="19050">
            <a:solidFill>
              <a:srgbClr val="052C4E"/>
            </a:solidFill>
          </a:ln>
        </p:spPr>
        <p:txBody>
          <a:bodyPr wrap="square" lIns="0" tIns="0" rIns="0" bIns="0" rtlCol="0"/>
          <a:lstStyle/>
          <a:p>
            <a:endParaRPr sz="2400" dirty="0"/>
          </a:p>
        </p:txBody>
      </p:sp>
      <p:sp>
        <p:nvSpPr>
          <p:cNvPr id="69" name="Rectangle 68">
            <a:extLst>
              <a:ext uri="{FF2B5EF4-FFF2-40B4-BE49-F238E27FC236}">
                <a16:creationId xmlns:a16="http://schemas.microsoft.com/office/drawing/2014/main" id="{468A25F1-4C52-8CE6-9AC5-4280252096FA}"/>
              </a:ext>
              <a:ext uri="{C183D7F6-B498-43B3-948B-1728B52AA6E4}">
                <adec:decorative xmlns:adec="http://schemas.microsoft.com/office/drawing/2017/decorative" val="1"/>
              </a:ext>
            </a:extLst>
          </p:cNvPr>
          <p:cNvSpPr/>
          <p:nvPr/>
        </p:nvSpPr>
        <p:spPr>
          <a:xfrm>
            <a:off x="6715824" y="2550603"/>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E94333-D91B-E0B8-BC23-B1A2790EAD9A}"/>
              </a:ext>
            </a:extLst>
          </p:cNvPr>
          <p:cNvSpPr txBox="1"/>
          <p:nvPr/>
        </p:nvSpPr>
        <p:spPr>
          <a:xfrm>
            <a:off x="6751175" y="2540869"/>
            <a:ext cx="4182533" cy="707886"/>
          </a:xfrm>
          <a:prstGeom prst="rect">
            <a:avLst/>
          </a:prstGeom>
          <a:noFill/>
        </p:spPr>
        <p:txBody>
          <a:bodyPr wrap="square" rtlCol="0">
            <a:spAutoFit/>
          </a:bodyPr>
          <a:lstStyle/>
          <a:p>
            <a:r>
              <a:rPr lang="es-MX" b="1" dirty="0">
                <a:solidFill>
                  <a:schemeClr val="bg1"/>
                </a:solidFill>
                <a:latin typeface="Source Sans Pro" panose="020B0503030403020204" pitchFamily="34" charset="0"/>
              </a:rPr>
              <a:t>Subvenciones</a:t>
            </a:r>
            <a:r>
              <a:rPr lang="es-MX" sz="2000" b="1" dirty="0">
                <a:solidFill>
                  <a:schemeClr val="bg1"/>
                </a:solidFill>
                <a:latin typeface="Source Sans Pro" panose="020B0503030403020204" pitchFamily="34" charset="0"/>
              </a:rPr>
              <a:t> con asistencia federal a los estados</a:t>
            </a:r>
          </a:p>
        </p:txBody>
      </p:sp>
      <p:cxnSp>
        <p:nvCxnSpPr>
          <p:cNvPr id="83" name="Straight Connector 82" descr="arrow indicating definition of direct federal procurements is: contracts made directly by federal operating authorities to small businesses in line with Federal Acquistion Regulations">
            <a:extLst>
              <a:ext uri="{FF2B5EF4-FFF2-40B4-BE49-F238E27FC236}">
                <a16:creationId xmlns:a16="http://schemas.microsoft.com/office/drawing/2014/main" id="{423BE809-35BF-467E-A220-51E638B91784}"/>
              </a:ext>
            </a:extLst>
          </p:cNvPr>
          <p:cNvCxnSpPr/>
          <p:nvPr/>
        </p:nvCxnSpPr>
        <p:spPr>
          <a:xfrm>
            <a:off x="3505674" y="3253186"/>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CC965314-A66C-C797-9A37-76C8E17A00BB}"/>
              </a:ext>
              <a:ext uri="{C183D7F6-B498-43B3-948B-1728B52AA6E4}">
                <adec:decorative xmlns:adec="http://schemas.microsoft.com/office/drawing/2017/decorative" val="1"/>
              </a:ext>
            </a:extLst>
          </p:cNvPr>
          <p:cNvSpPr/>
          <p:nvPr/>
        </p:nvSpPr>
        <p:spPr>
          <a:xfrm>
            <a:off x="1368597" y="3537442"/>
            <a:ext cx="4182533" cy="2031831"/>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0BDC42F7-4B82-D2F2-2A5B-9644D6BDB1B3}"/>
              </a:ext>
              <a:ext uri="{C183D7F6-B498-43B3-948B-1728B52AA6E4}">
                <adec:decorative xmlns:adec="http://schemas.microsoft.com/office/drawing/2017/decorative" val="1"/>
              </a:ext>
            </a:extLst>
          </p:cNvPr>
          <p:cNvSpPr txBox="1"/>
          <p:nvPr/>
        </p:nvSpPr>
        <p:spPr>
          <a:xfrm>
            <a:off x="1368597" y="3585706"/>
            <a:ext cx="4136722" cy="1754326"/>
          </a:xfrm>
          <a:prstGeom prst="rect">
            <a:avLst/>
          </a:prstGeom>
          <a:noFill/>
        </p:spPr>
        <p:txBody>
          <a:bodyPr wrap="square" rtlCol="0">
            <a:spAutoFit/>
          </a:bodyPr>
          <a:lstStyle/>
          <a:p>
            <a:r>
              <a:rPr lang="es-MX" dirty="0">
                <a:solidFill>
                  <a:schemeClr val="bg1"/>
                </a:solidFill>
                <a:latin typeface="Source Sans Pro" panose="020B0503030403020204" pitchFamily="34" charset="0"/>
              </a:rPr>
              <a:t>Contratos realizados directamente por las autoridades operativas federales (por ejemplo, FHA, FAA) a pequeños negocios de conformidad con las regulaciones federales de adquisiciones</a:t>
            </a:r>
          </a:p>
          <a:p>
            <a:endParaRPr lang="en-US" dirty="0">
              <a:solidFill>
                <a:schemeClr val="bg1"/>
              </a:solidFill>
              <a:latin typeface="Source Sans Pro" panose="020B0503030403020204" pitchFamily="34" charset="0"/>
            </a:endParaRPr>
          </a:p>
        </p:txBody>
      </p:sp>
      <p:cxnSp>
        <p:nvCxnSpPr>
          <p:cNvPr id="85" name="Straight Connector 84" descr="arrow indicating definition of federally-assisted awards to states is: contracts made by state departments of transportation, transit authorities, and airports to small businesses in line with state and local Acquistion Regulations">
            <a:extLst>
              <a:ext uri="{FF2B5EF4-FFF2-40B4-BE49-F238E27FC236}">
                <a16:creationId xmlns:a16="http://schemas.microsoft.com/office/drawing/2014/main" id="{34D50FFB-C6DE-9D60-81DE-DEAE10814AE1}"/>
              </a:ext>
            </a:extLst>
          </p:cNvPr>
          <p:cNvCxnSpPr/>
          <p:nvPr/>
        </p:nvCxnSpPr>
        <p:spPr>
          <a:xfrm>
            <a:off x="8617198" y="3278631"/>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31F4075-025B-0A78-016A-6B295FF39EF4}"/>
              </a:ext>
              <a:ext uri="{C183D7F6-B498-43B3-948B-1728B52AA6E4}">
                <adec:decorative xmlns:adec="http://schemas.microsoft.com/office/drawing/2017/decorative" val="1"/>
              </a:ext>
            </a:extLst>
          </p:cNvPr>
          <p:cNvSpPr/>
          <p:nvPr/>
        </p:nvSpPr>
        <p:spPr>
          <a:xfrm>
            <a:off x="6715822" y="3537442"/>
            <a:ext cx="4182533" cy="2076022"/>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CA8F19F9-10B2-508B-1755-B1974BAD30E0}"/>
              </a:ext>
              <a:ext uri="{C183D7F6-B498-43B3-948B-1728B52AA6E4}">
                <adec:decorative xmlns:adec="http://schemas.microsoft.com/office/drawing/2017/decorative" val="1"/>
              </a:ext>
            </a:extLst>
          </p:cNvPr>
          <p:cNvSpPr txBox="1"/>
          <p:nvPr/>
        </p:nvSpPr>
        <p:spPr>
          <a:xfrm>
            <a:off x="6738727" y="3537948"/>
            <a:ext cx="4136722" cy="2031325"/>
          </a:xfrm>
          <a:prstGeom prst="rect">
            <a:avLst/>
          </a:prstGeom>
          <a:noFill/>
        </p:spPr>
        <p:txBody>
          <a:bodyPr wrap="square" rtlCol="0">
            <a:spAutoFit/>
          </a:bodyPr>
          <a:lstStyle/>
          <a:p>
            <a:r>
              <a:rPr lang="es-MX" dirty="0">
                <a:solidFill>
                  <a:schemeClr val="bg1"/>
                </a:solidFill>
                <a:latin typeface="Source Sans Pro" panose="020B0503030403020204" pitchFamily="34" charset="0"/>
              </a:rPr>
              <a:t>Contratos realizados por departamentos estatales de transporte, autoridades de tránsito y aeropuertos a pequeños negocios de acuerdo con las regulaciones de adquisiciones estatales y locales.</a:t>
            </a:r>
          </a:p>
          <a:p>
            <a:endParaRPr lang="en-US"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203705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s-MX" sz="3600"/>
              <a:t>¿Cuándo estarán disponibles los contratos y subcontratos?</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871025"/>
            <a:ext cx="10515600" cy="4786156"/>
          </a:xfrm>
        </p:spPr>
        <p:txBody>
          <a:bodyPr/>
          <a:lstStyle/>
          <a:p>
            <a:r>
              <a:rPr lang="es-MX" b="1"/>
              <a:t>Adquisición federal directa: </a:t>
            </a:r>
            <a:r>
              <a:rPr lang="es-MX"/>
              <a:t>La programación de los contratos/subcontratos depende de una variedad de factores. Para oportunidades de contrato directo, los pequeños negocios deben consultar el </a:t>
            </a:r>
            <a:r>
              <a:rPr lang="es-MX">
                <a:hlinkClick r:id="rId2"/>
              </a:rPr>
              <a:t>Pronóstico de oportunidades de adquisiciones</a:t>
            </a:r>
            <a:r>
              <a:rPr lang="es-MX"/>
              <a:t> y </a:t>
            </a:r>
            <a:r>
              <a:rPr lang="es-MX">
                <a:hlinkClick r:id="rId3"/>
              </a:rPr>
              <a:t>sam.gov</a:t>
            </a:r>
            <a:r>
              <a:rPr lang="es-MX"/>
              <a:t> del DOT.</a:t>
            </a:r>
          </a:p>
          <a:p>
            <a:r>
              <a:rPr lang="es-MX" b="1"/>
              <a:t>Subvenciones con asistencia federal a los estados:</a:t>
            </a:r>
            <a:r>
              <a:rPr lang="es-MX"/>
              <a:t> consulte las hojas informativas estatales de la BIL para obtener información adicional (consulte la siguiente diapositiva), y visite los </a:t>
            </a:r>
            <a:r>
              <a:rPr lang="es-MX">
                <a:hlinkClick r:id="rId4"/>
              </a:rPr>
              <a:t>sitios estatales del DOT </a:t>
            </a:r>
            <a:r>
              <a:rPr lang="es-MX"/>
              <a:t>para identificar posibles oportunidades de contrato. </a:t>
            </a:r>
          </a:p>
        </p:txBody>
      </p:sp>
    </p:spTree>
    <p:extLst>
      <p:ext uri="{BB962C8B-B14F-4D97-AF65-F5344CB8AC3E}">
        <p14:creationId xmlns:p14="http://schemas.microsoft.com/office/powerpoint/2010/main" val="1723197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544981"/>
            <a:ext cx="10515600" cy="570242"/>
          </a:xfrm>
          <a:prstGeom prst="rect">
            <a:avLst/>
          </a:prstGeom>
        </p:spPr>
        <p:txBody>
          <a:bodyPr vert="horz" wrap="square" lIns="0" tIns="16087" rIns="0" bIns="0" rtlCol="0" anchor="ctr">
            <a:spAutoFit/>
          </a:bodyPr>
          <a:lstStyle/>
          <a:p>
            <a:pPr marL="16933">
              <a:spcBef>
                <a:spcPts val="127"/>
              </a:spcBef>
            </a:pPr>
            <a:r>
              <a:rPr lang="es-MX" sz="3600">
                <a:solidFill>
                  <a:srgbClr val="073963"/>
                </a:solidFill>
                <a:latin typeface="Source Sans Pro" panose="020B0503030403020204" pitchFamily="34" charset="0"/>
                <a:ea typeface="Source Sans Pro" panose="020B0503030403020204" pitchFamily="34" charset="0"/>
              </a:rPr>
              <a:t>¿Qué son las hojas informativas estatales de la BIL?</a:t>
            </a:r>
          </a:p>
        </p:txBody>
      </p:sp>
      <p:sp>
        <p:nvSpPr>
          <p:cNvPr id="2" name="object 2"/>
          <p:cNvSpPr txBox="1"/>
          <p:nvPr/>
        </p:nvSpPr>
        <p:spPr>
          <a:xfrm>
            <a:off x="702733" y="1633817"/>
            <a:ext cx="10786533" cy="3385136"/>
          </a:xfrm>
          <a:prstGeom prst="rect">
            <a:avLst/>
          </a:prstGeom>
        </p:spPr>
        <p:txBody>
          <a:bodyPr vert="horz" wrap="square" lIns="0" tIns="126153" rIns="0" bIns="0" rtlCol="0">
            <a:spAutoFit/>
          </a:bodyPr>
          <a:lstStyle/>
          <a:p>
            <a:pPr marL="282773" indent="-266687" defTabSz="1219140">
              <a:spcBef>
                <a:spcPts val="993"/>
              </a:spcBef>
              <a:buFont typeface="Arial"/>
              <a:buChar char="•"/>
              <a:tabLst>
                <a:tab pos="282773" algn="l"/>
                <a:tab pos="283620" algn="l"/>
              </a:tabLst>
            </a:pPr>
            <a:r>
              <a:rPr lang="es-MX" sz="2667">
                <a:latin typeface="Source Sans Pro" panose="020B0503030403020204" pitchFamily="34" charset="0"/>
                <a:ea typeface="Source Sans Pro" panose="020B0503030403020204" pitchFamily="34" charset="0"/>
                <a:cs typeface="Century Gothic"/>
              </a:rPr>
              <a:t>Hojas informativas estado por estado que brindan información más detallada sobre los fondos y proyectos anunciados en cada estado, junto con la financiación anticipada por categoría para la BIL a 5 años.</a:t>
            </a:r>
          </a:p>
          <a:p>
            <a:pPr marL="282773" indent="-266687" defTabSz="1219140">
              <a:spcBef>
                <a:spcPts val="993"/>
              </a:spcBef>
              <a:buFont typeface="Arial"/>
              <a:buChar char="•"/>
              <a:tabLst>
                <a:tab pos="282773" algn="l"/>
                <a:tab pos="283620" algn="l"/>
              </a:tabLst>
            </a:pPr>
            <a:r>
              <a:rPr lang="es-MX" sz="2667">
                <a:latin typeface="Source Sans Pro" panose="020B0503030403020204" pitchFamily="34" charset="0"/>
                <a:cs typeface="Century Gothic"/>
              </a:rPr>
              <a:t>Enlaces clave: </a:t>
            </a:r>
          </a:p>
          <a:p>
            <a:pPr marL="739973" lvl="1" indent="-266687" defTabSz="1219140">
              <a:spcBef>
                <a:spcPts val="993"/>
              </a:spcBef>
              <a:buFont typeface="Arial"/>
              <a:buChar char="•"/>
              <a:tabLst>
                <a:tab pos="282773" algn="l"/>
                <a:tab pos="283620" algn="l"/>
              </a:tabLst>
            </a:pPr>
            <a:r>
              <a:rPr lang="es-MX" sz="2667">
                <a:hlinkClick r:id="rId2"/>
              </a:rPr>
              <a:t>Hojas informativas estatales - Build.gov - La Casa Blanca</a:t>
            </a:r>
          </a:p>
          <a:p>
            <a:pPr marL="739973" lvl="1" indent="-266687" defTabSz="1219140">
              <a:spcBef>
                <a:spcPts val="993"/>
              </a:spcBef>
              <a:buFont typeface="Arial"/>
              <a:buChar char="•"/>
              <a:tabLst>
                <a:tab pos="282773" algn="l"/>
                <a:tab pos="283620" algn="l"/>
              </a:tabLst>
            </a:pPr>
            <a:r>
              <a:rPr lang="es-MX" sz="2667">
                <a:hlinkClick r:id="rId3"/>
              </a:rPr>
              <a:t>El DOT de los EE. UU. publica hojas informativas estado por estado que destacan los beneficios de la ley bipartidista de infraestructura | Departamento de Transporte de los EE. UU.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s-MX" sz="3600"/>
              <a:t>¿Cómo puede mi pequeño negocio identificar los posibles contratos o subcontratos </a:t>
            </a:r>
            <a:r>
              <a:rPr lang="es-MX" sz="3600" u="sng"/>
              <a:t>federales</a:t>
            </a:r>
            <a:r>
              <a:rPr lang="es-MX" sz="3600"/>
              <a:t> de la BIL del DOT? </a:t>
            </a:r>
          </a:p>
        </p:txBody>
      </p:sp>
      <p:sp>
        <p:nvSpPr>
          <p:cNvPr id="3" name="Content Placeholder 2">
            <a:extLst>
              <a:ext uri="{FF2B5EF4-FFF2-40B4-BE49-F238E27FC236}">
                <a16:creationId xmlns:a16="http://schemas.microsoft.com/office/drawing/2014/main" id="{5A18FF81-BCF8-0E14-DAAC-5B65B01B7FEB}"/>
              </a:ext>
            </a:extLst>
          </p:cNvPr>
          <p:cNvSpPr>
            <a:spLocks noGrp="1"/>
          </p:cNvSpPr>
          <p:nvPr>
            <p:ph idx="1"/>
          </p:nvPr>
        </p:nvSpPr>
        <p:spPr>
          <a:xfrm>
            <a:off x="838200" y="1773269"/>
            <a:ext cx="10515600" cy="4786156"/>
          </a:xfrm>
        </p:spPr>
        <p:txBody>
          <a:bodyPr/>
          <a:lstStyle/>
          <a:p>
            <a:pPr marL="0" indent="0">
              <a:buNone/>
            </a:pPr>
            <a:r>
              <a:rPr lang="es-MX" sz="2200" b="1"/>
              <a:t>Paso 1: </a:t>
            </a:r>
            <a:r>
              <a:rPr lang="es-MX" sz="2200"/>
              <a:t>Visite el Pronóstico de adquisiciones del DOT para buscar oportunidades futuras de contratos relacionados con la BIL</a:t>
            </a:r>
          </a:p>
          <a:p>
            <a:pPr marL="0" indent="0">
              <a:buNone/>
            </a:pPr>
            <a:r>
              <a:rPr lang="es-MX" sz="2200" b="1"/>
              <a:t>Paso 2: </a:t>
            </a:r>
            <a:r>
              <a:rPr lang="es-MX" sz="2200"/>
              <a:t>Puede limitar su búsqueda por administración operativa, tipo de competencia o categoría de adquisiciones y seleccionar "sí" en el menú desplegable "oportunidades de la BIL"; o simplemente seleccione la casilla "Oportunidades de la BIL" para buscar todos los contratos relacionados con la BIL</a:t>
            </a:r>
          </a:p>
          <a:p>
            <a:pPr marL="0" indent="0">
              <a:buNone/>
            </a:pPr>
            <a:r>
              <a:rPr lang="es-MX" sz="2200" b="1"/>
              <a:t>Paso 3: </a:t>
            </a:r>
            <a:r>
              <a:rPr lang="es-MX" sz="2200"/>
              <a:t>Seleccione cualquier oportunidad específica que pudiera ser adecuada para su negocio.</a:t>
            </a:r>
          </a:p>
          <a:p>
            <a:pPr marL="0" indent="0">
              <a:buNone/>
            </a:pPr>
            <a:r>
              <a:rPr lang="es-MX" sz="2200" b="1"/>
              <a:t>Paso 4: </a:t>
            </a:r>
            <a:r>
              <a:rPr lang="es-MX" sz="2200"/>
              <a:t>Comuníquese con el punto de contacto que figura en la oportunidad de contrato para obtener información adicional e interactuar con el funcionario del gobierno sobre los próximos pasos, cuando corresponda.</a:t>
            </a:r>
          </a:p>
          <a:p>
            <a:endParaRPr lang="en-US" dirty="0"/>
          </a:p>
        </p:txBody>
      </p:sp>
    </p:spTree>
    <p:extLst>
      <p:ext uri="{BB962C8B-B14F-4D97-AF65-F5344CB8AC3E}">
        <p14:creationId xmlns:p14="http://schemas.microsoft.com/office/powerpoint/2010/main" val="2548791890"/>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A11E31-3BDF-4A25-A856-AFFD372E10B8}">
  <ds:schemaRefs>
    <ds:schemaRef ds:uri="http://www.w3.org/XML/1998/namespace"/>
    <ds:schemaRef ds:uri="http://purl.org/dc/elements/1.1/"/>
    <ds:schemaRef ds:uri="http://purl.org/dc/dcmitype/"/>
    <ds:schemaRef ds:uri="http://purl.org/dc/terms/"/>
    <ds:schemaRef ds:uri="d5ed4407-ec5c-48f4-bd30-d767b91cf3d1"/>
    <ds:schemaRef ds:uri="http://schemas.microsoft.com/office/2006/documentManagement/types"/>
    <ds:schemaRef ds:uri="http://schemas.openxmlformats.org/package/2006/metadata/core-properties"/>
    <ds:schemaRef ds:uri="http://schemas.microsoft.com/office/infopath/2007/PartnerControls"/>
    <ds:schemaRef ds:uri="0a52cd8b-fc3a-403a-83ae-9d3a74d8a02c"/>
    <ds:schemaRef ds:uri="http://schemas.microsoft.com/office/2006/metadata/properties"/>
  </ds:schemaRefs>
</ds:datastoreItem>
</file>

<file path=customXml/itemProps2.xml><?xml version="1.0" encoding="utf-8"?>
<ds:datastoreItem xmlns:ds="http://schemas.openxmlformats.org/officeDocument/2006/customXml" ds:itemID="{C132FCC6-6F8A-4107-A82F-C6805D448CEB}">
  <ds:schemaRefs>
    <ds:schemaRef ds:uri="http://schemas.microsoft.com/sharepoint/v3/contenttype/forms"/>
  </ds:schemaRefs>
</ds:datastoreItem>
</file>

<file path=customXml/itemProps3.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696</TotalTime>
  <Words>2399</Words>
  <Application>Microsoft Office PowerPoint</Application>
  <PresentationFormat>Widescreen</PresentationFormat>
  <Paragraphs>121</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Source Sans Pro</vt:lpstr>
      <vt:lpstr>SBA-Template</vt:lpstr>
      <vt:lpstr>SBA: Agencia Federal de Pequeños Negocios</vt:lpstr>
      <vt:lpstr>CÓMO:  Lograr la contratación con el Departamento de Transporte de los EE. UU.</vt:lpstr>
      <vt:lpstr>Objetivos de nuestra guía “Cómo”</vt:lpstr>
      <vt:lpstr>Inversiones en transporte de la Ley Bipartidista de Infraestructura (BIL, por su siglas en inglés)</vt:lpstr>
      <vt:lpstr>¿Cuáles son las principales fuentes de financiación de la ley BIL del Departamento de Transporte (DOT) que podrían ser relevantes para mi pequeño negocio? </vt:lpstr>
      <vt:lpstr>Siga el dinero</vt:lpstr>
      <vt:lpstr>¿Cuándo estarán disponibles los contratos y subcontratos?</vt:lpstr>
      <vt:lpstr>¿Qué son las hojas informativas estatales de la BIL?</vt:lpstr>
      <vt:lpstr>¿Cómo puede mi pequeño negocio identificar los posibles contratos o subcontratos federales de la BIL del DOT? </vt:lpstr>
      <vt:lpstr>¿Cómo puede mi pequeño negocio identificar los posibles contratos o subcontratos estatales de la BIL del DOT? </vt:lpstr>
      <vt:lpstr>Centros de Recursos de Transporte para Pequeños Negocios (SBTRC, por sus siglas en inglés)</vt:lpstr>
      <vt:lpstr>Veamos este ejemplo...</vt:lpstr>
      <vt:lpstr>Preguntas frecuentes</vt:lpstr>
      <vt:lpstr>¿Cómo puede ayudarme la SBA a ser un contratista gubernamental exitoso?</vt:lpstr>
      <vt:lpstr>Analice a profundidad el apoyo para fianzas de la SBA</vt:lpstr>
      <vt:lpstr>Analice a profundidad el apoyo para fianzas del DOT: Programa de educación sobre fianzas del DOT</vt:lpstr>
      <vt:lpstr>    Programa de educación sobre fianzas del DOT</vt:lpstr>
      <vt:lpstr>Recursos adicionales que pueden ser relevantes para su pequeño negocio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19</cp:revision>
  <cp:lastPrinted>2018-02-13T00:27:10Z</cp:lastPrinted>
  <dcterms:created xsi:type="dcterms:W3CDTF">2021-01-27T20:19:10Z</dcterms:created>
  <dcterms:modified xsi:type="dcterms:W3CDTF">2024-04-26T20:28:57Z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